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3"/>
  </p:notesMasterIdLst>
  <p:sldIdLst>
    <p:sldId id="266" r:id="rId2"/>
    <p:sldId id="276" r:id="rId3"/>
    <p:sldId id="284" r:id="rId4"/>
    <p:sldId id="285" r:id="rId5"/>
    <p:sldId id="280" r:id="rId6"/>
    <p:sldId id="291" r:id="rId7"/>
    <p:sldId id="287" r:id="rId8"/>
    <p:sldId id="288" r:id="rId9"/>
    <p:sldId id="292" r:id="rId10"/>
    <p:sldId id="286" r:id="rId11"/>
    <p:sldId id="283" r:id="rId12"/>
  </p:sldIdLst>
  <p:sldSz cx="9144000" cy="6858000" type="screen4x3"/>
  <p:notesSz cx="6858000" cy="9144000"/>
  <p:embeddedFontLst>
    <p:embeddedFont>
      <p:font typeface="배달의민족 한나는 열한살" panose="020B0600000101010101" pitchFamily="50" charset="-127"/>
      <p:regular r:id="rId14"/>
    </p:embeddedFont>
    <p:embeddedFont>
      <p:font typeface="배달의민족 한나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210 맨발의청춘 R" panose="02020603020101020101" pitchFamily="18" charset="-127"/>
      <p:regular r:id="rId21"/>
    </p:embeddedFont>
    <p:embeddedFont>
      <p:font typeface="나눔고딕" panose="020D0604000000000000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96633"/>
    <a:srgbClr val="FF6E57"/>
    <a:srgbClr val="FFCC00"/>
    <a:srgbClr val="3B589E"/>
    <a:srgbClr val="CCFF33"/>
    <a:srgbClr val="99FF33"/>
    <a:srgbClr val="808000"/>
    <a:srgbClr val="D8D148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66" d="100"/>
          <a:sy n="66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D738-2D34-4294-8CC4-AFE157681D3F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03D3-D03D-4293-A3A7-96C76A54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정보화 시대에 인터넷의 필요성과 이용률이 높아지고 있다</a:t>
            </a:r>
            <a:r>
              <a:rPr lang="en-US" altLang="ko-KR" dirty="0"/>
              <a:t>. </a:t>
            </a:r>
            <a:r>
              <a:rPr lang="ko-KR" altLang="en-US" dirty="0"/>
              <a:t>장애인 또한 예외가 아니다</a:t>
            </a:r>
            <a:r>
              <a:rPr lang="en-US" altLang="ko-KR" dirty="0"/>
              <a:t>. </a:t>
            </a:r>
            <a:r>
              <a:rPr lang="ko-KR" altLang="en-US" dirty="0"/>
              <a:t>하지만 장애인들은 신체 제약으로 인한 이용의 불편함은 항상 존재한다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C372C-AF2D-42CF-BD06-5F4535DFF8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4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우리는 그러한 불편함을 해결하기 위한 방안들 중에서 컴퓨터를 이용하기 위해 가장 필수적인 인터페이스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키보드</a:t>
            </a:r>
            <a:r>
              <a:rPr lang="ko-KR" altLang="en-US" baseline="0" dirty="0"/>
              <a:t>의 사용의 </a:t>
            </a:r>
            <a:r>
              <a:rPr lang="ko-KR" altLang="en-US" dirty="0"/>
              <a:t>불편함을 해소하는 데 집중했다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Keyboard</a:t>
            </a:r>
            <a:r>
              <a:rPr lang="ko-KR" altLang="en-US" dirty="0"/>
              <a:t>를 사용하기 불편한</a:t>
            </a:r>
            <a:r>
              <a:rPr lang="ko-KR" altLang="en-US" baseline="0" dirty="0"/>
              <a:t> 사용자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손의 사용이 불편한 지체 장애인을 </a:t>
            </a:r>
            <a:r>
              <a:rPr lang="en-US" altLang="ko-KR" baseline="0" dirty="0"/>
              <a:t>target</a:t>
            </a:r>
            <a:r>
              <a:rPr lang="ko-KR" altLang="en-US" baseline="0" dirty="0"/>
              <a:t>으로 정하였다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C372C-AF2D-42CF-BD06-5F4535DFF8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8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지체장애인들을 위한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Keyboard,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보조기기에는 손대신 눈으로 키보드를 칠 수 있는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안구키보드가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키보드 배열은 안구를 위한 배열이 아닌 손가락 키보드 배열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(QWERTY)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화면에 있는 버튼들은 눈의 특성을 고려하지 못한 크기와 배치로 제작되었다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안구마우스 인터페이스는 환자들이 사용하기에 매우 불편하다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03D3-D03D-4293-A3A7-96C76A5443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0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현재는 한글 키보드</a:t>
            </a:r>
            <a:r>
              <a:rPr lang="en-US" altLang="ko-KR" dirty="0"/>
              <a:t>, </a:t>
            </a:r>
            <a:r>
              <a:rPr lang="ko-KR" altLang="en-US" dirty="0" err="1"/>
              <a:t>영문키보드</a:t>
            </a:r>
            <a:r>
              <a:rPr lang="ko-KR" altLang="en-US" baseline="0" dirty="0"/>
              <a:t> 디자인이 완성된 상태이고 개발은 영문키보드만 완성된 상태입니다</a:t>
            </a:r>
            <a:r>
              <a:rPr lang="en-US" altLang="ko-KR" baseline="0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C1356-C53A-4A0D-806C-852E39F053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</a:t>
            </a:r>
            <a:r>
              <a:rPr lang="ko-KR" altLang="en-US" dirty="0"/>
              <a:t>는 기본적으로 </a:t>
            </a:r>
            <a:r>
              <a:rPr lang="en-US" altLang="ko-KR" dirty="0" err="1"/>
              <a:t>Tobii</a:t>
            </a:r>
            <a:r>
              <a:rPr lang="en-US" altLang="ko-KR" dirty="0"/>
              <a:t> </a:t>
            </a:r>
            <a:r>
              <a:rPr lang="ko-KR" altLang="en-US" dirty="0"/>
              <a:t>사에서 제작된 </a:t>
            </a:r>
            <a:r>
              <a:rPr lang="ko-KR" altLang="en-US" dirty="0" err="1"/>
              <a:t>아이트래킹</a:t>
            </a:r>
            <a:r>
              <a:rPr lang="ko-KR" altLang="en-US" baseline="0" dirty="0"/>
              <a:t> 툴을 기반으로 작동하게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크게 눈을 추적하여 정보를 가공해내는 하드웨어와 클라이언트 어플리케이션 사이의 중간 처리 과정을 담당하는 소프트웨어로 구성되어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제품을 사용하기 위해서는 사전에 이 도구의 설치가 필요합니다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C1356-C53A-4A0D-806C-852E39F053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Tobii</a:t>
            </a:r>
            <a:r>
              <a:rPr lang="en-US" baseline="0" dirty="0"/>
              <a:t> </a:t>
            </a:r>
            <a:r>
              <a:rPr lang="ko-KR" altLang="en-US" baseline="0" dirty="0"/>
              <a:t>를 이용하면 </a:t>
            </a:r>
            <a:r>
              <a:rPr lang="ko-KR" altLang="en-US" baseline="0" dirty="0" err="1"/>
              <a:t>응시점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눈의 위치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초점의 위치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사용자 눈의 존재 여부 등 다양한 종류의 사용자 눈의 상태에 관한 정보를 수집할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이런 정보들을 가공하면 다양한 기능을 하는 어플리케이션 제작이 가능합니다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중에서도 저희는 </a:t>
            </a:r>
            <a:r>
              <a:rPr lang="ko-KR" altLang="en-US" baseline="0" dirty="0" err="1"/>
              <a:t>응시점과</a:t>
            </a:r>
            <a:r>
              <a:rPr lang="ko-KR" altLang="en-US" baseline="0" dirty="0"/>
              <a:t> 초점의 위치 정보를 주로 가공하여 이 제품을 설계하고 제작하였습니다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C1356-C53A-4A0D-806C-852E39F053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Qwerty </a:t>
            </a:r>
            <a:r>
              <a:rPr lang="ko-KR" altLang="en-US" dirty="0"/>
              <a:t>키보드를 </a:t>
            </a:r>
            <a:r>
              <a:rPr lang="ko-KR" altLang="en-US" dirty="0" err="1"/>
              <a:t>다음과같은</a:t>
            </a:r>
            <a:r>
              <a:rPr lang="ko-KR" altLang="en-US" dirty="0"/>
              <a:t> 원형키보드로 제작하였습니다</a:t>
            </a:r>
            <a:r>
              <a:rPr lang="en-US" altLang="ko-KR" dirty="0"/>
              <a:t>. Window</a:t>
            </a:r>
            <a:r>
              <a:rPr lang="en-US" altLang="ko-KR" baseline="0" dirty="0"/>
              <a:t> API Programming</a:t>
            </a:r>
            <a:r>
              <a:rPr lang="ko-KR" altLang="en-US" baseline="0" dirty="0"/>
              <a:t>을 사용하여 인터페이스를 제작하였고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Tobii</a:t>
            </a:r>
            <a:r>
              <a:rPr lang="en-US" altLang="ko-KR" baseline="0" dirty="0"/>
              <a:t> 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C++ </a:t>
            </a:r>
            <a:r>
              <a:rPr lang="ko-KR" altLang="en-US" baseline="0" dirty="0"/>
              <a:t>전용 </a:t>
            </a:r>
            <a:r>
              <a:rPr lang="en-US" altLang="ko-KR" baseline="0" dirty="0"/>
              <a:t>SDK</a:t>
            </a:r>
            <a:r>
              <a:rPr lang="ko-KR" altLang="en-US" baseline="0" dirty="0"/>
              <a:t>와 여러 정보들을 가공하기위한 알고리즘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약간의 그래픽스 기술을 사용하였습니다</a:t>
            </a:r>
            <a:r>
              <a:rPr lang="en-US" altLang="ko-KR" baseline="0" dirty="0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C1356-C53A-4A0D-806C-852E39F053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EMI</a:t>
            </a:r>
            <a:r>
              <a:rPr lang="ko-KR" altLang="en-US" dirty="0"/>
              <a:t>는 신체가 불편하여 키보드를 사용하지 못하는 고객들에게 눈으로 키보드를 입력할 수 있게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고객의 컴퓨터 접근성을 향상시키며 고객은 컴퓨터를 학습과 의사소통의 도구로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시대가 요구하는</a:t>
            </a:r>
            <a:r>
              <a:rPr lang="ko-KR" altLang="en-US" baseline="0" dirty="0"/>
              <a:t> </a:t>
            </a:r>
            <a:r>
              <a:rPr lang="ko-KR" altLang="en-US" dirty="0"/>
              <a:t>정보처리능력을 개발함으로써 비장애인과의 능력 격차를 줄일 수 있</a:t>
            </a:r>
            <a:r>
              <a:rPr lang="ko-KR" altLang="en-US" baseline="0" dirty="0"/>
              <a:t>게 되고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이는 고객의 삶의 질 향상에 좋은 영향을 줄 것으로 기대됩니다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앞으로 </a:t>
            </a:r>
            <a:r>
              <a:rPr lang="en-US" altLang="ko-KR" baseline="0" dirty="0"/>
              <a:t>EMI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커스터마이징 키보드</a:t>
            </a:r>
            <a:r>
              <a:rPr lang="en-US" altLang="ko-KR" baseline="0" dirty="0"/>
              <a:t>’ </a:t>
            </a:r>
            <a:r>
              <a:rPr lang="ko-KR" altLang="en-US" baseline="0" dirty="0"/>
              <a:t>형태로 발전될 예정입니다</a:t>
            </a:r>
            <a:r>
              <a:rPr lang="en-US" altLang="ko-KR" baseline="0" dirty="0"/>
              <a:t>. ‘</a:t>
            </a:r>
            <a:r>
              <a:rPr lang="ko-KR" altLang="en-US" baseline="0" dirty="0"/>
              <a:t>커스터마이징 키보드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란 사용자가 본인의 편의에 따라 키보드의 형태를 변경하고 자판을 배열할 수 있는 서비스를 의미합니다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현재는 </a:t>
            </a:r>
            <a:r>
              <a:rPr lang="en-US" altLang="ko-KR" baseline="0" dirty="0"/>
              <a:t>qwerty </a:t>
            </a:r>
            <a:r>
              <a:rPr lang="ko-KR" altLang="en-US" baseline="0" dirty="0"/>
              <a:t>키보드가 일반적으로 사용되고 있고 저희 팀은 눈 사용이 편한 원형 키보드를 대안으로 제시했지만</a:t>
            </a:r>
            <a:endParaRPr lang="en-US" altLang="ko-KR" baseline="0" dirty="0"/>
          </a:p>
          <a:p>
            <a:r>
              <a:rPr lang="ko-KR" altLang="en-US" baseline="0" dirty="0"/>
              <a:t>앞으로는 고객 개개인의 특성과 기호를 반영한 맞춤형 키보드를 통해 고객은 더 편리하게 컴퓨터에 접근할 수 있을 것으로 예상됩니다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12766-5708-4C0C-8BC1-951B271B56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6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260393" y="6015190"/>
            <a:ext cx="622782" cy="595907"/>
            <a:chOff x="4275333" y="1916832"/>
            <a:chExt cx="606088" cy="579933"/>
          </a:xfrm>
        </p:grpSpPr>
        <p:sp>
          <p:nvSpPr>
            <p:cNvPr id="22" name="타원 21"/>
            <p:cNvSpPr/>
            <p:nvPr/>
          </p:nvSpPr>
          <p:spPr>
            <a:xfrm>
              <a:off x="4283968" y="1916832"/>
              <a:ext cx="576064" cy="576064"/>
            </a:xfrm>
            <a:prstGeom prst="ellipse">
              <a:avLst/>
            </a:prstGeom>
            <a:noFill/>
            <a:ln w="3175">
              <a:solidFill>
                <a:srgbClr val="FF6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3" name="원형 22"/>
            <p:cNvSpPr/>
            <p:nvPr/>
          </p:nvSpPr>
          <p:spPr>
            <a:xfrm rot="6568775">
              <a:off x="4269948" y="2042060"/>
              <a:ext cx="460090" cy="449320"/>
            </a:xfrm>
            <a:prstGeom prst="pie">
              <a:avLst>
                <a:gd name="adj1" fmla="val 0"/>
                <a:gd name="adj2" fmla="val 34959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원형 23"/>
            <p:cNvSpPr/>
            <p:nvPr/>
          </p:nvSpPr>
          <p:spPr>
            <a:xfrm rot="462665">
              <a:off x="4421331" y="2042060"/>
              <a:ext cx="460090" cy="449320"/>
            </a:xfrm>
            <a:prstGeom prst="pie">
              <a:avLst>
                <a:gd name="adj1" fmla="val 0"/>
                <a:gd name="adj2" fmla="val 34959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336337" y="1978726"/>
              <a:ext cx="471325" cy="471325"/>
            </a:xfrm>
            <a:prstGeom prst="ellipse">
              <a:avLst/>
            </a:prstGeom>
            <a:solidFill>
              <a:srgbClr val="FF6E5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26" name="그룹 24"/>
            <p:cNvGrpSpPr/>
            <p:nvPr/>
          </p:nvGrpSpPr>
          <p:grpSpPr>
            <a:xfrm>
              <a:off x="4336337" y="1978727"/>
              <a:ext cx="471325" cy="471325"/>
              <a:chOff x="4644008" y="2375074"/>
              <a:chExt cx="1296144" cy="1296144"/>
            </a:xfrm>
          </p:grpSpPr>
          <p:cxnSp>
            <p:nvCxnSpPr>
              <p:cNvPr id="32" name="직선 연결선 31"/>
              <p:cNvCxnSpPr>
                <a:stCxn id="25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5" idx="2"/>
                <a:endCxn id="25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5"/>
            <p:cNvGrpSpPr/>
            <p:nvPr/>
          </p:nvGrpSpPr>
          <p:grpSpPr>
            <a:xfrm rot="2700000">
              <a:off x="4336337" y="1969201"/>
              <a:ext cx="471325" cy="471325"/>
              <a:chOff x="4644008" y="2348880"/>
              <a:chExt cx="1296144" cy="129614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타원 27"/>
            <p:cNvSpPr/>
            <p:nvPr/>
          </p:nvSpPr>
          <p:spPr>
            <a:xfrm>
              <a:off x="4385790" y="2025964"/>
              <a:ext cx="372417" cy="37241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510340" y="2150514"/>
              <a:ext cx="123315" cy="12331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8574" y="2917322"/>
            <a:ext cx="4557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Eye Make It!</a:t>
            </a:r>
            <a:r>
              <a:rPr lang="en-US" altLang="ko-KR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안구키보드</a:t>
            </a:r>
            <a:endParaRPr lang="ko-KR" altLang="en-US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1260" y="365341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Hello, world</a:t>
            </a:r>
          </a:p>
          <a:p>
            <a:pPr algn="r"/>
            <a:r>
              <a:rPr lang="ko-KR" altLang="en-US" sz="12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곽성은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김이삭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심드보라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이승환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허재영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6644219" y="1800646"/>
            <a:ext cx="1074955" cy="1028567"/>
            <a:chOff x="4275333" y="1916832"/>
            <a:chExt cx="606088" cy="579933"/>
          </a:xfrm>
        </p:grpSpPr>
        <p:sp>
          <p:nvSpPr>
            <p:cNvPr id="53" name="타원 52"/>
            <p:cNvSpPr/>
            <p:nvPr/>
          </p:nvSpPr>
          <p:spPr>
            <a:xfrm>
              <a:off x="4283968" y="1916832"/>
              <a:ext cx="576064" cy="57606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3" name="원형 2"/>
            <p:cNvSpPr/>
            <p:nvPr/>
          </p:nvSpPr>
          <p:spPr>
            <a:xfrm rot="6568775">
              <a:off x="4269948" y="2042060"/>
              <a:ext cx="460090" cy="449320"/>
            </a:xfrm>
            <a:prstGeom prst="pie">
              <a:avLst>
                <a:gd name="adj1" fmla="val 0"/>
                <a:gd name="adj2" fmla="val 34959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27"/>
            <p:cNvSpPr/>
            <p:nvPr/>
          </p:nvSpPr>
          <p:spPr>
            <a:xfrm rot="462665">
              <a:off x="4421331" y="2042060"/>
              <a:ext cx="460090" cy="449320"/>
            </a:xfrm>
            <a:prstGeom prst="pie">
              <a:avLst>
                <a:gd name="adj1" fmla="val 0"/>
                <a:gd name="adj2" fmla="val 34959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336337" y="1978726"/>
              <a:ext cx="471325" cy="471325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336337" y="1978727"/>
              <a:ext cx="471325" cy="471325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336337" y="1969201"/>
              <a:ext cx="471325" cy="471325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타원 25"/>
            <p:cNvSpPr/>
            <p:nvPr/>
          </p:nvSpPr>
          <p:spPr>
            <a:xfrm>
              <a:off x="4385790" y="2025964"/>
              <a:ext cx="372417" cy="372417"/>
            </a:xfrm>
            <a:prstGeom prst="ellipse">
              <a:avLst/>
            </a:prstGeom>
            <a:noFill/>
            <a:ln w="9525">
              <a:solidFill>
                <a:srgbClr val="FF6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10340" y="2150514"/>
              <a:ext cx="123315" cy="123315"/>
            </a:xfrm>
            <a:prstGeom prst="ellipse">
              <a:avLst/>
            </a:prstGeom>
            <a:noFill/>
            <a:ln w="9525">
              <a:solidFill>
                <a:srgbClr val="FF6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332656"/>
            <a:ext cx="3009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소외된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창의설계 경진대회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05513"/>
            <a:ext cx="4147801" cy="3052909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기대효과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향후 발전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EMI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통해 고객이 얻을 수 있는 것과 향후 제품 발전 형태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1556792"/>
            <a:ext cx="1465313" cy="1766861"/>
          </a:xfrm>
          <a:prstGeom prst="rect">
            <a:avLst/>
          </a:prstGeom>
          <a:solidFill>
            <a:schemeClr val="accent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</a:t>
            </a:r>
            <a:b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접근성</a:t>
            </a:r>
            <a:b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97356" y="1556792"/>
            <a:ext cx="2591948" cy="516395"/>
          </a:xfrm>
          <a:prstGeom prst="rect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학습환경 개선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80622" y="2182025"/>
            <a:ext cx="2591948" cy="516395"/>
          </a:xfrm>
          <a:prstGeom prst="rect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의사소통 수단 다양화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80622" y="2807258"/>
            <a:ext cx="2591948" cy="516395"/>
          </a:xfrm>
          <a:prstGeom prst="rect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정보처리능력 개발</a:t>
            </a:r>
          </a:p>
        </p:txBody>
      </p:sp>
      <p:sp>
        <p:nvSpPr>
          <p:cNvPr id="27" name="타원 26"/>
          <p:cNvSpPr/>
          <p:nvPr/>
        </p:nvSpPr>
        <p:spPr>
          <a:xfrm>
            <a:off x="6084168" y="1556792"/>
            <a:ext cx="1766861" cy="1766861"/>
          </a:xfrm>
          <a:prstGeom prst="ellipse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삶의 질</a:t>
            </a:r>
            <a:b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향상</a:t>
            </a: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898468" y="2231299"/>
            <a:ext cx="1766860" cy="417849"/>
          </a:xfrm>
          <a:prstGeom prst="triangle">
            <a:avLst>
              <a:gd name="adj" fmla="val 49056"/>
            </a:avLst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1320972" y="3933056"/>
            <a:ext cx="2613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커스터마이징 키보드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43568" y="3573016"/>
            <a:ext cx="8056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71600" y="4581127"/>
            <a:ext cx="3312368" cy="824473"/>
          </a:xfrm>
          <a:prstGeom prst="rect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 편의에 따라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키보드 인터페이스 변경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71600" y="5469133"/>
            <a:ext cx="3312368" cy="824473"/>
          </a:xfrm>
          <a:prstGeom prst="rect">
            <a:avLst/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고객 맞춤형 서비스 디자인</a:t>
            </a:r>
          </a:p>
        </p:txBody>
      </p:sp>
    </p:spTree>
    <p:extLst>
      <p:ext uri="{BB962C8B-B14F-4D97-AF65-F5344CB8AC3E}">
        <p14:creationId xmlns:p14="http://schemas.microsoft.com/office/powerpoint/2010/main" val="245868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023828" y="2460348"/>
            <a:ext cx="3096344" cy="1937305"/>
            <a:chOff x="3059832" y="2056726"/>
            <a:chExt cx="3096344" cy="1937305"/>
          </a:xfrm>
        </p:grpSpPr>
        <p:sp>
          <p:nvSpPr>
            <p:cNvPr id="15" name="TextBox 14"/>
            <p:cNvSpPr txBox="1"/>
            <p:nvPr/>
          </p:nvSpPr>
          <p:spPr>
            <a:xfrm>
              <a:off x="3059832" y="3224590"/>
              <a:ext cx="3096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감사합니다</a:t>
              </a:r>
              <a:r>
                <a:rPr lang="en-US" altLang="ko-KR" sz="44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.</a:t>
              </a:r>
              <a:endPara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070526" y="2056726"/>
              <a:ext cx="1074955" cy="1028567"/>
              <a:chOff x="4275333" y="1916832"/>
              <a:chExt cx="606088" cy="57993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283968" y="1916832"/>
                <a:ext cx="576064" cy="57606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sp>
            <p:nvSpPr>
              <p:cNvPr id="23" name="원형 22"/>
              <p:cNvSpPr/>
              <p:nvPr/>
            </p:nvSpPr>
            <p:spPr>
              <a:xfrm rot="6568775">
                <a:off x="4269948" y="2042060"/>
                <a:ext cx="460090" cy="449320"/>
              </a:xfrm>
              <a:prstGeom prst="pie">
                <a:avLst>
                  <a:gd name="adj1" fmla="val 0"/>
                  <a:gd name="adj2" fmla="val 3495998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원형 23"/>
              <p:cNvSpPr/>
              <p:nvPr/>
            </p:nvSpPr>
            <p:spPr>
              <a:xfrm rot="462665">
                <a:off x="4421331" y="2042060"/>
                <a:ext cx="460090" cy="449320"/>
              </a:xfrm>
              <a:prstGeom prst="pie">
                <a:avLst>
                  <a:gd name="adj1" fmla="val 0"/>
                  <a:gd name="adj2" fmla="val 3495998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336337" y="1978726"/>
                <a:ext cx="471325" cy="471325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grpSp>
            <p:nvGrpSpPr>
              <p:cNvPr id="26" name="그룹 24"/>
              <p:cNvGrpSpPr/>
              <p:nvPr/>
            </p:nvGrpSpPr>
            <p:grpSpPr>
              <a:xfrm>
                <a:off x="4336337" y="1978727"/>
                <a:ext cx="471325" cy="471325"/>
                <a:chOff x="4644008" y="2375074"/>
                <a:chExt cx="1296144" cy="1296144"/>
              </a:xfrm>
            </p:grpSpPr>
            <p:cxnSp>
              <p:nvCxnSpPr>
                <p:cNvPr id="32" name="직선 연결선 31"/>
                <p:cNvCxnSpPr>
                  <a:stCxn id="25" idx="0"/>
                </p:cNvCxnSpPr>
                <p:nvPr/>
              </p:nvCxnSpPr>
              <p:spPr>
                <a:xfrm>
                  <a:off x="5292081" y="2375074"/>
                  <a:ext cx="0" cy="1296144"/>
                </a:xfrm>
                <a:prstGeom prst="line">
                  <a:avLst/>
                </a:prstGeom>
                <a:ln>
                  <a:solidFill>
                    <a:srgbClr val="FF6E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>
                  <a:stCxn id="25" idx="2"/>
                  <a:endCxn id="25" idx="6"/>
                </p:cNvCxnSpPr>
                <p:nvPr/>
              </p:nvCxnSpPr>
              <p:spPr>
                <a:xfrm>
                  <a:off x="4644008" y="3023145"/>
                  <a:ext cx="1296144" cy="0"/>
                </a:xfrm>
                <a:prstGeom prst="line">
                  <a:avLst/>
                </a:prstGeom>
                <a:ln>
                  <a:solidFill>
                    <a:srgbClr val="FF6E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5"/>
              <p:cNvGrpSpPr/>
              <p:nvPr/>
            </p:nvGrpSpPr>
            <p:grpSpPr>
              <a:xfrm rot="2700000">
                <a:off x="4336337" y="1969201"/>
                <a:ext cx="471325" cy="471325"/>
                <a:chOff x="4644008" y="2348880"/>
                <a:chExt cx="1296144" cy="1296144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5292080" y="2348880"/>
                  <a:ext cx="0" cy="1296144"/>
                </a:xfrm>
                <a:prstGeom prst="line">
                  <a:avLst/>
                </a:prstGeom>
                <a:ln>
                  <a:solidFill>
                    <a:srgbClr val="FF6E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4644008" y="2996952"/>
                  <a:ext cx="1296144" cy="0"/>
                </a:xfrm>
                <a:prstGeom prst="line">
                  <a:avLst/>
                </a:prstGeom>
                <a:ln>
                  <a:solidFill>
                    <a:srgbClr val="FF6E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타원 27"/>
              <p:cNvSpPr/>
              <p:nvPr/>
            </p:nvSpPr>
            <p:spPr>
              <a:xfrm>
                <a:off x="4385790" y="2025964"/>
                <a:ext cx="372417" cy="372417"/>
              </a:xfrm>
              <a:prstGeom prst="ellipse">
                <a:avLst/>
              </a:prstGeom>
              <a:noFill/>
              <a:ln w="9525"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510340" y="2150514"/>
                <a:ext cx="123315" cy="123315"/>
              </a:xfrm>
              <a:prstGeom prst="ellipse">
                <a:avLst/>
              </a:prstGeom>
              <a:noFill/>
              <a:ln w="9525"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한나" pitchFamily="2" charset="-127"/>
                  <a:ea typeface="배달의민족 한나" pitchFamily="2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5820" y="2411596"/>
            <a:ext cx="1152128" cy="1852925"/>
            <a:chOff x="1115616" y="2411596"/>
            <a:chExt cx="1152128" cy="1852925"/>
          </a:xfrm>
        </p:grpSpPr>
        <p:sp>
          <p:nvSpPr>
            <p:cNvPr id="41" name="TextBox 40"/>
            <p:cNvSpPr txBox="1"/>
            <p:nvPr/>
          </p:nvSpPr>
          <p:spPr>
            <a:xfrm>
              <a:off x="1115616" y="3199559"/>
              <a:ext cx="11521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배경</a:t>
              </a:r>
              <a:endPara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1187624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87624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187624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187624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115616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98449" y="2411596"/>
            <a:ext cx="1152128" cy="1852925"/>
            <a:chOff x="3131960" y="2411596"/>
            <a:chExt cx="1152128" cy="1852925"/>
          </a:xfrm>
        </p:grpSpPr>
        <p:sp>
          <p:nvSpPr>
            <p:cNvPr id="81" name="TextBox 80"/>
            <p:cNvSpPr txBox="1"/>
            <p:nvPr/>
          </p:nvSpPr>
          <p:spPr>
            <a:xfrm>
              <a:off x="3131960" y="3018970"/>
              <a:ext cx="11521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문제파악</a:t>
              </a:r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203848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3203848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3203848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3203848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131960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131078" y="2411596"/>
            <a:ext cx="1152128" cy="1852925"/>
            <a:chOff x="5076176" y="2411596"/>
            <a:chExt cx="1152128" cy="1852925"/>
          </a:xfrm>
        </p:grpSpPr>
        <p:sp>
          <p:nvSpPr>
            <p:cNvPr id="88" name="TextBox 87"/>
            <p:cNvSpPr txBox="1"/>
            <p:nvPr/>
          </p:nvSpPr>
          <p:spPr>
            <a:xfrm>
              <a:off x="5076176" y="3018970"/>
              <a:ext cx="11521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솔</a:t>
              </a:r>
              <a:r>
                <a:rPr lang="en-US" altLang="ko-KR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</a:t>
              </a:r>
              <a:r>
                <a:rPr lang="ko-KR" altLang="en-US" sz="3600" dirty="0" err="1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루션</a:t>
              </a:r>
              <a:endPara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203" name="직선 연결선 202"/>
            <p:cNvCxnSpPr/>
            <p:nvPr/>
          </p:nvCxnSpPr>
          <p:spPr>
            <a:xfrm>
              <a:off x="5148064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5148064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148064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5148064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076176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63707" y="2411596"/>
            <a:ext cx="1152128" cy="1852925"/>
            <a:chOff x="6948264" y="2411596"/>
            <a:chExt cx="1152128" cy="1852925"/>
          </a:xfrm>
        </p:grpSpPr>
        <p:sp>
          <p:nvSpPr>
            <p:cNvPr id="101" name="TextBox 100"/>
            <p:cNvSpPr txBox="1"/>
            <p:nvPr/>
          </p:nvSpPr>
          <p:spPr>
            <a:xfrm>
              <a:off x="6948264" y="3018970"/>
              <a:ext cx="11521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제품설명</a:t>
              </a:r>
            </a:p>
          </p:txBody>
        </p:sp>
        <p:cxnSp>
          <p:nvCxnSpPr>
            <p:cNvPr id="205" name="직선 연결선 204"/>
            <p:cNvCxnSpPr/>
            <p:nvPr/>
          </p:nvCxnSpPr>
          <p:spPr>
            <a:xfrm>
              <a:off x="7020272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7020272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7020272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7020272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948264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596336" y="2411596"/>
            <a:ext cx="1152128" cy="1852925"/>
            <a:chOff x="8046132" y="2411596"/>
            <a:chExt cx="1152128" cy="1852925"/>
          </a:xfrm>
        </p:grpSpPr>
        <p:sp>
          <p:nvSpPr>
            <p:cNvPr id="28" name="TextBox 27"/>
            <p:cNvSpPr txBox="1"/>
            <p:nvPr/>
          </p:nvSpPr>
          <p:spPr>
            <a:xfrm>
              <a:off x="8046132" y="3018969"/>
              <a:ext cx="11521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기대</a:t>
              </a:r>
              <a:endPara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효과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8118140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118140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118140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118140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046132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51520" y="6009669"/>
            <a:ext cx="622782" cy="595907"/>
            <a:chOff x="4275333" y="1916832"/>
            <a:chExt cx="606088" cy="579933"/>
          </a:xfrm>
        </p:grpSpPr>
        <p:sp>
          <p:nvSpPr>
            <p:cNvPr id="54" name="타원 53"/>
            <p:cNvSpPr/>
            <p:nvPr/>
          </p:nvSpPr>
          <p:spPr>
            <a:xfrm>
              <a:off x="4283968" y="1916832"/>
              <a:ext cx="576064" cy="57606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5" name="원형 54"/>
            <p:cNvSpPr/>
            <p:nvPr/>
          </p:nvSpPr>
          <p:spPr>
            <a:xfrm rot="6568775">
              <a:off x="4269948" y="2042060"/>
              <a:ext cx="460090" cy="449320"/>
            </a:xfrm>
            <a:prstGeom prst="pie">
              <a:avLst>
                <a:gd name="adj1" fmla="val 0"/>
                <a:gd name="adj2" fmla="val 34959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원형 55"/>
            <p:cNvSpPr/>
            <p:nvPr/>
          </p:nvSpPr>
          <p:spPr>
            <a:xfrm rot="462665">
              <a:off x="4421331" y="2042060"/>
              <a:ext cx="460090" cy="449320"/>
            </a:xfrm>
            <a:prstGeom prst="pie">
              <a:avLst>
                <a:gd name="adj1" fmla="val 0"/>
                <a:gd name="adj2" fmla="val 349599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336337" y="1978726"/>
              <a:ext cx="471325" cy="471325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8" name="그룹 24"/>
            <p:cNvGrpSpPr/>
            <p:nvPr/>
          </p:nvGrpSpPr>
          <p:grpSpPr>
            <a:xfrm>
              <a:off x="4336337" y="1978727"/>
              <a:ext cx="471325" cy="471325"/>
              <a:chOff x="4644008" y="2375074"/>
              <a:chExt cx="1296144" cy="1296144"/>
            </a:xfrm>
          </p:grpSpPr>
          <p:cxnSp>
            <p:nvCxnSpPr>
              <p:cNvPr id="64" name="직선 연결선 63"/>
              <p:cNvCxnSpPr>
                <a:stCxn id="57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57" idx="2"/>
                <a:endCxn id="57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25"/>
            <p:cNvGrpSpPr/>
            <p:nvPr/>
          </p:nvGrpSpPr>
          <p:grpSpPr>
            <a:xfrm rot="2700000">
              <a:off x="4336337" y="1969201"/>
              <a:ext cx="471325" cy="471325"/>
              <a:chOff x="4644008" y="2348880"/>
              <a:chExt cx="1296144" cy="1296144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타원 59"/>
            <p:cNvSpPr/>
            <p:nvPr/>
          </p:nvSpPr>
          <p:spPr>
            <a:xfrm>
              <a:off x="4385790" y="2025964"/>
              <a:ext cx="372417" cy="372417"/>
            </a:xfrm>
            <a:prstGeom prst="ellipse">
              <a:avLst/>
            </a:prstGeom>
            <a:noFill/>
            <a:ln w="9525">
              <a:solidFill>
                <a:srgbClr val="FF6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510340" y="2150514"/>
              <a:ext cx="123315" cy="123315"/>
            </a:xfrm>
            <a:prstGeom prst="ellipse">
              <a:avLst/>
            </a:prstGeom>
            <a:noFill/>
            <a:ln w="9525">
              <a:solidFill>
                <a:srgbClr val="FF6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1509234" y="2218929"/>
            <a:ext cx="3517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장애인 인터넷이용률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8365" y="5534027"/>
            <a:ext cx="371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*2013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장애인 정보격차 실태조사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한국정보화진흥원 기준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TextBox 25"/>
          <p:cNvSpPr txBox="1">
            <a:spLocks noChangeArrowheads="1"/>
          </p:cNvSpPr>
          <p:nvPr/>
        </p:nvSpPr>
        <p:spPr bwMode="auto">
          <a:xfrm>
            <a:off x="2935840" y="2831906"/>
            <a:ext cx="1805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54.4</a:t>
            </a:r>
          </a:p>
        </p:txBody>
      </p:sp>
      <p:sp>
        <p:nvSpPr>
          <p:cNvPr id="102" name="TextBox 25"/>
          <p:cNvSpPr txBox="1">
            <a:spLocks noChangeArrowheads="1"/>
          </p:cNvSpPr>
          <p:nvPr/>
        </p:nvSpPr>
        <p:spPr bwMode="auto">
          <a:xfrm>
            <a:off x="980165" y="5170012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3" name="TextBox 25"/>
          <p:cNvSpPr txBox="1">
            <a:spLocks noChangeArrowheads="1"/>
          </p:cNvSpPr>
          <p:nvPr/>
        </p:nvSpPr>
        <p:spPr bwMode="auto">
          <a:xfrm>
            <a:off x="1609187" y="5170012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06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4" name="TextBox 25"/>
          <p:cNvSpPr txBox="1">
            <a:spLocks noChangeArrowheads="1"/>
          </p:cNvSpPr>
          <p:nvPr/>
        </p:nvSpPr>
        <p:spPr bwMode="auto">
          <a:xfrm>
            <a:off x="2276309" y="5170012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08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6" name="TextBox 25"/>
          <p:cNvSpPr txBox="1">
            <a:spLocks noChangeArrowheads="1"/>
          </p:cNvSpPr>
          <p:nvPr/>
        </p:nvSpPr>
        <p:spPr bwMode="auto">
          <a:xfrm>
            <a:off x="3567120" y="5170012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52221" y="4043363"/>
            <a:ext cx="432000" cy="1018617"/>
            <a:chOff x="1052221" y="4043363"/>
            <a:chExt cx="432000" cy="1018617"/>
          </a:xfrm>
        </p:grpSpPr>
        <p:sp>
          <p:nvSpPr>
            <p:cNvPr id="53" name="직사각형 52"/>
            <p:cNvSpPr/>
            <p:nvPr/>
          </p:nvSpPr>
          <p:spPr>
            <a:xfrm>
              <a:off x="1052221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52221" y="466816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52221" y="445517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52221" y="424218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52221" y="4043363"/>
              <a:ext cx="432000" cy="1655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906680" y="3720074"/>
            <a:ext cx="7010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34.8</a:t>
            </a:r>
          </a:p>
        </p:txBody>
      </p:sp>
      <p:sp>
        <p:nvSpPr>
          <p:cNvPr id="110" name="TextBox 25"/>
          <p:cNvSpPr txBox="1">
            <a:spLocks noChangeArrowheads="1"/>
          </p:cNvSpPr>
          <p:nvPr/>
        </p:nvSpPr>
        <p:spPr bwMode="auto">
          <a:xfrm>
            <a:off x="1491163" y="3140397"/>
            <a:ext cx="792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46.6</a:t>
            </a:r>
          </a:p>
        </p:txBody>
      </p:sp>
      <p:sp>
        <p:nvSpPr>
          <p:cNvPr id="111" name="TextBox 25"/>
          <p:cNvSpPr txBox="1">
            <a:spLocks noChangeArrowheads="1"/>
          </p:cNvSpPr>
          <p:nvPr/>
        </p:nvSpPr>
        <p:spPr bwMode="auto">
          <a:xfrm>
            <a:off x="2193120" y="2947140"/>
            <a:ext cx="64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51.8</a:t>
            </a:r>
          </a:p>
        </p:txBody>
      </p:sp>
      <p:sp>
        <p:nvSpPr>
          <p:cNvPr id="112" name="TextBox 25"/>
          <p:cNvSpPr txBox="1">
            <a:spLocks noChangeArrowheads="1"/>
          </p:cNvSpPr>
          <p:nvPr/>
        </p:nvSpPr>
        <p:spPr bwMode="auto">
          <a:xfrm>
            <a:off x="2956917" y="2905897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53.5</a:t>
            </a:r>
          </a:p>
        </p:txBody>
      </p:sp>
      <p:sp>
        <p:nvSpPr>
          <p:cNvPr id="114" name="TextBox 25"/>
          <p:cNvSpPr txBox="1">
            <a:spLocks noChangeArrowheads="1"/>
          </p:cNvSpPr>
          <p:nvPr/>
        </p:nvSpPr>
        <p:spPr bwMode="auto">
          <a:xfrm>
            <a:off x="4084962" y="2785221"/>
            <a:ext cx="792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55.5</a:t>
            </a:r>
          </a:p>
        </p:txBody>
      </p:sp>
      <p:sp>
        <p:nvSpPr>
          <p:cNvPr id="115" name="TextBox 25"/>
          <p:cNvSpPr txBox="1">
            <a:spLocks noChangeArrowheads="1"/>
          </p:cNvSpPr>
          <p:nvPr/>
        </p:nvSpPr>
        <p:spPr bwMode="auto">
          <a:xfrm>
            <a:off x="4868597" y="2764376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56.7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783191" y="5067921"/>
            <a:ext cx="47525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148418" y="2688655"/>
            <a:ext cx="1926365" cy="2248475"/>
            <a:chOff x="6152241" y="2884852"/>
            <a:chExt cx="1926365" cy="2248475"/>
          </a:xfrm>
        </p:grpSpPr>
        <p:sp>
          <p:nvSpPr>
            <p:cNvPr id="13" name="TextBox 12"/>
            <p:cNvSpPr txBox="1"/>
            <p:nvPr/>
          </p:nvSpPr>
          <p:spPr>
            <a:xfrm>
              <a:off x="6771697" y="3824895"/>
              <a:ext cx="68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배달의민족 한나" panose="020B0600000101010101" charset="-127"/>
                  <a:ea typeface="배달의민족 한나" panose="020B0600000101010101" charset="-127"/>
                </a:rPr>
                <a:t>But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152241" y="2884852"/>
              <a:ext cx="1926365" cy="893744"/>
              <a:chOff x="6135031" y="3167402"/>
              <a:chExt cx="1926365" cy="893744"/>
            </a:xfrm>
          </p:grpSpPr>
          <p:pic>
            <p:nvPicPr>
              <p:cNvPr id="140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05815" y="3442039"/>
                <a:ext cx="337258" cy="347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586391" y="3357282"/>
                <a:ext cx="14164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40404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장애인 </a:t>
                </a:r>
                <a:endParaRPr lang="en-US" altLang="ko-KR" sz="1400" dirty="0">
                  <a:solidFill>
                    <a:srgbClr val="40404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400" dirty="0">
                    <a:solidFill>
                      <a:srgbClr val="40404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인터넷 이용률</a:t>
                </a:r>
              </a:p>
            </p:txBody>
          </p:sp>
          <p:sp>
            <p:nvSpPr>
              <p:cNvPr id="12" name="위쪽 화살표 11"/>
              <p:cNvSpPr/>
              <p:nvPr/>
            </p:nvSpPr>
            <p:spPr>
              <a:xfrm>
                <a:off x="7786159" y="3411507"/>
                <a:ext cx="160438" cy="377888"/>
              </a:xfrm>
              <a:prstGeom prst="upArrow">
                <a:avLst/>
              </a:prstGeom>
              <a:solidFill>
                <a:srgbClr val="FF6E57"/>
              </a:solidFill>
              <a:ln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6135031" y="3167402"/>
                <a:ext cx="1926365" cy="893744"/>
              </a:xfrm>
              <a:prstGeom prst="roundRect">
                <a:avLst/>
              </a:prstGeom>
              <a:noFill/>
              <a:ln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152241" y="4240527"/>
              <a:ext cx="1926365" cy="892800"/>
              <a:chOff x="6135031" y="4523077"/>
              <a:chExt cx="1926365" cy="89280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249538" y="4731310"/>
                <a:ext cx="1697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40404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신체 제약으로 인한</a:t>
                </a:r>
                <a:endParaRPr lang="en-US" altLang="ko-KR" sz="1400" dirty="0">
                  <a:solidFill>
                    <a:srgbClr val="40404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400" dirty="0">
                    <a:solidFill>
                      <a:srgbClr val="40404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이용 불편 존재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135031" y="4523077"/>
                <a:ext cx="1926365" cy="892800"/>
              </a:xfrm>
              <a:prstGeom prst="roundRect">
                <a:avLst/>
              </a:prstGeom>
              <a:noFill/>
              <a:ln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4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배경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127" name="직선 연결선 12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701930" y="3513089"/>
            <a:ext cx="432000" cy="1548891"/>
            <a:chOff x="1701930" y="3513089"/>
            <a:chExt cx="432000" cy="1548891"/>
          </a:xfrm>
        </p:grpSpPr>
        <p:sp>
          <p:nvSpPr>
            <p:cNvPr id="58" name="직사각형 57"/>
            <p:cNvSpPr/>
            <p:nvPr/>
          </p:nvSpPr>
          <p:spPr>
            <a:xfrm>
              <a:off x="1701930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01930" y="466816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01930" y="4454344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701930" y="424052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01930" y="402897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01930" y="381704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01930" y="359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701930" y="3513089"/>
              <a:ext cx="432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347672" y="3294428"/>
            <a:ext cx="432000" cy="1767552"/>
            <a:chOff x="2347672" y="3294428"/>
            <a:chExt cx="432000" cy="1767552"/>
          </a:xfrm>
        </p:grpSpPr>
        <p:sp>
          <p:nvSpPr>
            <p:cNvPr id="68" name="직사각형 67"/>
            <p:cNvSpPr/>
            <p:nvPr/>
          </p:nvSpPr>
          <p:spPr>
            <a:xfrm>
              <a:off x="2347672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347672" y="466074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47672" y="4457034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347672" y="4236975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347672" y="40289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347672" y="381340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347672" y="359224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347672" y="336511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347672" y="3294428"/>
              <a:ext cx="432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24381" y="3242593"/>
            <a:ext cx="508975" cy="2204418"/>
            <a:chOff x="2924381" y="3242593"/>
            <a:chExt cx="508975" cy="2204418"/>
          </a:xfrm>
        </p:grpSpPr>
        <p:sp>
          <p:nvSpPr>
            <p:cNvPr id="76" name="직사각형 75"/>
            <p:cNvSpPr/>
            <p:nvPr/>
          </p:nvSpPr>
          <p:spPr>
            <a:xfrm>
              <a:off x="2996437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996437" y="4665956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996437" y="444993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25"/>
            <p:cNvSpPr txBox="1">
              <a:spLocks noChangeArrowheads="1"/>
            </p:cNvSpPr>
            <p:nvPr/>
          </p:nvSpPr>
          <p:spPr bwMode="auto">
            <a:xfrm>
              <a:off x="2924381" y="5170012"/>
              <a:ext cx="5040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10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000354" y="423390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000354" y="402700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000354" y="381461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001356" y="359224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999711" y="336490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999711" y="3242593"/>
              <a:ext cx="432000" cy="873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643355" y="3203795"/>
            <a:ext cx="433154" cy="1858185"/>
            <a:chOff x="3643355" y="3203795"/>
            <a:chExt cx="433154" cy="1858185"/>
          </a:xfrm>
        </p:grpSpPr>
        <p:sp>
          <p:nvSpPr>
            <p:cNvPr id="79" name="직사각형 78"/>
            <p:cNvSpPr/>
            <p:nvPr/>
          </p:nvSpPr>
          <p:spPr>
            <a:xfrm>
              <a:off x="3644509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44509" y="4665956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44509" y="444993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44509" y="423390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644509" y="40289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44509" y="38128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44509" y="3590966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44509" y="336981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643355" y="3203795"/>
              <a:ext cx="432000" cy="1256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68597" y="3110081"/>
            <a:ext cx="504344" cy="2336930"/>
            <a:chOff x="4868597" y="3110081"/>
            <a:chExt cx="504344" cy="2336930"/>
          </a:xfrm>
        </p:grpSpPr>
        <p:sp>
          <p:nvSpPr>
            <p:cNvPr id="96" name="직사각형 95"/>
            <p:cNvSpPr/>
            <p:nvPr/>
          </p:nvSpPr>
          <p:spPr>
            <a:xfrm>
              <a:off x="4940653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40653" y="4665956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940653" y="444993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940653" y="423390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940653" y="40289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940653" y="38128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25"/>
            <p:cNvSpPr txBox="1">
              <a:spLocks noChangeArrowheads="1"/>
            </p:cNvSpPr>
            <p:nvPr/>
          </p:nvSpPr>
          <p:spPr bwMode="auto">
            <a:xfrm>
              <a:off x="4868597" y="5170012"/>
              <a:ext cx="5040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13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938557" y="3596869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38557" y="336898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938557" y="3175969"/>
              <a:ext cx="432000" cy="156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936173" y="3110081"/>
              <a:ext cx="436768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220525" y="3138795"/>
            <a:ext cx="504056" cy="2308216"/>
            <a:chOff x="4220525" y="3138795"/>
            <a:chExt cx="504056" cy="2308216"/>
          </a:xfrm>
        </p:grpSpPr>
        <p:sp>
          <p:nvSpPr>
            <p:cNvPr id="87" name="직사각형 86"/>
            <p:cNvSpPr/>
            <p:nvPr/>
          </p:nvSpPr>
          <p:spPr>
            <a:xfrm>
              <a:off x="4290197" y="4670951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292581" y="4881980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287813" y="3175969"/>
              <a:ext cx="436768" cy="1578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292581" y="444993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92581" y="4233908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292581" y="4028917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92581" y="3812893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292581" y="3585836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292581" y="3369812"/>
              <a:ext cx="432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25"/>
            <p:cNvSpPr txBox="1">
              <a:spLocks noChangeArrowheads="1"/>
            </p:cNvSpPr>
            <p:nvPr/>
          </p:nvSpPr>
          <p:spPr bwMode="auto">
            <a:xfrm>
              <a:off x="4220525" y="5170012"/>
              <a:ext cx="5040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12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4285785" y="3138795"/>
              <a:ext cx="436412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4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배경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359129" y="2745936"/>
            <a:ext cx="6609425" cy="1487173"/>
            <a:chOff x="1359129" y="2745936"/>
            <a:chExt cx="6609425" cy="148717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941" y="2745936"/>
              <a:ext cx="980851" cy="76320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360" y="2904637"/>
              <a:ext cx="390152" cy="463828"/>
            </a:xfrm>
            <a:prstGeom prst="rect">
              <a:avLst/>
            </a:prstGeom>
          </p:spPr>
        </p:pic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1359129" y="2929337"/>
              <a:ext cx="19858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400" b="1" dirty="0">
                  <a:solidFill>
                    <a:srgbClr val="FF6E57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사용자 정의 </a:t>
              </a:r>
              <a:endParaRPr lang="en-US" altLang="ko-KR" sz="2400" b="1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359129" y="3467527"/>
              <a:ext cx="6609425" cy="765582"/>
              <a:chOff x="2067030" y="4188647"/>
              <a:chExt cx="6609425" cy="765582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2753797" y="4386772"/>
                <a:ext cx="5235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Keyboard &amp; Mouse </a:t>
                </a: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사용의 불편함을 가지는 </a:t>
                </a:r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USERS</a:t>
                </a: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067030" y="4188647"/>
                <a:ext cx="6609425" cy="765582"/>
              </a:xfrm>
              <a:prstGeom prst="roundRect">
                <a:avLst/>
              </a:prstGeom>
              <a:noFill/>
              <a:ln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문제파악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Keyboard &amp; mouse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솔루션 中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60184" y="2680766"/>
            <a:ext cx="7056784" cy="1578537"/>
            <a:chOff x="1060184" y="2536750"/>
            <a:chExt cx="7056784" cy="15785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95" y="2705349"/>
              <a:ext cx="630202" cy="59923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719" y="2536750"/>
              <a:ext cx="1147058" cy="84867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602430" y="2604546"/>
              <a:ext cx="4796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+</a:t>
              </a:r>
              <a:endParaRPr lang="ko-KR" altLang="en-US" sz="5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713845" y="2879820"/>
              <a:ext cx="490223" cy="349794"/>
              <a:chOff x="5705227" y="3467096"/>
              <a:chExt cx="864383" cy="69958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3872" y="3467096"/>
                <a:ext cx="735738" cy="699588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227" y="3467096"/>
                <a:ext cx="699587" cy="699588"/>
              </a:xfrm>
              <a:prstGeom prst="rect">
                <a:avLst/>
              </a:prstGeom>
            </p:spPr>
          </p:pic>
        </p:grpSp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6174016" y="2814848"/>
              <a:ext cx="17264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400" dirty="0" err="1">
                  <a:solidFill>
                    <a:srgbClr val="FF6E57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안구키보드</a:t>
              </a:r>
              <a:endPara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60184" y="3349705"/>
              <a:ext cx="7056784" cy="765582"/>
              <a:chOff x="1115119" y="3392768"/>
              <a:chExt cx="7056784" cy="76558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115119" y="3614430"/>
                <a:ext cx="7056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  <a:sym typeface="Wingdings" panose="05000000000000000000" pitchFamily="2" charset="2"/>
                  </a:rPr>
                  <a:t>안구 키보드로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  <a:sym typeface="Wingdings" panose="05000000000000000000" pitchFamily="2" charset="2"/>
                  </a:rPr>
                  <a:t>QWERTY 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  <a:sym typeface="Wingdings" panose="05000000000000000000" pitchFamily="2" charset="2"/>
                  </a:rPr>
                  <a:t>키보드를 사용하는 것은 어려움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1338799" y="3392768"/>
                <a:ext cx="6609425" cy="765582"/>
              </a:xfrm>
              <a:prstGeom prst="roundRect">
                <a:avLst/>
              </a:prstGeom>
              <a:noFill/>
              <a:ln>
                <a:solidFill>
                  <a:srgbClr val="FF6E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44" name="직선 연결선 43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솔루션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원형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Keyboard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833769" y="2108840"/>
            <a:ext cx="3240000" cy="3662952"/>
            <a:chOff x="827584" y="1628799"/>
            <a:chExt cx="3552363" cy="426968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28799"/>
              <a:ext cx="3552363" cy="360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19672" y="5467977"/>
              <a:ext cx="1584176" cy="43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영문 키보드</a:t>
              </a:r>
              <a:endParaRPr lang="en-US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43512" y="2019790"/>
            <a:ext cx="3528392" cy="3752002"/>
            <a:chOff x="4499992" y="1628799"/>
            <a:chExt cx="3884955" cy="425835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9FC"/>
                </a:clrFrom>
                <a:clrTo>
                  <a:srgbClr val="F8F9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1628799"/>
              <a:ext cx="3884955" cy="366339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629062" y="5467977"/>
              <a:ext cx="1626815" cy="41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한글 키보드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5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품설명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Tobii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EyeX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Engine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2918197" y="5252920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err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Tobii</a:t>
            </a:r>
            <a:r>
              <a:rPr lang="en-US" altLang="ko-KR" sz="24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err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EyeX</a:t>
            </a:r>
            <a:r>
              <a:rPr lang="en-US" altLang="ko-KR" sz="24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Engine</a:t>
            </a:r>
            <a:endParaRPr lang="ko-KR" altLang="en-US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2107398"/>
            <a:ext cx="9144000" cy="2872075"/>
            <a:chOff x="-22225" y="2930267"/>
            <a:chExt cx="9144000" cy="2872075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-22225" y="5345142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2049" name="_x184744176" descr="EMB00004b182c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906" y="2930267"/>
              <a:ext cx="5265738" cy="282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070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품설명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Eye Tracking Keyboard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856929" y="2012181"/>
            <a:ext cx="1435151" cy="1435151"/>
            <a:chOff x="2267744" y="2700209"/>
            <a:chExt cx="1512168" cy="1512168"/>
          </a:xfrm>
        </p:grpSpPr>
        <p:sp>
          <p:nvSpPr>
            <p:cNvPr id="15" name="타원 14"/>
            <p:cNvSpPr/>
            <p:nvPr/>
          </p:nvSpPr>
          <p:spPr>
            <a:xfrm>
              <a:off x="2267744" y="2700209"/>
              <a:ext cx="1512168" cy="1512168"/>
            </a:xfrm>
            <a:prstGeom prst="ellipse">
              <a:avLst/>
            </a:prstGeom>
            <a:solidFill>
              <a:srgbClr val="FF6E57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2267744" y="3293695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000" dirty="0" err="1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응시점</a:t>
              </a:r>
              <a:endParaRPr lang="en-US" altLang="ko-KR" sz="2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28809" y="3444570"/>
            <a:ext cx="1440160" cy="1440160"/>
            <a:chOff x="2267744" y="2700209"/>
            <a:chExt cx="1512168" cy="1512168"/>
          </a:xfrm>
        </p:grpSpPr>
        <p:sp>
          <p:nvSpPr>
            <p:cNvPr id="19" name="타원 18"/>
            <p:cNvSpPr/>
            <p:nvPr/>
          </p:nvSpPr>
          <p:spPr>
            <a:xfrm>
              <a:off x="2267744" y="2700209"/>
              <a:ext cx="1512168" cy="1512168"/>
            </a:xfrm>
            <a:prstGeom prst="ellipse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2267744" y="3293695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눈의 위치</a:t>
              </a:r>
              <a:endParaRPr lang="en-US" altLang="ko-KR" sz="2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411512" y="3444570"/>
            <a:ext cx="1452557" cy="1452557"/>
            <a:chOff x="2267744" y="2700209"/>
            <a:chExt cx="1512168" cy="1512168"/>
          </a:xfrm>
        </p:grpSpPr>
        <p:sp>
          <p:nvSpPr>
            <p:cNvPr id="23" name="타원 22"/>
            <p:cNvSpPr/>
            <p:nvPr/>
          </p:nvSpPr>
          <p:spPr>
            <a:xfrm>
              <a:off x="2267744" y="2700209"/>
              <a:ext cx="1512168" cy="1512168"/>
            </a:xfrm>
            <a:prstGeom prst="ellipse">
              <a:avLst/>
            </a:prstGeom>
            <a:solidFill>
              <a:srgbClr val="996633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2267744" y="3293695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초점의 위치</a:t>
              </a:r>
              <a:endParaRPr lang="en-US" altLang="ko-KR" sz="2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93998" y="4897127"/>
            <a:ext cx="1368152" cy="1368152"/>
            <a:chOff x="2267744" y="2700209"/>
            <a:chExt cx="1512168" cy="1512168"/>
          </a:xfrm>
        </p:grpSpPr>
        <p:sp>
          <p:nvSpPr>
            <p:cNvPr id="26" name="타원 25"/>
            <p:cNvSpPr/>
            <p:nvPr/>
          </p:nvSpPr>
          <p:spPr>
            <a:xfrm>
              <a:off x="2267744" y="2700209"/>
              <a:ext cx="1512168" cy="1512168"/>
            </a:xfrm>
            <a:prstGeom prst="ellipse">
              <a:avLst/>
            </a:prstGeom>
            <a:solidFill>
              <a:srgbClr val="A50021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2267744" y="3102350"/>
              <a:ext cx="15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사용자 눈의</a:t>
              </a:r>
              <a:endParaRPr lang="en-US" altLang="ko-KR" sz="2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marL="342900" indent="-342900" algn="ctr"/>
              <a:r>
                <a:rPr lang="ko-KR" altLang="en-US" sz="20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존재여부</a:t>
              </a:r>
              <a:endParaRPr lang="en-US" altLang="ko-KR" sz="20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88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품설명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Tobii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EyeX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Engine &amp; Window API.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267744" y="3293695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자사</a:t>
            </a:r>
            <a:endParaRPr lang="en-US" altLang="ko-KR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4" y="1766415"/>
            <a:ext cx="3924436" cy="39770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83968" y="2628185"/>
            <a:ext cx="5922658" cy="2367486"/>
            <a:chOff x="4305008" y="2529355"/>
            <a:chExt cx="5922658" cy="2367486"/>
          </a:xfrm>
        </p:grpSpPr>
        <p:sp>
          <p:nvSpPr>
            <p:cNvPr id="10" name="TextBox 9"/>
            <p:cNvSpPr txBox="1"/>
            <p:nvPr/>
          </p:nvSpPr>
          <p:spPr>
            <a:xfrm>
              <a:off x="4427984" y="2727016"/>
              <a:ext cx="579968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언어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C++, Window API Programming 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개발 환경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Visual Studio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기술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Tobii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EyeX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SDK, </a:t>
              </a:r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응시점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알고리즘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	 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컴퓨터 그래픽스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305008" y="2529355"/>
              <a:ext cx="4666932" cy="2044066"/>
            </a:xfrm>
            <a:prstGeom prst="roundRect">
              <a:avLst/>
            </a:prstGeom>
            <a:noFill/>
            <a:ln>
              <a:solidFill>
                <a:srgbClr val="FF6E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4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583</Words>
  <Application>Microsoft Office PowerPoint</Application>
  <PresentationFormat>화면 슬라이드 쇼(4:3)</PresentationFormat>
  <Paragraphs>112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배달의민족 한나는 열한살</vt:lpstr>
      <vt:lpstr>배달의민족 한나</vt:lpstr>
      <vt:lpstr>맑은 고딕</vt:lpstr>
      <vt:lpstr>나눔바른고딕</vt:lpstr>
      <vt:lpstr>Wingdings</vt:lpstr>
      <vt:lpstr>나눔고딕 ExtraBold</vt:lpstr>
      <vt:lpstr>210 맨발의청춘 R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심드보라</cp:lastModifiedBy>
  <cp:revision>80</cp:revision>
  <dcterms:created xsi:type="dcterms:W3CDTF">2014-05-20T10:28:59Z</dcterms:created>
  <dcterms:modified xsi:type="dcterms:W3CDTF">2016-05-09T10:32:45Z</dcterms:modified>
</cp:coreProperties>
</file>