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568B0D-1545-4AA6-AC9F-C904CD510F8F}"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87A90A-933C-48BA-8862-2CF17C938FE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568B0D-1545-4AA6-AC9F-C904CD510F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28568B0D-1545-4AA6-AC9F-C904CD510F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8568B0D-1545-4AA6-AC9F-C904CD510F8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568B0D-1545-4AA6-AC9F-C904CD510F8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68B0D-1545-4AA6-AC9F-C904CD510F8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568B0D-1545-4AA6-AC9F-C904CD510F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568B0D-1545-4AA6-AC9F-C904CD510F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568B0D-1545-4AA6-AC9F-C904CD510F8F}"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87A90A-933C-48BA-8862-2CF17C938FE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Human</a:t>
            </a:r>
            <a:r>
              <a:rPr lang="en-US" dirty="0"/>
              <a:t> </a:t>
            </a:r>
            <a:r>
              <a:rPr lang="en-US" b="1" dirty="0"/>
              <a:t>Face recognition Attendance </a:t>
            </a:r>
            <a:r>
              <a:rPr lang="en-US" b="1" dirty="0" smtClean="0"/>
              <a:t>system</a:t>
            </a:r>
            <a:br>
              <a:rPr lang="en-US" b="1" dirty="0" smtClean="0"/>
            </a:br>
            <a:br>
              <a:rPr lang="en-US" b="1" dirty="0"/>
            </a:br>
            <a:r>
              <a:rPr lang="en-US" sz="2000" b="1" dirty="0"/>
              <a:t>Group member:</a:t>
            </a:r>
            <a:br>
              <a:rPr lang="en-US" b="1" dirty="0"/>
            </a:br>
            <a:r>
              <a:rPr lang="en-US" sz="1800" b="1" dirty="0"/>
              <a:t>1.</a:t>
            </a:r>
            <a:br>
              <a:rPr lang="en-US" sz="1800" b="1" dirty="0"/>
            </a:br>
            <a:r>
              <a:rPr lang="en-IN" altLang="en-US" sz="1800" b="1" dirty="0"/>
              <a:t>2.</a:t>
            </a:r>
            <a:br>
              <a:rPr lang="en-IN" altLang="en-US" sz="1800" b="1" dirty="0"/>
            </a:br>
            <a:r>
              <a:rPr lang="en-IN" altLang="en-US" sz="1800" b="1" dirty="0"/>
              <a:t>3.</a:t>
            </a:r>
            <a:br>
              <a:rPr lang="en-IN" altLang="en-US" sz="1800" b="1" dirty="0"/>
            </a:br>
            <a:r>
              <a:rPr lang="en-IN" altLang="en-US" sz="1800" b="1" dirty="0"/>
              <a:t>4.</a:t>
            </a:r>
            <a:r>
              <a:rPr lang="en-US" sz="1800" b="1" dirty="0"/>
              <a:t> </a:t>
            </a:r>
            <a:endParaRPr lang="en-US" sz="1800" dirty="0"/>
          </a:p>
        </p:txBody>
      </p:sp>
      <p:sp>
        <p:nvSpPr>
          <p:cNvPr id="3" name="Subtitle 2"/>
          <p:cNvSpPr>
            <a:spLocks noGrp="1"/>
          </p:cNvSpPr>
          <p:nvPr>
            <p:ph type="subTitle" idx="1"/>
          </p:nvPr>
        </p:nvSpPr>
        <p:spPr/>
        <p:txBody>
          <a:bodyPr>
            <a:norm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Sensing Face and capture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Face detection involves separating image windows into two classes; one containing faces (turning the background (clutter</a:t>
            </a:r>
            <a:r>
              <a:rPr lang="en-US" dirty="0" smtClean="0"/>
              <a:t>).</a:t>
            </a:r>
            <a:endParaRPr lang="en-US" dirty="0" smtClean="0"/>
          </a:p>
          <a:p>
            <a:r>
              <a:rPr lang="en-US" dirty="0" smtClean="0"/>
              <a:t>It </a:t>
            </a:r>
            <a:r>
              <a:rPr lang="en-US" dirty="0"/>
              <a:t>is difficult because although commonalities exist between faces, they can vary considerably in terms of age, skin color and facial expression. The problem is further complicated by differing lighting conditions, image qualities and geometries, as well as the possibility of partial occlusion and disguise. An ideal face detector would therefore be able to detect the presence of any face under any set of lighting conditions, upon any background. The face detection task can be broken down into two </a:t>
            </a:r>
            <a:r>
              <a:rPr lang="en-US" dirty="0" smtClean="0"/>
              <a:t>steps.</a:t>
            </a:r>
            <a:endParaRPr lang="en-US" dirty="0" smtClean="0"/>
          </a:p>
          <a:p>
            <a:r>
              <a:rPr lang="en-US" dirty="0" smtClean="0"/>
              <a:t>The </a:t>
            </a:r>
            <a:r>
              <a:rPr lang="en-US" dirty="0"/>
              <a:t>first step is a classification task that takes some arbitrary image as input and outputs a binary value of yes or no, indicating whether there are any faces present in the image. The second step is the face localization task that aims to take an image as input and output the location of any face or faces within that image as some bounding box with (x, y, width, height).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Match with database</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After </a:t>
            </a:r>
            <a:r>
              <a:rPr lang="en-US" dirty="0"/>
              <a:t>taking the picture the system will compare the equality of the pictures in its database and give the most related result.</a:t>
            </a:r>
            <a:endParaRPr lang="en-US" dirty="0"/>
          </a:p>
          <a:p>
            <a:endParaRPr lang="en-US" dirty="0" smtClean="0"/>
          </a:p>
          <a:p>
            <a:r>
              <a:rPr lang="en-US" dirty="0" smtClean="0"/>
              <a:t>We </a:t>
            </a:r>
            <a:r>
              <a:rPr lang="en-US" dirty="0"/>
              <a:t>will use </a:t>
            </a:r>
            <a:r>
              <a:rPr lang="en-US" dirty="0" err="1"/>
              <a:t>raspbian</a:t>
            </a:r>
            <a:r>
              <a:rPr lang="en-US" dirty="0"/>
              <a:t> operating system, open CV platform and will do the coding in python language. </a:t>
            </a:r>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Justification and novelty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There </a:t>
            </a:r>
            <a:r>
              <a:rPr lang="en-US" dirty="0"/>
              <a:t>is still no work combining image processing by </a:t>
            </a:r>
            <a:r>
              <a:rPr lang="en-US" dirty="0" err="1"/>
              <a:t>raspbian</a:t>
            </a:r>
            <a:r>
              <a:rPr lang="en-US" dirty="0"/>
              <a:t> operating system with open CV platform. So, we want to introduce this model.</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 and time frame</a:t>
            </a:r>
            <a:endParaRPr lang="en-US" dirty="0"/>
          </a:p>
        </p:txBody>
      </p:sp>
      <p:graphicFrame>
        <p:nvGraphicFramePr>
          <p:cNvPr id="4" name="Content Placeholder 3"/>
          <p:cNvGraphicFramePr>
            <a:graphicFrameLocks noGrp="1"/>
          </p:cNvGraphicFramePr>
          <p:nvPr>
            <p:ph idx="1"/>
          </p:nvPr>
        </p:nvGraphicFramePr>
        <p:xfrm>
          <a:off x="1683521" y="3085031"/>
          <a:ext cx="7776672" cy="2563739"/>
        </p:xfrm>
        <a:graphic>
          <a:graphicData uri="http://schemas.openxmlformats.org/drawingml/2006/table">
            <a:tbl>
              <a:tblPr firstRow="1" firstCol="1" bandRow="1">
                <a:tableStyleId>{5C22544A-7EE6-4342-B048-85BDC9FD1C3A}</a:tableStyleId>
              </a:tblPr>
              <a:tblGrid>
                <a:gridCol w="3888336"/>
                <a:gridCol w="3888336"/>
              </a:tblGrid>
              <a:tr h="363245">
                <a:tc>
                  <a:txBody>
                    <a:bodyPr/>
                    <a:lstStyle/>
                    <a:p>
                      <a:pPr marL="0" marR="0">
                        <a:lnSpc>
                          <a:spcPct val="107000"/>
                        </a:lnSpc>
                        <a:spcBef>
                          <a:spcPts val="0"/>
                        </a:spcBef>
                        <a:spcAft>
                          <a:spcPts val="0"/>
                        </a:spcAft>
                      </a:pPr>
                      <a:r>
                        <a:rPr lang="en-US" sz="1100">
                          <a:effectLst/>
                        </a:rPr>
                        <a:t>                                     Work</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                                   Time</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63516">
                <a:tc>
                  <a:txBody>
                    <a:bodyPr/>
                    <a:lstStyle/>
                    <a:p>
                      <a:pPr marL="342900" marR="0" lvl="0" indent="-342900">
                        <a:lnSpc>
                          <a:spcPct val="107000"/>
                        </a:lnSpc>
                        <a:spcBef>
                          <a:spcPts val="0"/>
                        </a:spcBef>
                        <a:spcAft>
                          <a:spcPts val="0"/>
                        </a:spcAft>
                        <a:buFont typeface="+mj-lt"/>
                        <a:buAutoNum type="arabicPeriod"/>
                      </a:pPr>
                      <a:r>
                        <a:rPr lang="en-US" sz="1100">
                          <a:effectLst/>
                        </a:rPr>
                        <a:t>Buying products</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1 week</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746430">
                <a:tc>
                  <a:txBody>
                    <a:bodyPr/>
                    <a:lstStyle/>
                    <a:p>
                      <a:pPr marL="342900" marR="0" lvl="0" indent="-342900">
                        <a:lnSpc>
                          <a:spcPct val="107000"/>
                        </a:lnSpc>
                        <a:spcBef>
                          <a:spcPts val="0"/>
                        </a:spcBef>
                        <a:spcAft>
                          <a:spcPts val="0"/>
                        </a:spcAft>
                        <a:buFont typeface="+mj-lt"/>
                        <a:buAutoNum type="arabicPeriod"/>
                      </a:pPr>
                      <a:r>
                        <a:rPr lang="en-US" sz="1100">
                          <a:effectLst/>
                        </a:rPr>
                        <a:t>Learning image processing and applying it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3 weeks</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63516">
                <a:tc>
                  <a:txBody>
                    <a:bodyPr/>
                    <a:lstStyle/>
                    <a:p>
                      <a:pPr marL="342900" marR="0" lvl="0" indent="-342900">
                        <a:lnSpc>
                          <a:spcPct val="107000"/>
                        </a:lnSpc>
                        <a:spcBef>
                          <a:spcPts val="0"/>
                        </a:spcBef>
                        <a:spcAft>
                          <a:spcPts val="0"/>
                        </a:spcAft>
                        <a:buFont typeface="+mj-lt"/>
                        <a:buAutoNum type="arabicPeriod"/>
                      </a:pPr>
                      <a:r>
                        <a:rPr lang="en-US" sz="1100">
                          <a:effectLst/>
                        </a:rPr>
                        <a:t>Write the system code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2 weeks</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63516">
                <a:tc>
                  <a:txBody>
                    <a:bodyPr/>
                    <a:lstStyle/>
                    <a:p>
                      <a:pPr marL="342900" marR="0" lvl="0" indent="-342900">
                        <a:lnSpc>
                          <a:spcPct val="107000"/>
                        </a:lnSpc>
                        <a:spcBef>
                          <a:spcPts val="0"/>
                        </a:spcBef>
                        <a:spcAft>
                          <a:spcPts val="0"/>
                        </a:spcAft>
                        <a:buFont typeface="+mj-lt"/>
                        <a:buAutoNum type="arabicPeriod"/>
                      </a:pPr>
                      <a:r>
                        <a:rPr lang="en-US" sz="1100">
                          <a:effectLst/>
                        </a:rPr>
                        <a:t>Using camera for image processing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2 weeks</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63516">
                <a:tc>
                  <a:txBody>
                    <a:bodyPr/>
                    <a:lstStyle/>
                    <a:p>
                      <a:pPr marL="342900" marR="0" lvl="0" indent="-342900">
                        <a:lnSpc>
                          <a:spcPct val="107000"/>
                        </a:lnSpc>
                        <a:spcBef>
                          <a:spcPts val="0"/>
                        </a:spcBef>
                        <a:spcAft>
                          <a:spcPts val="0"/>
                        </a:spcAft>
                        <a:buFont typeface="+mj-lt"/>
                        <a:buAutoNum type="arabicPeriod"/>
                      </a:pPr>
                      <a:r>
                        <a:rPr lang="en-US" sz="1100">
                          <a:effectLst/>
                        </a:rPr>
                        <a:t>Assembling everything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Specifications of the product</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a:p>
          <a:p>
            <a:pPr lvl="0"/>
            <a:r>
              <a:rPr lang="en-US" dirty="0" smtClean="0"/>
              <a:t>HD </a:t>
            </a:r>
            <a:r>
              <a:rPr lang="en-US" dirty="0"/>
              <a:t>Webcam (Camera Module).</a:t>
            </a:r>
            <a:endParaRPr lang="en-US" dirty="0"/>
          </a:p>
          <a:p>
            <a:pPr lvl="0"/>
            <a:r>
              <a:rPr lang="en-US" dirty="0"/>
              <a:t>Raspberry pie.</a:t>
            </a:r>
            <a:endParaRPr lang="en-US" dirty="0"/>
          </a:p>
          <a:p>
            <a:pPr lvl="0"/>
            <a:r>
              <a:rPr lang="en-US" dirty="0"/>
              <a:t>Battery for energy source.</a:t>
            </a:r>
            <a:endParaRPr lang="en-US" dirty="0"/>
          </a:p>
          <a:p>
            <a:pPr lvl="0"/>
            <a:r>
              <a:rPr lang="en-US" dirty="0"/>
              <a:t>SD card.</a:t>
            </a:r>
            <a:endParaRPr lang="en-US" dirty="0"/>
          </a:p>
          <a:p>
            <a:pPr lvl="0"/>
            <a:r>
              <a:rPr lang="en-US" dirty="0"/>
              <a:t>Laptop </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Tentative budget </a:t>
            </a:r>
            <a:r>
              <a:rPr lang="en-US" b="1" dirty="0" smtClean="0"/>
              <a:t>with </a:t>
            </a:r>
            <a:r>
              <a:rPr lang="en-US" b="1" dirty="0"/>
              <a:t>item wise breakup</a:t>
            </a:r>
            <a:endParaRPr lang="en-US" dirty="0"/>
          </a:p>
        </p:txBody>
      </p:sp>
      <p:graphicFrame>
        <p:nvGraphicFramePr>
          <p:cNvPr id="4" name="Content Placeholder 3"/>
          <p:cNvGraphicFramePr>
            <a:graphicFrameLocks noGrp="1"/>
          </p:cNvGraphicFramePr>
          <p:nvPr>
            <p:ph idx="1"/>
          </p:nvPr>
        </p:nvGraphicFramePr>
        <p:xfrm>
          <a:off x="1820253" y="3127764"/>
          <a:ext cx="8255238" cy="2632098"/>
        </p:xfrm>
        <a:graphic>
          <a:graphicData uri="http://schemas.openxmlformats.org/drawingml/2006/table">
            <a:tbl>
              <a:tblPr firstRow="1" firstCol="1" bandRow="1">
                <a:tableStyleId>{5C22544A-7EE6-4342-B048-85BDC9FD1C3A}</a:tableStyleId>
              </a:tblPr>
              <a:tblGrid>
                <a:gridCol w="4127619"/>
                <a:gridCol w="4127619"/>
              </a:tblGrid>
              <a:tr h="375774">
                <a:tc>
                  <a:txBody>
                    <a:bodyPr/>
                    <a:lstStyle/>
                    <a:p>
                      <a:pPr marL="0" marR="0">
                        <a:lnSpc>
                          <a:spcPct val="107000"/>
                        </a:lnSpc>
                        <a:spcBef>
                          <a:spcPts val="0"/>
                        </a:spcBef>
                        <a:spcAft>
                          <a:spcPts val="0"/>
                        </a:spcAft>
                      </a:pPr>
                      <a:r>
                        <a:rPr lang="en-US" sz="1100">
                          <a:effectLst/>
                        </a:rPr>
                        <a:t>Item</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Taka</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HD Webcam (Camera Module)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3000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Raspberry pie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Battery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1000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SD card</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500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Glue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Wires and others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dirty="0">
                          <a:effectLst/>
                        </a:rPr>
                        <a:t>1000</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a:xfrm>
            <a:off x="1154955" y="5435124"/>
            <a:ext cx="45719" cy="203675"/>
          </a:xfrm>
        </p:spPr>
        <p:txBody>
          <a:bodyPr>
            <a:normAutofit fontScale="47500" lnSpcReduction="20000"/>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Authentication is one of the significant issues in the era of information system. Among other things, human face recognition (HFR) is one of known techniques which can be used for user authentication. </a:t>
            </a:r>
            <a:r>
              <a:rPr lang="en-US" dirty="0" smtClean="0"/>
              <a:t>However</a:t>
            </a:r>
            <a:r>
              <a:rPr lang="en-US" dirty="0"/>
              <a:t>, it is difficult to estimate the attendance precisely using each result of face recognition independently because the face detection rate is not sufficiently </a:t>
            </a:r>
            <a:r>
              <a:rPr lang="en-US" dirty="0" smtClean="0"/>
              <a:t>high.</a:t>
            </a:r>
            <a:endParaRPr lang="en-US" dirty="0" smtClean="0"/>
          </a:p>
          <a:p>
            <a:r>
              <a:rPr lang="en-US" dirty="0" smtClean="0"/>
              <a:t>Continuous </a:t>
            </a:r>
            <a:r>
              <a:rPr lang="en-US" dirty="0"/>
              <a:t>observation improves the performance for the estimation of the attendance we constructed the lecture attendance system based on face recognition, and applied the system to classroom. This paper first review the related works in the field of attendance management and face recognition. Then, it introduces our system structure and </a:t>
            </a:r>
            <a:r>
              <a:rPr lang="en-US" dirty="0" smtClean="0"/>
              <a:t>plan.</a:t>
            </a:r>
            <a:endParaRPr lang="en-US" dirty="0" smtClean="0"/>
          </a:p>
          <a:p>
            <a:r>
              <a:rPr lang="en-US" dirty="0" smtClean="0"/>
              <a:t>Finally</a:t>
            </a:r>
            <a:r>
              <a:rPr lang="en-US" dirty="0"/>
              <a:t>, experiments are implemented to provide as evidence to support our plan. The result shows that continuous observation improved the performance for the estimation of the attendance.</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 and objective</a:t>
            </a:r>
            <a:br>
              <a:rPr lang="en-US" dirty="0"/>
            </a:b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r>
              <a:rPr lang="en-US" dirty="0" smtClean="0"/>
              <a:t>Our </a:t>
            </a:r>
            <a:r>
              <a:rPr lang="en-US" dirty="0"/>
              <a:t>aim is to build up a face recognition system where a human will stand in front of the system and a camera will match the face along with its </a:t>
            </a:r>
            <a:r>
              <a:rPr lang="en-US" dirty="0" smtClean="0"/>
              <a:t>database.</a:t>
            </a:r>
            <a:endParaRPr lang="en-US" dirty="0" smtClean="0"/>
          </a:p>
          <a:p>
            <a:r>
              <a:rPr lang="en-US" dirty="0" smtClean="0"/>
              <a:t>There </a:t>
            </a:r>
            <a:r>
              <a:rPr lang="en-US" dirty="0"/>
              <a:t>will no extra RFID card people need to carry any more and this system will be the most authentic system of taking attendance. We will try to build this system as efficient as possible.</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br>
              <a:rPr lang="en-US" dirty="0"/>
            </a:br>
            <a:endParaRPr lang="en-US" dirty="0"/>
          </a:p>
        </p:txBody>
      </p:sp>
      <p:sp>
        <p:nvSpPr>
          <p:cNvPr id="3" name="Content Placeholder 2"/>
          <p:cNvSpPr>
            <a:spLocks noGrp="1"/>
          </p:cNvSpPr>
          <p:nvPr>
            <p:ph idx="1"/>
          </p:nvPr>
        </p:nvSpPr>
        <p:spPr/>
        <p:txBody>
          <a:bodyPr/>
          <a:lstStyle/>
          <a:p>
            <a:r>
              <a:rPr lang="en-US" dirty="0"/>
              <a:t>As we are making a system which can recognize face and match with its own database. It will make the attendance system more authentic. Our primary goal is to help the lecturers, improve and organize the process of track and manage student attendance and </a:t>
            </a:r>
            <a:r>
              <a:rPr lang="en-US" dirty="0" smtClean="0"/>
              <a:t>absenteeism.</a:t>
            </a:r>
            <a:endParaRPr lang="en-US" dirty="0" smtClean="0"/>
          </a:p>
          <a:p>
            <a:r>
              <a:rPr lang="en-US" dirty="0" smtClean="0"/>
              <a:t>Additionally</a:t>
            </a:r>
            <a:r>
              <a:rPr lang="en-US" dirty="0"/>
              <a:t>, we seek to provide a valuable attendance service for both teachers and students. Reduce manual process errors by provide automated and a reliable attendance system uses face recognition </a:t>
            </a:r>
            <a:r>
              <a:rPr lang="en-US" dirty="0" smtClean="0"/>
              <a:t>technology.</a:t>
            </a:r>
            <a:endParaRPr lang="en-US" dirty="0" smtClean="0"/>
          </a:p>
          <a:p>
            <a:r>
              <a:rPr lang="en-US" dirty="0" smtClean="0"/>
              <a:t>Increase </a:t>
            </a:r>
            <a:r>
              <a:rPr lang="en-US" dirty="0"/>
              <a:t>privacy and security which student cannot presenting himself or his friend while they are not. Flexibility, Lectures capability of editing attendance records.</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system stores the faces that are detected and automatically marks attendance.</a:t>
            </a:r>
            <a:endParaRPr lang="en-US" dirty="0" smtClean="0"/>
          </a:p>
          <a:p>
            <a:r>
              <a:rPr lang="en-US" dirty="0" smtClean="0"/>
              <a:t>Ease </a:t>
            </a:r>
            <a:r>
              <a:rPr lang="en-US" dirty="0"/>
              <a:t>of use is manipulate and recognize the faces in real time using. Multiple face detection. Multipurpose </a:t>
            </a:r>
            <a:r>
              <a:rPr lang="en-US" dirty="0" smtClean="0"/>
              <a:t>software </a:t>
            </a:r>
            <a:r>
              <a:rPr lang="en-US" dirty="0"/>
              <a:t>Can be used in different places.</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The </a:t>
            </a:r>
            <a:r>
              <a:rPr lang="en-US" dirty="0"/>
              <a:t>accuracy of the system is not 100%. It can only detect face from a limited distance.</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Status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There </a:t>
            </a:r>
            <a:r>
              <a:rPr lang="en-US" dirty="0"/>
              <a:t>are lots of mature works involving face recognition attendance system. Some people worked on Discrete Wavelet Transforms (DWT), some worked on image processing, some worked on ultrasonic sensor, and some worked on Discrete Cosine Transform (DCT) </a:t>
            </a:r>
            <a:r>
              <a:rPr lang="en-US" dirty="0" smtClean="0"/>
              <a:t>etc.</a:t>
            </a:r>
            <a:endParaRPr lang="en-US" dirty="0" smtClean="0"/>
          </a:p>
          <a:p>
            <a:r>
              <a:rPr lang="en-US" dirty="0" smtClean="0"/>
              <a:t>Till </a:t>
            </a:r>
            <a:r>
              <a:rPr lang="en-US" dirty="0"/>
              <a:t>now the best work is “AUTOMATED ATTENDANCE MACHINE USING FACE DETECTION AND RECOGNITION.” Of UNIVERSITY OF NAIROBI. Another work is “Automatic Attendance System Using Face Recognition.” Of IJMTER University.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pic>
        <p:nvPicPr>
          <p:cNvPr id="4" name="Content Placeholder 3"/>
          <p:cNvPicPr>
            <a:picLocks noGrp="1"/>
          </p:cNvPicPr>
          <p:nvPr>
            <p:ph idx="1"/>
          </p:nvPr>
        </p:nvPicPr>
        <p:blipFill>
          <a:blip r:embed="rId1"/>
          <a:stretch>
            <a:fillRect/>
          </a:stretch>
        </p:blipFill>
        <p:spPr>
          <a:xfrm>
            <a:off x="1700613" y="2469735"/>
            <a:ext cx="8460337" cy="390542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We </a:t>
            </a:r>
            <a:r>
              <a:rPr lang="en-US" dirty="0"/>
              <a:t>have divided our work into two parts. </a:t>
            </a:r>
            <a:endParaRPr lang="en-US" dirty="0"/>
          </a:p>
          <a:p>
            <a:pPr marL="0" indent="0">
              <a:buNone/>
            </a:pPr>
            <a:endParaRPr lang="en-US" dirty="0" smtClean="0"/>
          </a:p>
          <a:p>
            <a:pPr marL="0" indent="0">
              <a:buNone/>
            </a:pPr>
            <a:r>
              <a:rPr lang="en-US" dirty="0" smtClean="0"/>
              <a:t>1</a:t>
            </a:r>
            <a:r>
              <a:rPr lang="en-US" dirty="0"/>
              <a:t>. Sensing Face and capture. </a:t>
            </a:r>
            <a:endParaRPr lang="en-US" dirty="0"/>
          </a:p>
          <a:p>
            <a:pPr marL="0" indent="0">
              <a:buNone/>
            </a:pPr>
            <a:r>
              <a:rPr lang="en-US" dirty="0"/>
              <a:t>2. Match with data base.</a:t>
            </a:r>
            <a:endParaRPr lang="en-US"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4925</Words>
  <Application>WPS Presentation</Application>
  <PresentationFormat>Widescreen</PresentationFormat>
  <Paragraphs>146</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Wingdings 3</vt:lpstr>
      <vt:lpstr>Arial</vt:lpstr>
      <vt:lpstr>Calibri</vt:lpstr>
      <vt:lpstr>Vrinda</vt:lpstr>
      <vt:lpstr>Segoe Print</vt:lpstr>
      <vt:lpstr>Century Gothic</vt:lpstr>
      <vt:lpstr>Microsoft YaHei</vt:lpstr>
      <vt:lpstr>Arial Unicode MS</vt:lpstr>
      <vt:lpstr>Ion Boardroom</vt:lpstr>
      <vt:lpstr>Human Face recognition Attendance system  Group member: 1. Farhat Tasnim - 1410482042  2. K.M.H.Mubin – 1621802042 </vt:lpstr>
      <vt:lpstr>Abstract </vt:lpstr>
      <vt:lpstr>Aim and objective </vt:lpstr>
      <vt:lpstr>Motivation </vt:lpstr>
      <vt:lpstr>Advantages</vt:lpstr>
      <vt:lpstr>Disadvantages</vt:lpstr>
      <vt:lpstr>Current Status</vt:lpstr>
      <vt:lpstr>Plan of work </vt:lpstr>
      <vt:lpstr>Plan of work </vt:lpstr>
      <vt:lpstr>Sensing Face and capture</vt:lpstr>
      <vt:lpstr>Match with database</vt:lpstr>
      <vt:lpstr>Justification and novelty</vt:lpstr>
      <vt:lpstr>Milestones and time frame</vt:lpstr>
      <vt:lpstr>Specifications of the product</vt:lpstr>
      <vt:lpstr>Tentative budget with item wise breakup</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recognition Attendance system</dc:title>
  <dc:creator>Rahatul</dc:creator>
  <cp:lastModifiedBy>LENOVO</cp:lastModifiedBy>
  <cp:revision>4</cp:revision>
  <dcterms:created xsi:type="dcterms:W3CDTF">2019-06-16T18:07:00Z</dcterms:created>
  <dcterms:modified xsi:type="dcterms:W3CDTF">2022-08-29T14:11:55Z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43A4DA63B1644D74B2B79AB083E6EB43</vt:lpwstr>
  </property>
  <property fmtid="{D5CDD505-2E9C-101B-9397-08002B2CF9AE}" pid="3" name="KSOProductBuildVer">
    <vt:lpwstr>1033-11.2.0.10451</vt:lpwstr>
  </property>
</Properties>
</file>