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3" r:id="rId6"/>
    <p:sldId id="262" r:id="rId7"/>
    <p:sldId id="264" r:id="rId8"/>
    <p:sldId id="265" r:id="rId9"/>
    <p:sldId id="266" r:id="rId10"/>
    <p:sldId id="267" r:id="rId11"/>
    <p:sldId id="268" r:id="rId12"/>
    <p:sldId id="269" r:id="rId13"/>
    <p:sldId id="270" r:id="rId14"/>
    <p:sldId id="25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3.svg"/><Relationship Id="rId7" Type="http://schemas.openxmlformats.org/officeDocument/2006/relationships/image" Target="../media/image14.png"/><Relationship Id="rId6" Type="http://schemas.openxmlformats.org/officeDocument/2006/relationships/image" Target="../media/image2.svg"/><Relationship Id="rId5" Type="http://schemas.openxmlformats.org/officeDocument/2006/relationships/image" Target="../media/image13.png"/><Relationship Id="rId4" Type="http://schemas.openxmlformats.org/officeDocument/2006/relationships/image" Target="../media/image1.sv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slideLayout" Target="../slideLayouts/slideLayout7.xml"/><Relationship Id="rId12" Type="http://schemas.openxmlformats.org/officeDocument/2006/relationships/image" Target="../media/image5.svg"/><Relationship Id="rId11" Type="http://schemas.openxmlformats.org/officeDocument/2006/relationships/image" Target="../media/image16.png"/><Relationship Id="rId10" Type="http://schemas.openxmlformats.org/officeDocument/2006/relationships/image" Target="../media/image4.sv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3296" y="926591"/>
            <a:ext cx="10587101" cy="2032675"/>
          </a:xfrm>
        </p:spPr>
        <p:txBody>
          <a:bodyPr/>
          <a:lstStyle/>
          <a:p>
            <a:pPr algn="ctr"/>
            <a:r>
              <a:rPr lang="en-US" dirty="0"/>
              <a:t>Human Face Recognition Attendance System</a:t>
            </a:r>
            <a:endParaRPr lang="en-US" dirty="0"/>
          </a:p>
        </p:txBody>
      </p:sp>
      <p:sp>
        <p:nvSpPr>
          <p:cNvPr id="3" name="Subtitle 2"/>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endParaRPr lang="en-US" dirty="0"/>
          </a:p>
          <a:p>
            <a:pPr algn="l"/>
            <a:r>
              <a:rPr lang="en-US" dirty="0"/>
              <a:t>Group Member:</a:t>
            </a:r>
            <a:endParaRPr lang="en-US" dirty="0"/>
          </a:p>
          <a:p>
            <a:pPr marL="457200" indent="-457200" algn="l">
              <a:buAutoNum type="arabicPeriod"/>
            </a:pPr>
            <a:endParaRPr lang="en-US" dirty="0"/>
          </a:p>
          <a:p>
            <a:pPr marL="457200" indent="-457200" algn="l">
              <a:buAutoNum type="arabicPeriod"/>
            </a:pP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endParaRPr lang="en-US" dirty="0"/>
          </a:p>
          <a:p>
            <a:r>
              <a:rPr lang="en-US" dirty="0"/>
              <a:t>So to find the image that matches the input image we just need to compare two histograms and return the image with the closest histogram.</a:t>
            </a:r>
            <a:endParaRPr lang="en-US" dirty="0"/>
          </a:p>
          <a:p>
            <a:r>
              <a:rPr lang="en-US" dirty="0"/>
              <a:t>We can use various approaches to compare the histograms (calculate the distance between two histograms), for example: Euclidean distance, chi-square, absolute value, etc. In this example, we can use the Euclidean distance (which is quite known) based on the following formula:</a:t>
            </a:r>
            <a:endParaRPr lang="en-US" dirty="0"/>
          </a:p>
          <a:p>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3917435" y="4680347"/>
            <a:ext cx="3016026" cy="11108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endParaRPr lang="en-US" dirty="0"/>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endParaRPr lang="en-US" dirty="0"/>
          </a:p>
          <a:p>
            <a:pPr marL="0" indent="0">
              <a:buNone/>
            </a:pPr>
            <a:endParaRPr lang="en-US"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endParaRPr lang="en-US" dirty="0"/>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endParaRPr lang="en-US" dirty="0"/>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endParaRPr lang="en-US" dirty="0"/>
          </a:p>
          <a:p>
            <a:pPr marL="0" indent="0">
              <a:buNone/>
            </a:pPr>
            <a:r>
              <a:rPr lang="en-US" dirty="0"/>
              <a:t>•	LBPH OpenCV: https://docs.opencv.org/2.4/modules/contrib/doc/facerec/facerec_tutorial.html#local-binary-patterns-histograms</a:t>
            </a:r>
            <a:endParaRPr lang="en-US" dirty="0"/>
          </a:p>
          <a:p>
            <a:pPr marL="0" indent="0">
              <a:buNone/>
            </a:pPr>
            <a:r>
              <a:rPr lang="en-US" dirty="0"/>
              <a:t>•	Local Binary Patterns: http://www.scholarpedia.org/article/Local_Binary_Patterns</a:t>
            </a: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399142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p:cNvPicPr>
            <a:picLocks noChangeAspect="1"/>
          </p:cNvPicPr>
          <p:nvPr/>
        </p:nvPicPr>
        <p:blipFill rotWithShape="1">
          <a:blip r:embed="rId2"/>
          <a:srcRect t="50222" b="40550"/>
          <a:stretch>
            <a:fillRect/>
          </a:stretch>
        </p:blipFill>
        <p:spPr>
          <a:xfrm>
            <a:off x="3028532" y="4703048"/>
            <a:ext cx="6622993" cy="1199198"/>
          </a:xfrm>
          <a:prstGeom prst="rect">
            <a:avLst/>
          </a:prstGeom>
        </p:spPr>
      </p:pic>
      <p:grpSp>
        <p:nvGrpSpPr>
          <p:cNvPr id="83" name="Group 82"/>
          <p:cNvGrpSpPr/>
          <p:nvPr/>
        </p:nvGrpSpPr>
        <p:grpSpPr>
          <a:xfrm>
            <a:off x="2540475" y="414082"/>
            <a:ext cx="7100675" cy="4729428"/>
            <a:chOff x="3030868" y="173452"/>
            <a:chExt cx="5918048" cy="4729428"/>
          </a:xfrm>
        </p:grpSpPr>
        <p:grpSp>
          <p:nvGrpSpPr>
            <p:cNvPr id="77" name="Group 76"/>
            <p:cNvGrpSpPr/>
            <p:nvPr/>
          </p:nvGrpSpPr>
          <p:grpSpPr>
            <a:xfrm>
              <a:off x="3030868" y="2112017"/>
              <a:ext cx="893430" cy="2790863"/>
              <a:chOff x="3030868" y="2112017"/>
              <a:chExt cx="893430" cy="2790863"/>
            </a:xfrm>
          </p:grpSpPr>
          <p:sp>
            <p:nvSpPr>
              <p:cNvPr id="9" name="Cylinder 8"/>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49" name="Graphic 48" descr="Shopping car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501813" y="4243578"/>
                <a:ext cx="360000" cy="360000"/>
              </a:xfrm>
              <a:prstGeom prst="rect">
                <a:avLst/>
              </a:prstGeom>
            </p:spPr>
          </p:pic>
        </p:grpSp>
        <p:grpSp>
          <p:nvGrpSpPr>
            <p:cNvPr id="79" name="Group 78"/>
            <p:cNvGrpSpPr/>
            <p:nvPr/>
          </p:nvGrpSpPr>
          <p:grpSpPr>
            <a:xfrm>
              <a:off x="4279098" y="1338935"/>
              <a:ext cx="893430" cy="3563943"/>
              <a:chOff x="4279098" y="1338935"/>
              <a:chExt cx="893430" cy="3563943"/>
            </a:xfrm>
          </p:grpSpPr>
          <p:sp>
            <p:nvSpPr>
              <p:cNvPr id="10" name="Cylinder 9"/>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1" name="Graphic 50" descr="Circles with arrows"/>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756810" y="4243578"/>
                <a:ext cx="360000" cy="360000"/>
              </a:xfrm>
              <a:prstGeom prst="rect">
                <a:avLst/>
              </a:prstGeom>
            </p:spPr>
          </p:pic>
          <p:sp>
            <p:nvSpPr>
              <p:cNvPr id="59" name="TextBox 58"/>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p:cNvGrpSpPr/>
            <p:nvPr/>
          </p:nvGrpSpPr>
          <p:grpSpPr>
            <a:xfrm>
              <a:off x="5546787" y="1010008"/>
              <a:ext cx="893430" cy="3892872"/>
              <a:chOff x="5546787" y="1010008"/>
              <a:chExt cx="893430" cy="3892872"/>
            </a:xfrm>
          </p:grpSpPr>
          <p:sp>
            <p:nvSpPr>
              <p:cNvPr id="11" name="Cylinder 10"/>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3" name="Graphic 52" descr="Web design"/>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106003" y="4243578"/>
                <a:ext cx="300041" cy="360000"/>
              </a:xfrm>
              <a:prstGeom prst="rect">
                <a:avLst/>
              </a:prstGeom>
            </p:spPr>
          </p:pic>
          <p:sp>
            <p:nvSpPr>
              <p:cNvPr id="60" name="TextBox 59"/>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p:cNvGrpSpPr/>
            <p:nvPr/>
          </p:nvGrpSpPr>
          <p:grpSpPr>
            <a:xfrm>
              <a:off x="6798455" y="759529"/>
              <a:ext cx="893430" cy="4143351"/>
              <a:chOff x="6798455" y="759529"/>
              <a:chExt cx="893430" cy="4143351"/>
            </a:xfrm>
          </p:grpSpPr>
          <p:sp>
            <p:nvSpPr>
              <p:cNvPr id="12" name="Cylinder 11"/>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5" name="Graphic 54" descr="Camera"/>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363692" y="4248098"/>
                <a:ext cx="300042" cy="360000"/>
              </a:xfrm>
              <a:prstGeom prst="rect">
                <a:avLst/>
              </a:prstGeom>
            </p:spPr>
          </p:pic>
          <p:sp>
            <p:nvSpPr>
              <p:cNvPr id="61" name="TextBox 60"/>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endParaRPr lang="en-IN" sz="800" spc="300" dirty="0">
                  <a:solidFill>
                    <a:schemeClr val="bg1">
                      <a:alpha val="43000"/>
                    </a:schemeClr>
                  </a:solidFill>
                  <a:latin typeface="Nexa Light" panose="02000000000000000000" pitchFamily="50" charset="0"/>
                </a:endParaRPr>
              </a:p>
            </p:txBody>
          </p:sp>
        </p:grpSp>
        <p:grpSp>
          <p:nvGrpSpPr>
            <p:cNvPr id="82" name="Group 81"/>
            <p:cNvGrpSpPr/>
            <p:nvPr/>
          </p:nvGrpSpPr>
          <p:grpSpPr>
            <a:xfrm>
              <a:off x="8055486" y="173452"/>
              <a:ext cx="893430" cy="4729428"/>
              <a:chOff x="8055486" y="173452"/>
              <a:chExt cx="893430" cy="4729428"/>
            </a:xfrm>
          </p:grpSpPr>
          <p:sp>
            <p:nvSpPr>
              <p:cNvPr id="13" name="Cylinder 12"/>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7" name="Graphic 56" descr="Puzzle pieces"/>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601551" y="4243578"/>
                <a:ext cx="300041" cy="360000"/>
              </a:xfrm>
              <a:prstGeom prst="rect">
                <a:avLst/>
              </a:prstGeom>
            </p:spPr>
          </p:pic>
          <p:sp>
            <p:nvSpPr>
              <p:cNvPr id="62" name="TextBox 61"/>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p:cNvSpPr txBox="1"/>
          <p:nvPr/>
        </p:nvSpPr>
        <p:spPr>
          <a:xfrm>
            <a:off x="4184245" y="3138764"/>
            <a:ext cx="813776" cy="461665"/>
          </a:xfrm>
          <a:prstGeom prst="rect">
            <a:avLst/>
          </a:prstGeom>
          <a:noFill/>
        </p:spPr>
        <p:txBody>
          <a:bodyPr wrap="square" rtlCol="0">
            <a:spAutoFit/>
          </a:bodyPr>
          <a:lstStyle/>
          <a:p>
            <a:pPr algn="ctr"/>
            <a:r>
              <a:rPr lang="en-IN" sz="2400">
                <a:solidFill>
                  <a:srgbClr val="3A3283"/>
                </a:solidFill>
                <a:latin typeface="Nexa Bold" panose="02000000000000000000" pitchFamily="50" charset="0"/>
              </a:rPr>
              <a:t>67</a:t>
            </a:r>
            <a:r>
              <a:rPr lang="en-IN" sz="120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0" name="TextBox 89"/>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1" name="TextBox 90"/>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2" name="TextBox 91"/>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3" name="TextBox 92"/>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endPar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4" name="TextBox 93"/>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endParaRPr lang="en-IN" sz="2400" spc="600" dirty="0">
              <a:solidFill>
                <a:schemeClr val="bg1">
                  <a:alpha val="59000"/>
                </a:schemeClr>
              </a:solidFill>
              <a:latin typeface="Nexa Bold" panose="02000000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Face Recognition Algorithm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endParaRPr lang="en-US" dirty="0"/>
          </a:p>
          <a:p>
            <a:endParaRPr lang="en-US" dirty="0"/>
          </a:p>
          <a:p>
            <a:r>
              <a:rPr lang="en-US" dirty="0"/>
              <a:t>Eigenfaces (1991)</a:t>
            </a:r>
            <a:endParaRPr lang="en-US" dirty="0"/>
          </a:p>
          <a:p>
            <a:r>
              <a:rPr lang="en-US" dirty="0"/>
              <a:t>Local Binary Patterns Histograms (LBPH) (1996)</a:t>
            </a:r>
            <a:endParaRPr lang="en-US" dirty="0"/>
          </a:p>
          <a:p>
            <a:r>
              <a:rPr lang="en-US" dirty="0" err="1"/>
              <a:t>Fisherfaces</a:t>
            </a:r>
            <a:r>
              <a:rPr lang="en-US" dirty="0"/>
              <a:t> (1997)</a:t>
            </a:r>
            <a:endParaRPr lang="en-US" dirty="0"/>
          </a:p>
          <a:p>
            <a:r>
              <a:rPr lang="en-US" dirty="0"/>
              <a:t>Scale Invariant Feature Transform (SIFT) (1999)</a:t>
            </a:r>
            <a:endParaRPr lang="en-US" dirty="0"/>
          </a:p>
          <a:p>
            <a:r>
              <a:rPr lang="en-US" dirty="0"/>
              <a:t>Speed Up Robust Features (SURF) (2006)</a:t>
            </a:r>
            <a:endParaRPr lang="en-US" dirty="0"/>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endParaRPr lang="en-US" dirty="0"/>
          </a:p>
          <a:p>
            <a:r>
              <a:rPr lang="en-US" dirty="0"/>
              <a:t>The next step is to use algorithm. Algorithm used for finding the location of the human faces in a frame or image. All human faces shares some universal properties of the human face like the eyes region is darker than its neighbor pixels and nose region is brighter than eye region.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center detection for detecting eyes, nose, mouth, etc. in the picture. It is used to select the essential features in an image and extract these features for face detection.</a:t>
            </a:r>
            <a:endParaRPr lang="en-US" dirty="0"/>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endParaRPr lang="en-US" dirty="0"/>
          </a:p>
          <a:p>
            <a:endParaRPr lang="en-US" dirty="0"/>
          </a:p>
        </p:txBody>
      </p:sp>
      <p:pic>
        <p:nvPicPr>
          <p:cNvPr id="5" name="Picture 4"/>
          <p:cNvPicPr>
            <a:picLocks noChangeAspect="1"/>
          </p:cNvPicPr>
          <p:nvPr/>
        </p:nvPicPr>
        <p:blipFill>
          <a:blip r:embed="rId1"/>
          <a:stretch>
            <a:fillRect/>
          </a:stretch>
        </p:blipFill>
        <p:spPr>
          <a:xfrm>
            <a:off x="2399604" y="1375784"/>
            <a:ext cx="2403216" cy="1924003"/>
          </a:xfrm>
          <a:prstGeom prst="rect">
            <a:avLst/>
          </a:prstGeom>
        </p:spPr>
      </p:pic>
      <p:pic>
        <p:nvPicPr>
          <p:cNvPr id="6" name="Picture 5"/>
          <p:cNvPicPr>
            <a:picLocks noChangeAspect="1"/>
          </p:cNvPicPr>
          <p:nvPr/>
        </p:nvPicPr>
        <p:blipFill>
          <a:blip r:embed="rId2"/>
          <a:stretch>
            <a:fillRect/>
          </a:stretch>
        </p:blipFill>
        <p:spPr>
          <a:xfrm>
            <a:off x="5811545" y="1375783"/>
            <a:ext cx="2893294" cy="19240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Binary Patterns Histograms (LBPH) (1996)</a:t>
            </a:r>
            <a:endParaRPr lang="en-US" dirty="0"/>
          </a:p>
        </p:txBody>
      </p:sp>
      <p:sp>
        <p:nvSpPr>
          <p:cNvPr id="3" name="Content Placeholder 2"/>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endParaRPr lang="en-US" dirty="0"/>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LBPH algorithm work ?</a:t>
            </a:r>
            <a:endParaRPr lang="en-US" dirty="0"/>
          </a:p>
        </p:txBody>
      </p:sp>
      <p:sp>
        <p:nvSpPr>
          <p:cNvPr id="3" name="Content Placeholder 2"/>
          <p:cNvSpPr>
            <a:spLocks noGrp="1"/>
          </p:cNvSpPr>
          <p:nvPr>
            <p:ph idx="1"/>
          </p:nvPr>
        </p:nvSpPr>
        <p:spPr>
          <a:xfrm>
            <a:off x="685801" y="2142067"/>
            <a:ext cx="10131425" cy="4001281"/>
          </a:xfrm>
        </p:spPr>
        <p:txBody>
          <a:bodyPr/>
          <a:lstStyle/>
          <a:p>
            <a:pPr marL="0" indent="0">
              <a:buNone/>
            </a:pPr>
            <a:r>
              <a:rPr lang="en-US" b="1" dirty="0"/>
              <a:t>LBPH algorithm work in 5 steps. </a:t>
            </a:r>
            <a:endParaRPr lang="en-US" b="1" dirty="0"/>
          </a:p>
          <a:p>
            <a:pPr marL="0" indent="0">
              <a:buNone/>
            </a:pPr>
            <a:r>
              <a:rPr lang="en-US" dirty="0"/>
              <a:t>1.</a:t>
            </a:r>
            <a:r>
              <a:rPr lang="en-US" b="1" dirty="0"/>
              <a:t>Parameters:</a:t>
            </a:r>
            <a:r>
              <a:rPr lang="en-US" dirty="0"/>
              <a:t> The LBPH uses 4 parameters:</a:t>
            </a:r>
            <a:endParaRPr lang="en-US" dirty="0"/>
          </a:p>
          <a:p>
            <a:pPr lvl="1"/>
            <a:r>
              <a:rPr lang="en-US" dirty="0"/>
              <a:t>Radius: the radius is used to build the circular local binary pattern and represents the radius around the central pixel. It is usually set to 1.</a:t>
            </a:r>
            <a:endParaRPr lang="en-US" dirty="0"/>
          </a:p>
          <a:p>
            <a:pPr lvl="1"/>
            <a:r>
              <a:rPr lang="en-US" dirty="0"/>
              <a:t>Neighbors: the number of sample points to build the circular local binary pattern. Keep in mind: the more sample points you include, the higher the computational cost. It is usually set to 8.</a:t>
            </a:r>
            <a:endParaRPr lang="en-US" dirty="0"/>
          </a:p>
          <a:p>
            <a:pPr lvl="1"/>
            <a:r>
              <a:rPr lang="en-US" dirty="0"/>
              <a:t>Grid X: the number of cells in the horizontal direction. The more cells, the finer the grid, the higher the dimensionality of the resulting feature vector. It is usually set to 8.</a:t>
            </a:r>
            <a:endParaRPr lang="en-US" dirty="0"/>
          </a:p>
          <a:p>
            <a:pPr lvl="1"/>
            <a:r>
              <a:rPr lang="en-US" dirty="0"/>
              <a:t>Grid Y: the number of cells in the vertical direction. The more cells, the finer the grid, the higher the dimensionality of the resulting feature vector. It is usually set to 8.</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endParaRPr lang="en-US" dirty="0"/>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endParaRPr lang="en-US" dirty="0"/>
          </a:p>
          <a:p>
            <a:pPr marL="0" indent="0">
              <a:buNone/>
            </a:pPr>
            <a:r>
              <a:rPr lang="en-US" dirty="0"/>
              <a:t>The image below shows this procedure:</a:t>
            </a:r>
            <a:endParaRPr lang="en-US" dirty="0"/>
          </a:p>
          <a:p>
            <a:endParaRPr lang="en-US" dirty="0"/>
          </a:p>
          <a:p>
            <a:endParaRPr lang="en-US" dirty="0"/>
          </a:p>
        </p:txBody>
      </p:sp>
      <p:pic>
        <p:nvPicPr>
          <p:cNvPr id="4" name="Picture 3"/>
          <p:cNvPicPr>
            <a:picLocks noChangeAspect="1"/>
          </p:cNvPicPr>
          <p:nvPr/>
        </p:nvPicPr>
        <p:blipFill>
          <a:blip r:embed="rId1"/>
          <a:stretch>
            <a:fillRect/>
          </a:stretch>
        </p:blipFill>
        <p:spPr>
          <a:xfrm>
            <a:off x="3436639" y="4555276"/>
            <a:ext cx="5052392" cy="14094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endParaRPr lang="en-US" dirty="0"/>
          </a:p>
          <a:p>
            <a:pPr lvl="1"/>
            <a:r>
              <a:rPr lang="en-US" dirty="0"/>
              <a:t>Suppose we have a facial image in grayscale.</a:t>
            </a:r>
            <a:endParaRPr lang="en-US" dirty="0"/>
          </a:p>
          <a:p>
            <a:pPr lvl="1"/>
            <a:r>
              <a:rPr lang="en-US" dirty="0"/>
              <a:t>We can get part of this image as a window of 3x3 pixels.</a:t>
            </a:r>
            <a:endParaRPr lang="en-US" dirty="0"/>
          </a:p>
          <a:p>
            <a:pPr lvl="1"/>
            <a:r>
              <a:rPr lang="en-US" dirty="0"/>
              <a:t>It can also be represented as a 3x3 matrix containing the intensity of each pixel (0~255).</a:t>
            </a:r>
            <a:endParaRPr lang="en-US" dirty="0"/>
          </a:p>
          <a:p>
            <a:pPr lvl="1"/>
            <a:r>
              <a:rPr lang="en-US" dirty="0"/>
              <a:t>Then, we need to take the central value of the matrix to be used as the threshold.</a:t>
            </a:r>
            <a:endParaRPr lang="en-US" dirty="0"/>
          </a:p>
          <a:p>
            <a:pPr lvl="1"/>
            <a:r>
              <a:rPr lang="en-US" dirty="0"/>
              <a:t>This value will be used to define the new values from the 8 neighbors.</a:t>
            </a:r>
            <a:endParaRPr lang="en-US" dirty="0"/>
          </a:p>
          <a:p>
            <a:pPr lvl="1"/>
            <a:r>
              <a:rPr lang="en-US" dirty="0"/>
              <a:t>For each neighbor of the central value (threshold), we set a new binary value. We set 1 for values equal or higher than the threshold and 0 for values lower than the threshold.</a:t>
            </a:r>
            <a:endParaRPr lang="en-US" dirty="0"/>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endParaRPr lang="en-US" dirty="0"/>
          </a:p>
          <a:p>
            <a:pPr lvl="1"/>
            <a:r>
              <a:rPr lang="en-US" dirty="0"/>
              <a:t>Then, we convert this binary value to a decimal value and set it to the central value of the matrix, which is actually a pixel from the original image.</a:t>
            </a:r>
            <a:endParaRPr lang="en-US" dirty="0"/>
          </a:p>
          <a:p>
            <a:pPr lvl="1"/>
            <a:r>
              <a:rPr lang="en-US" dirty="0"/>
              <a:t>At the end of this procedure (LBP procedure), we have a new image which represents better the characteristics of the original image.</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endParaRPr lang="en-US" dirty="0"/>
          </a:p>
          <a:p>
            <a:pPr marL="0" indent="0">
              <a:buNone/>
            </a:pPr>
            <a:r>
              <a:rPr lang="en-US" dirty="0"/>
              <a:t> as can be seen in the following image:</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endParaRPr lang="en-US" dirty="0"/>
          </a:p>
          <a:p>
            <a:r>
              <a:rPr lang="en-US" dirty="0"/>
              <a:t>As we have an image in grayscale, each histogram (from each grid) will contain only 256 positions (0~255) representing the occurrences of each pixel intensity.</a:t>
            </a:r>
            <a:endParaRPr lang="en-US" dirty="0"/>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2440362" y="2773442"/>
            <a:ext cx="6187664" cy="13111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9048</Words>
  <Application>WPS Presentation</Application>
  <PresentationFormat>Widescreen</PresentationFormat>
  <Paragraphs>136</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Nexa Light</vt:lpstr>
      <vt:lpstr>Wide Latin</vt:lpstr>
      <vt:lpstr>Nexa Bold</vt:lpstr>
      <vt:lpstr>Open Sans Condensed Light</vt:lpstr>
      <vt:lpstr>Calibri Light</vt:lpstr>
      <vt:lpstr>Calibri</vt:lpstr>
      <vt:lpstr>Microsoft YaHei</vt:lpstr>
      <vt:lpstr>Arial Unicode MS</vt:lpstr>
      <vt:lpstr>Open Sans</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LENOVO</cp:lastModifiedBy>
  <cp:revision>20</cp:revision>
  <dcterms:created xsi:type="dcterms:W3CDTF">2017-07-02T12:04:00Z</dcterms:created>
  <dcterms:modified xsi:type="dcterms:W3CDTF">2022-08-29T14:25:38Z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65BCA83DCD434385A0EBA31F621CCDC4</vt:lpwstr>
  </property>
  <property fmtid="{D5CDD505-2E9C-101B-9397-08002B2CF9AE}" pid="3" name="KSOProductBuildVer">
    <vt:lpwstr>1033-11.2.0.10451</vt:lpwstr>
  </property>
</Properties>
</file>