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59" r:id="rId4"/>
    <p:sldId id="260" r:id="rId5"/>
    <p:sldId id="261" r:id="rId6"/>
    <p:sldId id="262" r:id="rId7"/>
    <p:sldId id="25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4794"/>
    <a:srgbClr val="B7448C"/>
    <a:srgbClr val="CF5919"/>
    <a:srgbClr val="DD9108"/>
    <a:srgbClr val="0199B0"/>
    <a:srgbClr val="CE7707"/>
    <a:srgbClr val="AD2312"/>
    <a:srgbClr val="99317F"/>
    <a:srgbClr val="3A3283"/>
    <a:srgbClr val="019A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20" y="7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484F142-1608-49E7-A375-8454AFC89D99}" type="datetimeFigureOut">
              <a:rPr lang="en-IN" smtClean="0"/>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EDC5E8BC-2EC5-4485-ADD5-C2EEA3FB2251}" type="slidenum">
              <a:rPr lang="en-IN" smtClean="0"/>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484F142-1608-49E7-A375-8454AFC89D9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484F142-1608-49E7-A375-8454AFC89D9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484F142-1608-49E7-A375-8454AFC89D9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484F142-1608-49E7-A375-8454AFC89D9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484F142-1608-49E7-A375-8454AFC89D9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484F142-1608-49E7-A375-8454AFC89D9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484F142-1608-49E7-A375-8454AFC89D9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C484F142-1608-49E7-A375-8454AFC89D9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C484F142-1608-49E7-A375-8454AFC89D9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C5E8BC-2EC5-4485-ADD5-C2EEA3FB2251}"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84F142-1608-49E7-A375-8454AFC89D9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C5E8BC-2EC5-4485-ADD5-C2EEA3FB2251}"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484F142-1608-49E7-A375-8454AFC89D9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C5E8BC-2EC5-4485-ADD5-C2EEA3FB2251}"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484F142-1608-49E7-A375-8454AFC89D9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484F142-1608-49E7-A375-8454AFC89D9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84F142-1608-49E7-A375-8454AFC89D99}" type="datetimeFigureOut">
              <a:rPr lang="en-IN" smtClean="0"/>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C5E8BC-2EC5-4485-ADD5-C2EEA3FB2251}"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3.svg"/><Relationship Id="rId7" Type="http://schemas.openxmlformats.org/officeDocument/2006/relationships/image" Target="../media/image10.png"/><Relationship Id="rId6" Type="http://schemas.openxmlformats.org/officeDocument/2006/relationships/image" Target="../media/image2.svg"/><Relationship Id="rId5" Type="http://schemas.openxmlformats.org/officeDocument/2006/relationships/image" Target="../media/image9.png"/><Relationship Id="rId4" Type="http://schemas.openxmlformats.org/officeDocument/2006/relationships/image" Target="../media/image1.svg"/><Relationship Id="rId3" Type="http://schemas.openxmlformats.org/officeDocument/2006/relationships/image" Target="../media/image8.png"/><Relationship Id="rId2" Type="http://schemas.openxmlformats.org/officeDocument/2006/relationships/image" Target="../media/image7.png"/><Relationship Id="rId13" Type="http://schemas.openxmlformats.org/officeDocument/2006/relationships/slideLayout" Target="../slideLayouts/slideLayout7.xml"/><Relationship Id="rId12" Type="http://schemas.openxmlformats.org/officeDocument/2006/relationships/image" Target="../media/image5.svg"/><Relationship Id="rId11" Type="http://schemas.openxmlformats.org/officeDocument/2006/relationships/image" Target="../media/image12.png"/><Relationship Id="rId10" Type="http://schemas.openxmlformats.org/officeDocument/2006/relationships/image" Target="../media/image4.svg"/><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3296" y="926591"/>
            <a:ext cx="10587101" cy="2032675"/>
          </a:xfrm>
        </p:spPr>
        <p:txBody>
          <a:bodyPr/>
          <a:lstStyle/>
          <a:p>
            <a:pPr algn="ctr"/>
            <a:r>
              <a:rPr lang="en-US" dirty="0"/>
              <a:t>Human Face Recognition Attendance System</a:t>
            </a:r>
            <a:endParaRPr lang="en-US" dirty="0"/>
          </a:p>
        </p:txBody>
      </p:sp>
      <p:sp>
        <p:nvSpPr>
          <p:cNvPr id="3" name="Subtitle 2"/>
          <p:cNvSpPr>
            <a:spLocks noGrp="1"/>
          </p:cNvSpPr>
          <p:nvPr>
            <p:ph type="subTitle" idx="1"/>
          </p:nvPr>
        </p:nvSpPr>
        <p:spPr>
          <a:xfrm>
            <a:off x="1073150" y="3362960"/>
            <a:ext cx="8207375" cy="2670810"/>
          </a:xfrm>
        </p:spPr>
        <p:txBody>
          <a:bodyPr>
            <a:normAutofit/>
          </a:bodyPr>
          <a:lstStyle/>
          <a:p>
            <a:pPr algn="l"/>
            <a:r>
              <a:rPr lang="en-US" dirty="0"/>
              <a:t>Group Name: Exception</a:t>
            </a:r>
            <a:endParaRPr lang="en-US" dirty="0"/>
          </a:p>
          <a:p>
            <a:pPr algn="l"/>
            <a:r>
              <a:rPr lang="en-US" dirty="0"/>
              <a:t>Group Member:</a:t>
            </a:r>
            <a:endParaRPr lang="en-US" dirty="0"/>
          </a:p>
          <a:p>
            <a:pPr algn="l"/>
            <a:r>
              <a:rPr lang="en-IN" altLang="en-US" dirty="0"/>
              <a:t>1 :</a:t>
            </a:r>
            <a:endParaRPr lang="en-IN" altLang="en-US" dirty="0"/>
          </a:p>
          <a:p>
            <a:pPr algn="l"/>
            <a:r>
              <a:rPr lang="en-IN" altLang="en-US" dirty="0"/>
              <a:t>2 :</a:t>
            </a:r>
            <a:endParaRPr lang="en-IN" altLang="en-US" dirty="0"/>
          </a:p>
          <a:p>
            <a:pPr algn="l"/>
            <a:r>
              <a:rPr lang="en-IN" altLang="en-US" dirty="0"/>
              <a:t>3 :</a:t>
            </a:r>
            <a:endParaRPr lang="en-IN" altLang="en-US" dirty="0"/>
          </a:p>
          <a:p>
            <a:pPr algn="l"/>
            <a:r>
              <a:rPr lang="en-IN" altLang="en-US" dirty="0"/>
              <a:t>4 :</a:t>
            </a:r>
            <a:endParaRPr lang="en-US" dirty="0"/>
          </a:p>
          <a:p>
            <a:pPr marL="457200" indent="-457200" algn="l">
              <a:buAutoNum type="arabicPeriod"/>
            </a:pP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Face Detection?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Face detection is a type of computer vision technology that is able to identify people’s faces within digital images. This is very easy for humans, but computers need precise instructions. The images might contain many objects that aren’t human faces, like buildings, cars, animals, and so on.</a:t>
            </a:r>
            <a:endParaRPr lang="en-US" dirty="0"/>
          </a:p>
          <a:p>
            <a:r>
              <a:rPr lang="en-US" dirty="0"/>
              <a:t>It is distinct from other computer vision technologies that involve human faces, like facial recognition, analysis, and tracking.</a:t>
            </a:r>
            <a:endParaRPr lang="en-US" dirty="0"/>
          </a:p>
          <a:p>
            <a:r>
              <a:rPr lang="en-US" dirty="0"/>
              <a:t>Facial recognition involves identifying the face in the image as belonging to person X and not person Y. It is often used for biometric purposes, like unlocking your smartphone.</a:t>
            </a:r>
            <a:endParaRPr lang="en-US" dirty="0"/>
          </a:p>
          <a:p>
            <a:r>
              <a:rPr lang="en-US" dirty="0"/>
              <a:t>Facial analysis tries to understand something about people from their facial features, like determining their age, gender, or the emotion they are displaying.</a:t>
            </a:r>
            <a:endParaRPr lang="en-US" dirty="0"/>
          </a:p>
          <a:p>
            <a:r>
              <a:rPr lang="en-US" dirty="0"/>
              <a:t>Facial tracking is mostly present in video analysis and tries to follow a face and its features (eyes, nose, and lips) from frame to frame. The most popular applications are various filters available in mobile apps like Snapchat.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Computers “See” Images?</a:t>
            </a:r>
            <a:endParaRPr lang="en-US" dirty="0"/>
          </a:p>
        </p:txBody>
      </p:sp>
      <p:sp>
        <p:nvSpPr>
          <p:cNvPr id="3" name="Content Placeholder 2"/>
          <p:cNvSpPr>
            <a:spLocks noGrp="1"/>
          </p:cNvSpPr>
          <p:nvPr>
            <p:ph idx="1"/>
          </p:nvPr>
        </p:nvSpPr>
        <p:spPr/>
        <p:txBody>
          <a:bodyPr>
            <a:normAutofit/>
          </a:bodyPr>
          <a:lstStyle/>
          <a:p>
            <a:pPr marL="457200" lvl="1" indent="0">
              <a:buNone/>
            </a:pPr>
            <a:r>
              <a:rPr lang="en-US" dirty="0"/>
              <a:t>The smallest element of an image is called a pixel, or a picture element. It is basically a dot in the picture. An image contains multiple pixels arranged in rows and columns.</a:t>
            </a:r>
            <a:endParaRPr lang="en-US" dirty="0"/>
          </a:p>
          <a:p>
            <a:pPr marL="457200" lvl="1" indent="0">
              <a:buNone/>
            </a:pPr>
            <a:r>
              <a:rPr lang="en-US" dirty="0"/>
              <a:t>You will often see the number of rows and columns expressed as the image resolution. For example, an Ultra HD TV has the resolution of 3840x2160, meaning it is 3840 pixels wide and 2160 pixels high.</a:t>
            </a:r>
            <a:endParaRPr lang="en-US" dirty="0"/>
          </a:p>
          <a:p>
            <a:pPr marL="457200" lvl="1" indent="0">
              <a:buNone/>
            </a:pPr>
            <a:r>
              <a:rPr lang="en-US" dirty="0"/>
              <a:t>But a computer does not understand pixels as dots of color. It only understands numbers. To convert colors to numbers, the computer uses various color models.</a:t>
            </a:r>
            <a:endParaRPr lang="en-US" dirty="0"/>
          </a:p>
          <a:p>
            <a:pPr marL="457200" lvl="1" indent="0">
              <a:buNone/>
            </a:pPr>
            <a:r>
              <a:rPr lang="en-US" dirty="0"/>
              <a:t>In color images, pixels are often represented in the RGB color model. RGB stands for Red Green Blue. Each pixel is a mix of those three colors. RGB is great at modeling all the colors humans perceive by combining various amounts of red, green, and blue.</a:t>
            </a:r>
            <a:endParaRPr lang="en-US" dirty="0"/>
          </a:p>
          <a:p>
            <a:pPr marL="0" indent="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Computers “See” Images?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2600" dirty="0"/>
              <a:t>Since a computer only understand numbers, every pixel is represented by three numbers, corresponding to the amounts of red, green, and blue present in that pixel. </a:t>
            </a:r>
            <a:endParaRPr lang="en-US" sz="2600" dirty="0"/>
          </a:p>
          <a:p>
            <a:pPr marL="0" indent="0">
              <a:buNone/>
            </a:pPr>
            <a:r>
              <a:rPr lang="en-US" sz="2600" dirty="0"/>
              <a:t>In grayscale (black and white) images, each pixel is a single number, representing the amount of light, or intensity, it carries. In many applications, the range of intensities is from 0 (black) to 255 (white). Everything between 0 and 255 is various shades of gray.</a:t>
            </a:r>
            <a:endParaRPr lang="en-US" sz="2600" dirty="0"/>
          </a:p>
          <a:p>
            <a:pPr marL="0" indent="0">
              <a:buNone/>
            </a:pPr>
            <a:r>
              <a:rPr lang="en-US" sz="2600" dirty="0"/>
              <a:t>If each grayscale pixel is a number, an image is nothing more than a matrix (or table) of numbers:</a:t>
            </a:r>
            <a:endParaRPr lang="en-US" sz="2600" dirty="0"/>
          </a:p>
          <a:p>
            <a:pPr marL="0" indent="0">
              <a:buNone/>
            </a:pPr>
            <a:endParaRPr lang="en-US" sz="2600" dirty="0"/>
          </a:p>
          <a:p>
            <a:pPr marL="0" indent="0">
              <a:buNone/>
            </a:pPr>
            <a:endParaRPr lang="en-US" dirty="0"/>
          </a:p>
          <a:p>
            <a:pPr marL="0" indent="0">
              <a:buNone/>
            </a:pPr>
            <a:r>
              <a:rPr lang="en-US" sz="2400" dirty="0"/>
              <a:t>In color images, there are three such matrices representing the red, green, and blue channels.</a:t>
            </a:r>
            <a:endParaRPr lang="en-US" sz="2400" dirty="0"/>
          </a:p>
          <a:p>
            <a:pPr marL="0" indent="0">
              <a:buNone/>
            </a:pPr>
            <a:endParaRPr lang="en-US" dirty="0"/>
          </a:p>
        </p:txBody>
      </p:sp>
      <p:pic>
        <p:nvPicPr>
          <p:cNvPr id="4" name="Picture 3"/>
          <p:cNvPicPr>
            <a:picLocks noChangeAspect="1"/>
          </p:cNvPicPr>
          <p:nvPr/>
        </p:nvPicPr>
        <p:blipFill>
          <a:blip r:embed="rId1"/>
          <a:stretch>
            <a:fillRect/>
          </a:stretch>
        </p:blipFill>
        <p:spPr>
          <a:xfrm>
            <a:off x="4928870" y="4143375"/>
            <a:ext cx="971550" cy="9715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Features?</a:t>
            </a:r>
            <a:endParaRPr lang="en-US" dirty="0"/>
          </a:p>
        </p:txBody>
      </p:sp>
      <p:sp>
        <p:nvSpPr>
          <p:cNvPr id="3" name="Content Placeholder 2"/>
          <p:cNvSpPr>
            <a:spLocks noGrp="1"/>
          </p:cNvSpPr>
          <p:nvPr>
            <p:ph idx="1"/>
          </p:nvPr>
        </p:nvSpPr>
        <p:spPr/>
        <p:txBody>
          <a:bodyPr/>
          <a:lstStyle/>
          <a:p>
            <a:r>
              <a:rPr lang="en-US" dirty="0"/>
              <a:t>A feature is a piece of information in an image that is relevant to solving a certain problem. It could be something as simple as a single pixel value, or more complex like edges, corners, and shapes. You can combine multiple simple features into a complex feature.</a:t>
            </a:r>
            <a:endParaRPr lang="en-US" dirty="0"/>
          </a:p>
          <a:p>
            <a:r>
              <a:rPr lang="en-US" dirty="0"/>
              <a:t>Applying certain operations to an image produces information that could be considered features as well. Computer vision and image processing have a large collection of useful features and feature extracting operations.</a:t>
            </a:r>
            <a:endParaRPr lang="en-US" dirty="0"/>
          </a:p>
          <a:p>
            <a:r>
              <a:rPr lang="en-US" dirty="0"/>
              <a:t>Basically, any inherent or derived property of an image could be used as a feature to solve tasks.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3991429"/>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0" y="0"/>
            <a:ext cx="12192000" cy="3991429"/>
          </a:xfrm>
          <a:prstGeom prst="rect">
            <a:avLst/>
          </a:prstGeom>
          <a:solidFill>
            <a:srgbClr val="7030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0" y="3991429"/>
            <a:ext cx="12192000" cy="2866571"/>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6" name="Picture 45"/>
          <p:cNvPicPr>
            <a:picLocks noChangeAspect="1"/>
          </p:cNvPicPr>
          <p:nvPr/>
        </p:nvPicPr>
        <p:blipFill rotWithShape="1">
          <a:blip r:embed="rId2"/>
          <a:srcRect t="50222" b="40550"/>
          <a:stretch>
            <a:fillRect/>
          </a:stretch>
        </p:blipFill>
        <p:spPr>
          <a:xfrm>
            <a:off x="3028532" y="4703048"/>
            <a:ext cx="6622993" cy="1199198"/>
          </a:xfrm>
          <a:prstGeom prst="rect">
            <a:avLst/>
          </a:prstGeom>
        </p:spPr>
      </p:pic>
      <p:grpSp>
        <p:nvGrpSpPr>
          <p:cNvPr id="83" name="Group 82"/>
          <p:cNvGrpSpPr/>
          <p:nvPr/>
        </p:nvGrpSpPr>
        <p:grpSpPr>
          <a:xfrm>
            <a:off x="2540475" y="414082"/>
            <a:ext cx="7100675" cy="4729428"/>
            <a:chOff x="3030868" y="173452"/>
            <a:chExt cx="5918048" cy="4729428"/>
          </a:xfrm>
        </p:grpSpPr>
        <p:grpSp>
          <p:nvGrpSpPr>
            <p:cNvPr id="77" name="Group 76"/>
            <p:cNvGrpSpPr/>
            <p:nvPr/>
          </p:nvGrpSpPr>
          <p:grpSpPr>
            <a:xfrm>
              <a:off x="3030868" y="2112017"/>
              <a:ext cx="893430" cy="2790863"/>
              <a:chOff x="3030868" y="2112017"/>
              <a:chExt cx="893430" cy="2790863"/>
            </a:xfrm>
          </p:grpSpPr>
          <p:sp>
            <p:nvSpPr>
              <p:cNvPr id="9" name="Cylinder 8"/>
              <p:cNvSpPr/>
              <p:nvPr/>
            </p:nvSpPr>
            <p:spPr>
              <a:xfrm>
                <a:off x="3030868" y="2647131"/>
                <a:ext cx="893430" cy="2255749"/>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reeform: Shape 18"/>
              <p:cNvSpPr/>
              <p:nvPr/>
            </p:nvSpPr>
            <p:spPr>
              <a:xfrm>
                <a:off x="3030868" y="3762653"/>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05BFCD"/>
                  </a:gs>
                  <a:gs pos="57000">
                    <a:srgbClr val="0199B0"/>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Cylinder 62"/>
              <p:cNvSpPr/>
              <p:nvPr/>
            </p:nvSpPr>
            <p:spPr>
              <a:xfrm>
                <a:off x="3030868" y="2112017"/>
                <a:ext cx="893430" cy="1008000"/>
              </a:xfrm>
              <a:prstGeom prst="can">
                <a:avLst>
                  <a:gd name="adj" fmla="val 49368"/>
                </a:avLst>
              </a:prstGeom>
              <a:gradFill>
                <a:gsLst>
                  <a:gs pos="0">
                    <a:srgbClr val="05BFCD">
                      <a:alpha val="80000"/>
                    </a:srgbClr>
                  </a:gs>
                  <a:gs pos="57000">
                    <a:srgbClr val="0199B0">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IN"/>
              </a:p>
            </p:txBody>
          </p:sp>
          <p:pic>
            <p:nvPicPr>
              <p:cNvPr id="49" name="Graphic 48" descr="Shopping cart"/>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501813" y="4243578"/>
                <a:ext cx="360000" cy="360000"/>
              </a:xfrm>
              <a:prstGeom prst="rect">
                <a:avLst/>
              </a:prstGeom>
            </p:spPr>
          </p:pic>
        </p:grpSp>
        <p:grpSp>
          <p:nvGrpSpPr>
            <p:cNvPr id="79" name="Group 78"/>
            <p:cNvGrpSpPr/>
            <p:nvPr/>
          </p:nvGrpSpPr>
          <p:grpSpPr>
            <a:xfrm>
              <a:off x="4279098" y="1338935"/>
              <a:ext cx="893430" cy="3563943"/>
              <a:chOff x="4279098" y="1338935"/>
              <a:chExt cx="893430" cy="3563943"/>
            </a:xfrm>
          </p:grpSpPr>
          <p:sp>
            <p:nvSpPr>
              <p:cNvPr id="10" name="Cylinder 9"/>
              <p:cNvSpPr/>
              <p:nvPr/>
            </p:nvSpPr>
            <p:spPr>
              <a:xfrm>
                <a:off x="4279098" y="1892634"/>
                <a:ext cx="893430" cy="3010244"/>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Freeform: Shape 19"/>
              <p:cNvSpPr/>
              <p:nvPr/>
            </p:nvSpPr>
            <p:spPr>
              <a:xfrm>
                <a:off x="4279098" y="3762651"/>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7D6CB4"/>
                  </a:gs>
                  <a:gs pos="57000">
                    <a:srgbClr val="2B2679"/>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Cylinder 67"/>
              <p:cNvSpPr/>
              <p:nvPr/>
            </p:nvSpPr>
            <p:spPr>
              <a:xfrm>
                <a:off x="4279098" y="1338935"/>
                <a:ext cx="893430" cy="1008000"/>
              </a:xfrm>
              <a:prstGeom prst="can">
                <a:avLst>
                  <a:gd name="adj" fmla="val 49368"/>
                </a:avLst>
              </a:prstGeom>
              <a:gradFill>
                <a:gsLst>
                  <a:gs pos="0">
                    <a:srgbClr val="7D6CB4">
                      <a:alpha val="80000"/>
                    </a:srgbClr>
                  </a:gs>
                  <a:gs pos="57000">
                    <a:srgbClr val="2B2679">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IN"/>
              </a:p>
            </p:txBody>
          </p:sp>
          <p:pic>
            <p:nvPicPr>
              <p:cNvPr id="51" name="Graphic 50" descr="Circles with arrows"/>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4756810" y="4243578"/>
                <a:ext cx="360000" cy="360000"/>
              </a:xfrm>
              <a:prstGeom prst="rect">
                <a:avLst/>
              </a:prstGeom>
            </p:spPr>
          </p:pic>
          <p:sp>
            <p:nvSpPr>
              <p:cNvPr id="59" name="TextBox 58"/>
              <p:cNvSpPr txBox="1"/>
              <p:nvPr/>
            </p:nvSpPr>
            <p:spPr>
              <a:xfrm rot="16200000">
                <a:off x="3801156" y="4153796"/>
                <a:ext cx="1219200" cy="179561"/>
              </a:xfrm>
              <a:prstGeom prst="rect">
                <a:avLst/>
              </a:prstGeom>
              <a:noFill/>
            </p:spPr>
            <p:txBody>
              <a:bodyPr wrap="square" rtlCol="0">
                <a:spAutoFit/>
              </a:bodyPr>
              <a:lstStyle/>
              <a:p>
                <a:endParaRPr lang="en-IN" sz="800" spc="300" dirty="0">
                  <a:solidFill>
                    <a:schemeClr val="bg1">
                      <a:alpha val="43000"/>
                    </a:schemeClr>
                  </a:solidFill>
                  <a:latin typeface="Nexa Light" panose="02000000000000000000" pitchFamily="50" charset="0"/>
                </a:endParaRPr>
              </a:p>
            </p:txBody>
          </p:sp>
        </p:grpSp>
        <p:grpSp>
          <p:nvGrpSpPr>
            <p:cNvPr id="80" name="Group 79"/>
            <p:cNvGrpSpPr/>
            <p:nvPr/>
          </p:nvGrpSpPr>
          <p:grpSpPr>
            <a:xfrm>
              <a:off x="5546787" y="1010008"/>
              <a:ext cx="893430" cy="3892872"/>
              <a:chOff x="5546787" y="1010008"/>
              <a:chExt cx="893430" cy="3892872"/>
            </a:xfrm>
          </p:grpSpPr>
          <p:sp>
            <p:nvSpPr>
              <p:cNvPr id="11" name="Cylinder 10"/>
              <p:cNvSpPr/>
              <p:nvPr/>
            </p:nvSpPr>
            <p:spPr>
              <a:xfrm>
                <a:off x="5546787" y="1531440"/>
                <a:ext cx="893430" cy="3371440"/>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Freeform: Shape 20"/>
              <p:cNvSpPr/>
              <p:nvPr/>
            </p:nvSpPr>
            <p:spPr>
              <a:xfrm>
                <a:off x="5546787" y="3762651"/>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C95094"/>
                  </a:gs>
                  <a:gs pos="57000">
                    <a:srgbClr val="872677"/>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Cylinder 68"/>
              <p:cNvSpPr/>
              <p:nvPr/>
            </p:nvSpPr>
            <p:spPr>
              <a:xfrm>
                <a:off x="5546787" y="1010008"/>
                <a:ext cx="893430" cy="1008000"/>
              </a:xfrm>
              <a:prstGeom prst="can">
                <a:avLst>
                  <a:gd name="adj" fmla="val 49368"/>
                </a:avLst>
              </a:prstGeom>
              <a:gradFill>
                <a:gsLst>
                  <a:gs pos="0">
                    <a:srgbClr val="C95094">
                      <a:alpha val="80000"/>
                    </a:srgbClr>
                  </a:gs>
                  <a:gs pos="57000">
                    <a:srgbClr val="872677">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IN"/>
              </a:p>
            </p:txBody>
          </p:sp>
          <p:pic>
            <p:nvPicPr>
              <p:cNvPr id="53" name="Graphic 52" descr="Web design"/>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6106003" y="4243578"/>
                <a:ext cx="300041" cy="360000"/>
              </a:xfrm>
              <a:prstGeom prst="rect">
                <a:avLst/>
              </a:prstGeom>
            </p:spPr>
          </p:pic>
          <p:sp>
            <p:nvSpPr>
              <p:cNvPr id="60" name="TextBox 59"/>
              <p:cNvSpPr txBox="1"/>
              <p:nvPr/>
            </p:nvSpPr>
            <p:spPr>
              <a:xfrm rot="16200000">
                <a:off x="5066470" y="4148948"/>
                <a:ext cx="1219200" cy="179561"/>
              </a:xfrm>
              <a:prstGeom prst="rect">
                <a:avLst/>
              </a:prstGeom>
              <a:noFill/>
            </p:spPr>
            <p:txBody>
              <a:bodyPr wrap="square" rtlCol="0">
                <a:spAutoFit/>
              </a:bodyPr>
              <a:lstStyle/>
              <a:p>
                <a:endParaRPr lang="en-IN" sz="800" spc="300" dirty="0">
                  <a:solidFill>
                    <a:schemeClr val="bg1">
                      <a:alpha val="43000"/>
                    </a:schemeClr>
                  </a:solidFill>
                  <a:latin typeface="Nexa Light" panose="02000000000000000000" pitchFamily="50" charset="0"/>
                </a:endParaRPr>
              </a:p>
            </p:txBody>
          </p:sp>
        </p:grpSp>
        <p:grpSp>
          <p:nvGrpSpPr>
            <p:cNvPr id="81" name="Group 80"/>
            <p:cNvGrpSpPr/>
            <p:nvPr/>
          </p:nvGrpSpPr>
          <p:grpSpPr>
            <a:xfrm>
              <a:off x="6798455" y="759529"/>
              <a:ext cx="893430" cy="4143351"/>
              <a:chOff x="6798455" y="759529"/>
              <a:chExt cx="893430" cy="4143351"/>
            </a:xfrm>
          </p:grpSpPr>
          <p:sp>
            <p:nvSpPr>
              <p:cNvPr id="12" name="Cylinder 11"/>
              <p:cNvSpPr/>
              <p:nvPr/>
            </p:nvSpPr>
            <p:spPr>
              <a:xfrm>
                <a:off x="6798455" y="1314723"/>
                <a:ext cx="893430" cy="3588157"/>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p:cNvSpPr/>
              <p:nvPr/>
            </p:nvSpPr>
            <p:spPr>
              <a:xfrm>
                <a:off x="6798455" y="3762651"/>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E0721D"/>
                  </a:gs>
                  <a:gs pos="57000">
                    <a:srgbClr val="AA1E11"/>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Cylinder 69"/>
              <p:cNvSpPr/>
              <p:nvPr/>
            </p:nvSpPr>
            <p:spPr>
              <a:xfrm>
                <a:off x="6798455" y="759529"/>
                <a:ext cx="893430" cy="1008000"/>
              </a:xfrm>
              <a:prstGeom prst="can">
                <a:avLst>
                  <a:gd name="adj" fmla="val 49368"/>
                </a:avLst>
              </a:prstGeom>
              <a:gradFill>
                <a:gsLst>
                  <a:gs pos="0">
                    <a:srgbClr val="E0721D">
                      <a:alpha val="80000"/>
                    </a:srgbClr>
                  </a:gs>
                  <a:gs pos="58000">
                    <a:srgbClr val="AA1E11">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IN"/>
              </a:p>
            </p:txBody>
          </p:sp>
          <p:pic>
            <p:nvPicPr>
              <p:cNvPr id="55" name="Graphic 54" descr="Camera"/>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7363692" y="4248098"/>
                <a:ext cx="300042" cy="360000"/>
              </a:xfrm>
              <a:prstGeom prst="rect">
                <a:avLst/>
              </a:prstGeom>
            </p:spPr>
          </p:pic>
          <p:sp>
            <p:nvSpPr>
              <p:cNvPr id="61" name="TextBox 60"/>
              <p:cNvSpPr txBox="1"/>
              <p:nvPr/>
            </p:nvSpPr>
            <p:spPr>
              <a:xfrm rot="16200000">
                <a:off x="6326539" y="4115732"/>
                <a:ext cx="1219200" cy="179561"/>
              </a:xfrm>
              <a:prstGeom prst="rect">
                <a:avLst/>
              </a:prstGeom>
              <a:noFill/>
            </p:spPr>
            <p:txBody>
              <a:bodyPr wrap="square" rtlCol="0">
                <a:spAutoFit/>
              </a:bodyPr>
              <a:lstStyle/>
              <a:p>
                <a:r>
                  <a:rPr lang="en-IN" sz="800" spc="300" dirty="0">
                    <a:solidFill>
                      <a:schemeClr val="bg1">
                        <a:alpha val="43000"/>
                      </a:schemeClr>
                    </a:solidFill>
                    <a:latin typeface="Nexa Light" panose="02000000000000000000" pitchFamily="50" charset="0"/>
                  </a:rPr>
                  <a:t>E</a:t>
                </a:r>
                <a:endParaRPr lang="en-IN" sz="800" spc="300" dirty="0">
                  <a:solidFill>
                    <a:schemeClr val="bg1">
                      <a:alpha val="43000"/>
                    </a:schemeClr>
                  </a:solidFill>
                  <a:latin typeface="Nexa Light" panose="02000000000000000000" pitchFamily="50" charset="0"/>
                </a:endParaRPr>
              </a:p>
            </p:txBody>
          </p:sp>
        </p:grpSp>
        <p:grpSp>
          <p:nvGrpSpPr>
            <p:cNvPr id="82" name="Group 81"/>
            <p:cNvGrpSpPr/>
            <p:nvPr/>
          </p:nvGrpSpPr>
          <p:grpSpPr>
            <a:xfrm>
              <a:off x="8055486" y="173452"/>
              <a:ext cx="893430" cy="4729428"/>
              <a:chOff x="8055486" y="173452"/>
              <a:chExt cx="893430" cy="4729428"/>
            </a:xfrm>
          </p:grpSpPr>
          <p:sp>
            <p:nvSpPr>
              <p:cNvPr id="13" name="Cylinder 12"/>
              <p:cNvSpPr/>
              <p:nvPr/>
            </p:nvSpPr>
            <p:spPr>
              <a:xfrm>
                <a:off x="8055486" y="736811"/>
                <a:ext cx="893430" cy="4166069"/>
              </a:xfrm>
              <a:prstGeom prst="can">
                <a:avLst>
                  <a:gd name="adj" fmla="val 49368"/>
                </a:avLst>
              </a:prstGeom>
              <a:gradFill flip="none" rotWithShape="1">
                <a:gsLst>
                  <a:gs pos="0">
                    <a:schemeClr val="bg1">
                      <a:alpha val="90000"/>
                    </a:schemeClr>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Freeform: Shape 22"/>
              <p:cNvSpPr/>
              <p:nvPr/>
            </p:nvSpPr>
            <p:spPr>
              <a:xfrm>
                <a:off x="8055486" y="3762652"/>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FAC10C"/>
                  </a:gs>
                  <a:gs pos="57000">
                    <a:srgbClr val="BF5E05"/>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Cylinder 70"/>
              <p:cNvSpPr/>
              <p:nvPr/>
            </p:nvSpPr>
            <p:spPr>
              <a:xfrm>
                <a:off x="8055486" y="173452"/>
                <a:ext cx="893430" cy="1008000"/>
              </a:xfrm>
              <a:prstGeom prst="can">
                <a:avLst>
                  <a:gd name="adj" fmla="val 49368"/>
                </a:avLst>
              </a:prstGeom>
              <a:gradFill>
                <a:gsLst>
                  <a:gs pos="0">
                    <a:srgbClr val="FAC10C">
                      <a:alpha val="80000"/>
                    </a:srgbClr>
                  </a:gs>
                  <a:gs pos="57000">
                    <a:srgbClr val="BF5E05">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IN"/>
              </a:p>
            </p:txBody>
          </p:sp>
          <p:pic>
            <p:nvPicPr>
              <p:cNvPr id="57" name="Graphic 56" descr="Puzzle pieces"/>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8601551" y="4243578"/>
                <a:ext cx="300041" cy="360000"/>
              </a:xfrm>
              <a:prstGeom prst="rect">
                <a:avLst/>
              </a:prstGeom>
            </p:spPr>
          </p:pic>
          <p:sp>
            <p:nvSpPr>
              <p:cNvPr id="62" name="TextBox 61"/>
              <p:cNvSpPr txBox="1"/>
              <p:nvPr/>
            </p:nvSpPr>
            <p:spPr>
              <a:xfrm rot="16200000">
                <a:off x="7566226" y="4148947"/>
                <a:ext cx="1219200" cy="179561"/>
              </a:xfrm>
              <a:prstGeom prst="rect">
                <a:avLst/>
              </a:prstGeom>
              <a:noFill/>
            </p:spPr>
            <p:txBody>
              <a:bodyPr wrap="square" rtlCol="0">
                <a:spAutoFit/>
              </a:bodyPr>
              <a:lstStyle/>
              <a:p>
                <a:endParaRPr lang="en-IN" sz="800" spc="300" dirty="0">
                  <a:solidFill>
                    <a:schemeClr val="bg1">
                      <a:alpha val="43000"/>
                    </a:schemeClr>
                  </a:solidFill>
                  <a:latin typeface="Nexa Light" panose="02000000000000000000" pitchFamily="50" charset="0"/>
                </a:endParaRPr>
              </a:p>
            </p:txBody>
          </p:sp>
        </p:grpSp>
      </p:grpSp>
      <p:sp>
        <p:nvSpPr>
          <p:cNvPr id="84" name="TextBox 83"/>
          <p:cNvSpPr txBox="1"/>
          <p:nvPr/>
        </p:nvSpPr>
        <p:spPr>
          <a:xfrm>
            <a:off x="2702420" y="3563734"/>
            <a:ext cx="813776" cy="461665"/>
          </a:xfrm>
          <a:prstGeom prst="rect">
            <a:avLst/>
          </a:prstGeom>
          <a:noFill/>
        </p:spPr>
        <p:txBody>
          <a:bodyPr wrap="square" rtlCol="0">
            <a:spAutoFit/>
          </a:bodyPr>
          <a:lstStyle/>
          <a:p>
            <a:pPr algn="ctr"/>
            <a:r>
              <a:rPr lang="en-IN" sz="2400" dirty="0">
                <a:solidFill>
                  <a:srgbClr val="019AB1"/>
                </a:solidFill>
                <a:latin typeface="Nexa Bold" panose="02000000000000000000" pitchFamily="50" charset="0"/>
              </a:rPr>
              <a:t>100</a:t>
            </a:r>
            <a:r>
              <a:rPr lang="en-IN" sz="1200" dirty="0">
                <a:solidFill>
                  <a:srgbClr val="019AB1"/>
                </a:solidFill>
                <a:latin typeface="Nexa Bold" panose="02000000000000000000" pitchFamily="50" charset="0"/>
              </a:rPr>
              <a:t>%</a:t>
            </a:r>
            <a:endParaRPr lang="en-IN" sz="2400" dirty="0">
              <a:solidFill>
                <a:srgbClr val="019AB1"/>
              </a:solidFill>
              <a:latin typeface="Nexa Bold" panose="02000000000000000000" pitchFamily="50" charset="0"/>
            </a:endParaRPr>
          </a:p>
        </p:txBody>
      </p:sp>
      <p:sp>
        <p:nvSpPr>
          <p:cNvPr id="85" name="TextBox 84"/>
          <p:cNvSpPr txBox="1"/>
          <p:nvPr/>
        </p:nvSpPr>
        <p:spPr>
          <a:xfrm>
            <a:off x="4184245" y="3138764"/>
            <a:ext cx="813776" cy="461665"/>
          </a:xfrm>
          <a:prstGeom prst="rect">
            <a:avLst/>
          </a:prstGeom>
          <a:noFill/>
        </p:spPr>
        <p:txBody>
          <a:bodyPr wrap="square" rtlCol="0">
            <a:spAutoFit/>
          </a:bodyPr>
          <a:lstStyle/>
          <a:p>
            <a:pPr algn="ctr"/>
            <a:r>
              <a:rPr lang="en-IN" sz="2400" dirty="0">
                <a:solidFill>
                  <a:srgbClr val="3A3283"/>
                </a:solidFill>
                <a:latin typeface="Nexa Bold" panose="02000000000000000000" pitchFamily="50" charset="0"/>
              </a:rPr>
              <a:t>15</a:t>
            </a:r>
            <a:r>
              <a:rPr lang="en-IN" sz="1200" dirty="0">
                <a:solidFill>
                  <a:srgbClr val="3A3283"/>
                </a:solidFill>
                <a:latin typeface="Nexa Bold" panose="02000000000000000000" pitchFamily="50" charset="0"/>
              </a:rPr>
              <a:t>%</a:t>
            </a:r>
            <a:endParaRPr lang="en-IN" sz="2400" dirty="0">
              <a:solidFill>
                <a:srgbClr val="3A3283"/>
              </a:solidFill>
              <a:latin typeface="Nexa Bold" panose="02000000000000000000" pitchFamily="50" charset="0"/>
            </a:endParaRPr>
          </a:p>
        </p:txBody>
      </p:sp>
      <p:sp>
        <p:nvSpPr>
          <p:cNvPr id="86" name="TextBox 85"/>
          <p:cNvSpPr txBox="1"/>
          <p:nvPr/>
        </p:nvSpPr>
        <p:spPr>
          <a:xfrm>
            <a:off x="5688256" y="2757408"/>
            <a:ext cx="813776" cy="461665"/>
          </a:xfrm>
          <a:prstGeom prst="rect">
            <a:avLst/>
          </a:prstGeom>
          <a:noFill/>
        </p:spPr>
        <p:txBody>
          <a:bodyPr wrap="square" rtlCol="0">
            <a:spAutoFit/>
          </a:bodyPr>
          <a:lstStyle/>
          <a:p>
            <a:pPr algn="ctr"/>
            <a:r>
              <a:rPr lang="en-IN" sz="2400" dirty="0">
                <a:solidFill>
                  <a:srgbClr val="99317F"/>
                </a:solidFill>
                <a:latin typeface="Nexa Bold" panose="02000000000000000000" pitchFamily="50" charset="0"/>
              </a:rPr>
              <a:t>0</a:t>
            </a:r>
            <a:r>
              <a:rPr lang="en-IN" sz="1200" dirty="0">
                <a:solidFill>
                  <a:srgbClr val="99317F"/>
                </a:solidFill>
                <a:latin typeface="Nexa Bold" panose="02000000000000000000" pitchFamily="50" charset="0"/>
              </a:rPr>
              <a:t>%</a:t>
            </a:r>
            <a:endParaRPr lang="en-IN" sz="2400" dirty="0">
              <a:solidFill>
                <a:srgbClr val="99317F"/>
              </a:solidFill>
              <a:latin typeface="Nexa Bold" panose="02000000000000000000" pitchFamily="50" charset="0"/>
            </a:endParaRPr>
          </a:p>
        </p:txBody>
      </p:sp>
      <p:sp>
        <p:nvSpPr>
          <p:cNvPr id="87" name="TextBox 86"/>
          <p:cNvSpPr txBox="1"/>
          <p:nvPr/>
        </p:nvSpPr>
        <p:spPr>
          <a:xfrm>
            <a:off x="7205393" y="2649067"/>
            <a:ext cx="813776" cy="461665"/>
          </a:xfrm>
          <a:prstGeom prst="rect">
            <a:avLst/>
          </a:prstGeom>
          <a:noFill/>
        </p:spPr>
        <p:txBody>
          <a:bodyPr wrap="square" rtlCol="0">
            <a:spAutoFit/>
          </a:bodyPr>
          <a:lstStyle/>
          <a:p>
            <a:pPr algn="ctr"/>
            <a:r>
              <a:rPr lang="en-IN" sz="2400" dirty="0">
                <a:solidFill>
                  <a:srgbClr val="AD2312"/>
                </a:solidFill>
                <a:latin typeface="Nexa Bold" panose="02000000000000000000" pitchFamily="50" charset="0"/>
              </a:rPr>
              <a:t>0</a:t>
            </a:r>
            <a:r>
              <a:rPr lang="en-IN" sz="1200" dirty="0">
                <a:solidFill>
                  <a:srgbClr val="AD2312"/>
                </a:solidFill>
                <a:latin typeface="Nexa Bold" panose="02000000000000000000" pitchFamily="50" charset="0"/>
              </a:rPr>
              <a:t>%</a:t>
            </a:r>
            <a:endParaRPr lang="en-IN" sz="2400" dirty="0">
              <a:solidFill>
                <a:srgbClr val="AD2312"/>
              </a:solidFill>
              <a:latin typeface="Nexa Bold" panose="02000000000000000000" pitchFamily="50" charset="0"/>
            </a:endParaRPr>
          </a:p>
        </p:txBody>
      </p:sp>
      <p:sp>
        <p:nvSpPr>
          <p:cNvPr id="88" name="TextBox 87"/>
          <p:cNvSpPr txBox="1"/>
          <p:nvPr/>
        </p:nvSpPr>
        <p:spPr>
          <a:xfrm>
            <a:off x="8713570" y="2544404"/>
            <a:ext cx="813776" cy="461665"/>
          </a:xfrm>
          <a:prstGeom prst="rect">
            <a:avLst/>
          </a:prstGeom>
          <a:noFill/>
        </p:spPr>
        <p:txBody>
          <a:bodyPr wrap="square" rtlCol="0">
            <a:spAutoFit/>
          </a:bodyPr>
          <a:lstStyle/>
          <a:p>
            <a:pPr algn="ctr"/>
            <a:r>
              <a:rPr lang="en-IN" sz="2400" dirty="0">
                <a:solidFill>
                  <a:srgbClr val="CE7707"/>
                </a:solidFill>
                <a:latin typeface="Nexa Bold" panose="02000000000000000000" pitchFamily="50" charset="0"/>
              </a:rPr>
              <a:t>0</a:t>
            </a:r>
            <a:r>
              <a:rPr lang="en-IN" sz="1200" dirty="0">
                <a:solidFill>
                  <a:srgbClr val="CE7707"/>
                </a:solidFill>
                <a:latin typeface="Nexa Bold" panose="02000000000000000000" pitchFamily="50" charset="0"/>
              </a:rPr>
              <a:t>%</a:t>
            </a:r>
            <a:endParaRPr lang="en-IN" sz="2400" dirty="0">
              <a:solidFill>
                <a:srgbClr val="CE7707"/>
              </a:solidFill>
              <a:latin typeface="Nexa Bold" panose="02000000000000000000" pitchFamily="50" charset="0"/>
            </a:endParaRPr>
          </a:p>
        </p:txBody>
      </p:sp>
      <p:sp>
        <p:nvSpPr>
          <p:cNvPr id="89" name="TextBox 88"/>
          <p:cNvSpPr txBox="1"/>
          <p:nvPr/>
        </p:nvSpPr>
        <p:spPr>
          <a:xfrm>
            <a:off x="2336733" y="5247866"/>
            <a:ext cx="1588168" cy="523220"/>
          </a:xfrm>
          <a:prstGeom prst="rect">
            <a:avLst/>
          </a:prstGeom>
          <a:noFill/>
        </p:spPr>
        <p:txBody>
          <a:bodyPr wrap="square" rtlCol="0">
            <a:spAutoFit/>
          </a:bodyPr>
          <a:lstStyle/>
          <a:p>
            <a:pPr algn="ctr"/>
            <a:r>
              <a:rPr lang="en-IN" sz="1400" spc="300" dirty="0">
                <a:solidFill>
                  <a:srgbClr val="0199B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Buying</a:t>
            </a:r>
            <a:endParaRPr lang="en-IN" sz="1400" spc="300" dirty="0">
              <a:solidFill>
                <a:srgbClr val="0199B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algn="ctr"/>
            <a:r>
              <a:rPr lang="en-IN" sz="1400" spc="300" dirty="0">
                <a:solidFill>
                  <a:srgbClr val="0199B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Products</a:t>
            </a:r>
            <a:endParaRPr lang="en-IN" sz="1400" spc="300" dirty="0">
              <a:solidFill>
                <a:srgbClr val="0199B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90" name="TextBox 89"/>
          <p:cNvSpPr txBox="1"/>
          <p:nvPr/>
        </p:nvSpPr>
        <p:spPr>
          <a:xfrm>
            <a:off x="3831214" y="5260330"/>
            <a:ext cx="1588168" cy="738664"/>
          </a:xfrm>
          <a:prstGeom prst="rect">
            <a:avLst/>
          </a:prstGeom>
          <a:noFill/>
        </p:spPr>
        <p:txBody>
          <a:bodyPr wrap="square" rtlCol="0">
            <a:spAutoFit/>
          </a:bodyPr>
          <a:lstStyle/>
          <a:p>
            <a:pPr algn="ctr"/>
            <a:r>
              <a:rPr lang="en-IN" sz="1400" spc="300" dirty="0">
                <a:solidFill>
                  <a:srgbClr val="514794"/>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Image Processing</a:t>
            </a:r>
            <a:endParaRPr lang="en-IN" sz="1400" spc="300" dirty="0">
              <a:solidFill>
                <a:srgbClr val="514794"/>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algn="ctr"/>
            <a:r>
              <a:rPr lang="en-IN" sz="1400" spc="300" dirty="0">
                <a:solidFill>
                  <a:srgbClr val="514794"/>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&amp; apply</a:t>
            </a:r>
            <a:endParaRPr lang="en-IN" sz="1400" spc="300" dirty="0">
              <a:solidFill>
                <a:srgbClr val="514794"/>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91" name="TextBox 90"/>
          <p:cNvSpPr txBox="1"/>
          <p:nvPr/>
        </p:nvSpPr>
        <p:spPr>
          <a:xfrm>
            <a:off x="5394044" y="5243338"/>
            <a:ext cx="1588168" cy="738664"/>
          </a:xfrm>
          <a:prstGeom prst="rect">
            <a:avLst/>
          </a:prstGeom>
          <a:noFill/>
        </p:spPr>
        <p:txBody>
          <a:bodyPr wrap="square" rtlCol="0">
            <a:spAutoFit/>
          </a:bodyPr>
          <a:lstStyle/>
          <a:p>
            <a:pPr algn="ctr"/>
            <a:r>
              <a:rPr lang="en-IN" sz="1400" spc="300" dirty="0">
                <a:solidFill>
                  <a:srgbClr val="B7448C"/>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Write System</a:t>
            </a:r>
            <a:endParaRPr lang="en-IN" sz="1400" spc="300" dirty="0">
              <a:solidFill>
                <a:srgbClr val="B7448C"/>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algn="ctr"/>
            <a:r>
              <a:rPr lang="en-IN" sz="1400" spc="300" dirty="0">
                <a:solidFill>
                  <a:srgbClr val="B7448C"/>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code</a:t>
            </a:r>
            <a:endParaRPr lang="en-IN" sz="1400" spc="300" dirty="0">
              <a:solidFill>
                <a:srgbClr val="B7448C"/>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92" name="TextBox 91"/>
          <p:cNvSpPr txBox="1"/>
          <p:nvPr/>
        </p:nvSpPr>
        <p:spPr>
          <a:xfrm>
            <a:off x="6908222" y="5280404"/>
            <a:ext cx="1588168" cy="738664"/>
          </a:xfrm>
          <a:prstGeom prst="rect">
            <a:avLst/>
          </a:prstGeom>
          <a:noFill/>
        </p:spPr>
        <p:txBody>
          <a:bodyPr wrap="square" rtlCol="0">
            <a:spAutoFit/>
          </a:bodyPr>
          <a:lstStyle/>
          <a:p>
            <a:pPr algn="ctr"/>
            <a:r>
              <a:rPr lang="en-IN" sz="1400" spc="300" dirty="0">
                <a:solidFill>
                  <a:srgbClr val="CF5919"/>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Use camera for Image </a:t>
            </a:r>
            <a:endParaRPr lang="en-IN" sz="1400" spc="300" dirty="0">
              <a:solidFill>
                <a:srgbClr val="CF5919"/>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algn="ctr"/>
            <a:r>
              <a:rPr lang="en-IN" sz="1400" spc="300" dirty="0">
                <a:solidFill>
                  <a:srgbClr val="CF5919"/>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Processing </a:t>
            </a:r>
            <a:endParaRPr lang="en-IN" sz="1400" spc="300" dirty="0">
              <a:solidFill>
                <a:srgbClr val="CF5919"/>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93" name="TextBox 92"/>
          <p:cNvSpPr txBox="1"/>
          <p:nvPr/>
        </p:nvSpPr>
        <p:spPr>
          <a:xfrm>
            <a:off x="8348099" y="5325134"/>
            <a:ext cx="1588168" cy="523220"/>
          </a:xfrm>
          <a:prstGeom prst="rect">
            <a:avLst/>
          </a:prstGeom>
          <a:noFill/>
        </p:spPr>
        <p:txBody>
          <a:bodyPr wrap="square" rtlCol="0">
            <a:spAutoFit/>
          </a:bodyPr>
          <a:lstStyle/>
          <a:p>
            <a:pPr algn="ctr"/>
            <a:r>
              <a:rPr lang="en-IN" sz="1400" spc="300" dirty="0">
                <a:solidFill>
                  <a:srgbClr val="DD9108"/>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Assembling Everything</a:t>
            </a:r>
            <a:endParaRPr lang="en-IN" sz="1400" spc="300" dirty="0">
              <a:solidFill>
                <a:srgbClr val="DD9108"/>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94" name="TextBox 93"/>
          <p:cNvSpPr txBox="1"/>
          <p:nvPr/>
        </p:nvSpPr>
        <p:spPr>
          <a:xfrm>
            <a:off x="317508" y="74793"/>
            <a:ext cx="4439302" cy="830997"/>
          </a:xfrm>
          <a:prstGeom prst="rect">
            <a:avLst/>
          </a:prstGeom>
          <a:noFill/>
        </p:spPr>
        <p:txBody>
          <a:bodyPr wrap="square" rtlCol="0">
            <a:spAutoFit/>
          </a:bodyPr>
          <a:lstStyle/>
          <a:p>
            <a:r>
              <a:rPr lang="en-IN" sz="2400" spc="600" dirty="0">
                <a:solidFill>
                  <a:schemeClr val="bg1">
                    <a:alpha val="59000"/>
                  </a:schemeClr>
                </a:solidFill>
                <a:latin typeface="Nexa Bold" panose="02000000000000000000" pitchFamily="50" charset="0"/>
              </a:rPr>
              <a:t>Milestone &amp; TIME FRAME</a:t>
            </a:r>
            <a:endParaRPr lang="en-IN" sz="2400" spc="600" dirty="0">
              <a:solidFill>
                <a:schemeClr val="bg1">
                  <a:alpha val="59000"/>
                </a:schemeClr>
              </a:solidFill>
              <a:latin typeface="Nexa Bold" panose="02000000000000000000" pitchFamily="50"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0</TotalTime>
  <Words>3302</Words>
  <Application>WPS Presentation</Application>
  <PresentationFormat>Widescreen</PresentationFormat>
  <Paragraphs>71</Paragraphs>
  <Slides>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vt:i4>
      </vt:variant>
    </vt:vector>
  </HeadingPairs>
  <TitlesOfParts>
    <vt:vector size="20" baseType="lpstr">
      <vt:lpstr>Arial</vt:lpstr>
      <vt:lpstr>SimSun</vt:lpstr>
      <vt:lpstr>Wingdings</vt:lpstr>
      <vt:lpstr>Arial</vt:lpstr>
      <vt:lpstr>Nexa Light</vt:lpstr>
      <vt:lpstr>Wide Latin</vt:lpstr>
      <vt:lpstr>Nexa Bold</vt:lpstr>
      <vt:lpstr>Open Sans Condensed Light</vt:lpstr>
      <vt:lpstr>Calibri Light</vt:lpstr>
      <vt:lpstr>Calibri</vt:lpstr>
      <vt:lpstr>Microsoft YaHei</vt:lpstr>
      <vt:lpstr>Arial Unicode MS</vt:lpstr>
      <vt:lpstr>Open Sans</vt:lpstr>
      <vt:lpstr>Celestial</vt:lpstr>
      <vt:lpstr>Human Face Recognition Attendance System</vt:lpstr>
      <vt:lpstr>What Is Face Detection?</vt:lpstr>
      <vt:lpstr>How Do Computers “See” Images?</vt:lpstr>
      <vt:lpstr>How Do Computers “See” Images?</vt:lpstr>
      <vt:lpstr>What Are Features?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Sharma</dc:creator>
  <cp:lastModifiedBy>LENOVO</cp:lastModifiedBy>
  <cp:revision>14</cp:revision>
  <dcterms:created xsi:type="dcterms:W3CDTF">2017-07-02T12:04:00Z</dcterms:created>
  <dcterms:modified xsi:type="dcterms:W3CDTF">2022-08-29T14:15:11Z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D8E50D72B8474F3FBB7AEB57385031AB</vt:lpwstr>
  </property>
  <property fmtid="{D5CDD505-2E9C-101B-9397-08002B2CF9AE}" pid="3" name="KSOProductBuildVer">
    <vt:lpwstr>1033-11.2.0.10451</vt:lpwstr>
  </property>
</Properties>
</file>