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3" r:id="rId4"/>
    <p:sldId id="259" r:id="rId5"/>
    <p:sldId id="266" r:id="rId6"/>
    <p:sldId id="267" r:id="rId7"/>
    <p:sldId id="274" r:id="rId8"/>
    <p:sldId id="268" r:id="rId9"/>
    <p:sldId id="269" r:id="rId10"/>
    <p:sldId id="264" r:id="rId11"/>
    <p:sldId id="265" r:id="rId12"/>
    <p:sldId id="262" r:id="rId13"/>
    <p:sldId id="270" r:id="rId14"/>
    <p:sldId id="271" r:id="rId15"/>
    <p:sldId id="272" r:id="rId16"/>
    <p:sldId id="273" r:id="rId17"/>
    <p:sldId id="25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84F142-1608-49E7-A375-8454AFC89D9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84F142-1608-49E7-A375-8454AFC89D9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3.svg"/><Relationship Id="rId7" Type="http://schemas.openxmlformats.org/officeDocument/2006/relationships/image" Target="../media/image13.png"/><Relationship Id="rId6" Type="http://schemas.openxmlformats.org/officeDocument/2006/relationships/image" Target="../media/image2.svg"/><Relationship Id="rId5" Type="http://schemas.openxmlformats.org/officeDocument/2006/relationships/image" Target="../media/image12.png"/><Relationship Id="rId4" Type="http://schemas.openxmlformats.org/officeDocument/2006/relationships/image" Target="../media/image1.svg"/><Relationship Id="rId3" Type="http://schemas.openxmlformats.org/officeDocument/2006/relationships/image" Target="../media/image11.png"/><Relationship Id="rId2" Type="http://schemas.openxmlformats.org/officeDocument/2006/relationships/image" Target="../media/image10.png"/><Relationship Id="rId13" Type="http://schemas.openxmlformats.org/officeDocument/2006/relationships/slideLayout" Target="../slideLayouts/slideLayout7.xml"/><Relationship Id="rId12" Type="http://schemas.openxmlformats.org/officeDocument/2006/relationships/image" Target="../media/image5.svg"/><Relationship Id="rId11" Type="http://schemas.openxmlformats.org/officeDocument/2006/relationships/image" Target="../media/image15.png"/><Relationship Id="rId10" Type="http://schemas.openxmlformats.org/officeDocument/2006/relationships/image" Target="../media/image4.svg"/><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3296" y="926591"/>
            <a:ext cx="10587101" cy="2032675"/>
          </a:xfrm>
        </p:spPr>
        <p:txBody>
          <a:bodyPr/>
          <a:lstStyle/>
          <a:p>
            <a:pPr algn="ctr"/>
            <a:r>
              <a:rPr lang="en-US" dirty="0"/>
              <a:t>Human Face Recognition Attendance System</a:t>
            </a:r>
            <a:endParaRPr lang="en-US" dirty="0"/>
          </a:p>
        </p:txBody>
      </p:sp>
      <p:sp>
        <p:nvSpPr>
          <p:cNvPr id="3" name="Subtitle 2"/>
          <p:cNvSpPr>
            <a:spLocks noGrp="1"/>
          </p:cNvSpPr>
          <p:nvPr>
            <p:ph type="subTitle" idx="1"/>
          </p:nvPr>
        </p:nvSpPr>
        <p:spPr>
          <a:xfrm>
            <a:off x="987972" y="4079875"/>
            <a:ext cx="7462345" cy="1655762"/>
          </a:xfrm>
        </p:spPr>
        <p:txBody>
          <a:bodyPr>
            <a:normAutofit lnSpcReduction="10000"/>
          </a:bodyPr>
          <a:lstStyle/>
          <a:p>
            <a:pPr algn="l"/>
            <a:r>
              <a:rPr lang="en-US" dirty="0"/>
              <a:t>Group Name: Exception</a:t>
            </a:r>
            <a:endParaRPr lang="en-US" dirty="0"/>
          </a:p>
          <a:p>
            <a:pPr algn="l"/>
            <a:r>
              <a:rPr lang="en-US" dirty="0"/>
              <a:t>Group Member:</a:t>
            </a:r>
            <a:endParaRPr lang="en-US" dirty="0"/>
          </a:p>
          <a:p>
            <a:pPr marL="457200" indent="-457200" algn="l">
              <a:buAutoNum type="arabicPeriod"/>
            </a:pPr>
            <a:r>
              <a:rPr lang="en-IN" altLang="en-US" dirty="0"/>
              <a:t> </a:t>
            </a:r>
            <a:endParaRPr lang="en-US" dirty="0"/>
          </a:p>
          <a:p>
            <a:pPr marL="457200" indent="-457200" algn="l">
              <a:buAutoNum type="arabicPeriod"/>
            </a:pPr>
            <a:r>
              <a:rPr lang="en-IN" altLang="en-US" dirty="0"/>
              <a:t> </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DisAdvantages</a:t>
            </a:r>
            <a:endParaRPr lang="en-US" dirty="0"/>
          </a:p>
        </p:txBody>
      </p:sp>
      <p:sp>
        <p:nvSpPr>
          <p:cNvPr id="3" name="Content Placeholder 2"/>
          <p:cNvSpPr>
            <a:spLocks noGrp="1"/>
          </p:cNvSpPr>
          <p:nvPr>
            <p:ph idx="1"/>
          </p:nvPr>
        </p:nvSpPr>
        <p:spPr/>
        <p:txBody>
          <a:bodyPr>
            <a:normAutofit/>
          </a:bodyPr>
          <a:lstStyle/>
          <a:p>
            <a:r>
              <a:rPr lang="en-US" sz="2800" dirty="0"/>
              <a:t>The accuracy of the system is not 100%. It can only detect face from a limited distance.</a:t>
            </a:r>
            <a:endParaRPr lang="en-US" sz="2800" dirty="0"/>
          </a:p>
          <a:p>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Features?</a:t>
            </a:r>
            <a:endParaRPr lang="en-US" dirty="0"/>
          </a:p>
        </p:txBody>
      </p:sp>
      <p:sp>
        <p:nvSpPr>
          <p:cNvPr id="3" name="Content Placeholder 2"/>
          <p:cNvSpPr>
            <a:spLocks noGrp="1"/>
          </p:cNvSpPr>
          <p:nvPr>
            <p:ph idx="1"/>
          </p:nvPr>
        </p:nvSpPr>
        <p:spPr/>
        <p:txBody>
          <a:bodyPr/>
          <a:lstStyle/>
          <a:p>
            <a:r>
              <a:rPr lang="en-US" dirty="0"/>
              <a:t>A feature is a piece of information in an image that is relevant to solving a certain problem. It could be something as simple as a single pixel value, or more complex like edges, corners, and shapes. You can combine multiple simple features into a complex feature.</a:t>
            </a:r>
            <a:endParaRPr lang="en-US" dirty="0"/>
          </a:p>
          <a:p>
            <a:r>
              <a:rPr lang="en-US" dirty="0"/>
              <a:t>Applying certain operations to an image produces information that could be considered features as well. Computer vision and image processing have a large collection of useful features and feature extracting operations.</a:t>
            </a:r>
            <a:endParaRPr lang="en-US" dirty="0"/>
          </a:p>
          <a:p>
            <a:r>
              <a:rPr lang="en-US" dirty="0"/>
              <a:t>Basically, any inherent or derived property of an image could be used as a feature to solve tasks.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Analysis</a:t>
            </a:r>
            <a:endParaRPr lang="en-US" dirty="0"/>
          </a:p>
        </p:txBody>
      </p:sp>
      <p:sp>
        <p:nvSpPr>
          <p:cNvPr id="3" name="Content Placeholder 2"/>
          <p:cNvSpPr>
            <a:spLocks noGrp="1"/>
          </p:cNvSpPr>
          <p:nvPr>
            <p:ph idx="1"/>
          </p:nvPr>
        </p:nvSpPr>
        <p:spPr/>
        <p:txBody>
          <a:bodyPr>
            <a:normAutofit/>
          </a:bodyPr>
          <a:lstStyle/>
          <a:p>
            <a:r>
              <a:rPr lang="en-US" sz="3200" dirty="0"/>
              <a:t>In our project we have been working more the 1200 pictures. Our result of our project percentages is almost 80-81%. Thou it is not enough for this little dataset. To make almost 98%  accuracy we need to use more powerful hardware and also need more resources.</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don’t use Neural Network.</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Raspberry Pi isn’t powerful enough to compute the images using neural or deep learning.</a:t>
            </a:r>
            <a:endParaRPr lang="en-US" sz="2400" dirty="0"/>
          </a:p>
          <a:p>
            <a:pPr marL="0" indent="0">
              <a:buNone/>
            </a:pPr>
            <a:r>
              <a:rPr lang="en-US" sz="2400" dirty="0"/>
              <a:t>The problem are:</a:t>
            </a:r>
            <a:endParaRPr lang="en-US" sz="2400" dirty="0"/>
          </a:p>
          <a:p>
            <a:r>
              <a:rPr lang="en-US" sz="2400" dirty="0"/>
              <a:t> not enough ram</a:t>
            </a:r>
            <a:endParaRPr lang="en-US" sz="2400" dirty="0"/>
          </a:p>
          <a:p>
            <a:r>
              <a:rPr lang="en-US" sz="2400" dirty="0"/>
              <a:t>Processor is slow</a:t>
            </a:r>
            <a:endParaRPr lang="en-US" sz="2400" dirty="0"/>
          </a:p>
          <a:p>
            <a:r>
              <a:rPr lang="en-US" sz="2400" dirty="0"/>
              <a:t>not the right hardware for heavy computational processes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works</a:t>
            </a:r>
            <a:endParaRPr lang="en-US" dirty="0"/>
          </a:p>
        </p:txBody>
      </p:sp>
      <p:sp>
        <p:nvSpPr>
          <p:cNvPr id="3" name="Content Placeholder 2"/>
          <p:cNvSpPr>
            <a:spLocks noGrp="1"/>
          </p:cNvSpPr>
          <p:nvPr>
            <p:ph idx="1"/>
          </p:nvPr>
        </p:nvSpPr>
        <p:spPr/>
        <p:txBody>
          <a:bodyPr>
            <a:normAutofit/>
          </a:bodyPr>
          <a:lstStyle/>
          <a:p>
            <a:r>
              <a:rPr lang="en-US" sz="2800" dirty="0"/>
              <a:t>In future, we are going to make our project online. So that this project can be use in bigger area like University, work place , factory etc. And also add the neural network or deep learning. If we use the neural network we can have more accuracy around 99.9% with big datasets.</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68694"/>
          </a:xfrm>
        </p:spPr>
        <p:txBody>
          <a:bodyPr/>
          <a:lstStyle/>
          <a:p>
            <a:r>
              <a:rPr lang="en-US" dirty="0"/>
              <a:t>FRAS Interface</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48883" y="1830552"/>
            <a:ext cx="7940350" cy="463187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3991429"/>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p:cNvPicPr>
            <a:picLocks noChangeAspect="1"/>
          </p:cNvPicPr>
          <p:nvPr/>
        </p:nvPicPr>
        <p:blipFill rotWithShape="1">
          <a:blip r:embed="rId2"/>
          <a:srcRect t="50222" b="40550"/>
          <a:stretch>
            <a:fillRect/>
          </a:stretch>
        </p:blipFill>
        <p:spPr>
          <a:xfrm>
            <a:off x="3028532" y="4703048"/>
            <a:ext cx="6622993" cy="1199198"/>
          </a:xfrm>
          <a:prstGeom prst="rect">
            <a:avLst/>
          </a:prstGeom>
        </p:spPr>
      </p:pic>
      <p:grpSp>
        <p:nvGrpSpPr>
          <p:cNvPr id="83" name="Group 82"/>
          <p:cNvGrpSpPr/>
          <p:nvPr/>
        </p:nvGrpSpPr>
        <p:grpSpPr>
          <a:xfrm>
            <a:off x="2540475" y="414082"/>
            <a:ext cx="7100675" cy="4729428"/>
            <a:chOff x="3030868" y="173452"/>
            <a:chExt cx="5918048" cy="4729428"/>
          </a:xfrm>
        </p:grpSpPr>
        <p:grpSp>
          <p:nvGrpSpPr>
            <p:cNvPr id="77" name="Group 76"/>
            <p:cNvGrpSpPr/>
            <p:nvPr/>
          </p:nvGrpSpPr>
          <p:grpSpPr>
            <a:xfrm>
              <a:off x="3030868" y="2112017"/>
              <a:ext cx="893430" cy="2790863"/>
              <a:chOff x="3030868" y="2112017"/>
              <a:chExt cx="893430" cy="2790863"/>
            </a:xfrm>
          </p:grpSpPr>
          <p:sp>
            <p:nvSpPr>
              <p:cNvPr id="9" name="Cylinder 8"/>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49" name="Graphic 48" descr="Shopping cart"/>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501813" y="4243578"/>
                <a:ext cx="360000" cy="360000"/>
              </a:xfrm>
              <a:prstGeom prst="rect">
                <a:avLst/>
              </a:prstGeom>
            </p:spPr>
          </p:pic>
        </p:grpSp>
        <p:grpSp>
          <p:nvGrpSpPr>
            <p:cNvPr id="79" name="Group 78"/>
            <p:cNvGrpSpPr/>
            <p:nvPr/>
          </p:nvGrpSpPr>
          <p:grpSpPr>
            <a:xfrm>
              <a:off x="4279098" y="1338935"/>
              <a:ext cx="893430" cy="3563943"/>
              <a:chOff x="4279098" y="1338935"/>
              <a:chExt cx="893430" cy="3563943"/>
            </a:xfrm>
          </p:grpSpPr>
          <p:sp>
            <p:nvSpPr>
              <p:cNvPr id="10" name="Cylinder 9"/>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1" name="Graphic 50" descr="Circles with arrows"/>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4756810" y="4243578"/>
                <a:ext cx="360000" cy="360000"/>
              </a:xfrm>
              <a:prstGeom prst="rect">
                <a:avLst/>
              </a:prstGeom>
            </p:spPr>
          </p:pic>
          <p:sp>
            <p:nvSpPr>
              <p:cNvPr id="59" name="TextBox 58"/>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p:cNvGrpSpPr/>
            <p:nvPr/>
          </p:nvGrpSpPr>
          <p:grpSpPr>
            <a:xfrm>
              <a:off x="5546787" y="1010008"/>
              <a:ext cx="893430" cy="3892872"/>
              <a:chOff x="5546787" y="1010008"/>
              <a:chExt cx="893430" cy="3892872"/>
            </a:xfrm>
          </p:grpSpPr>
          <p:sp>
            <p:nvSpPr>
              <p:cNvPr id="11" name="Cylinder 10"/>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3" name="Graphic 52" descr="Web design"/>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106003" y="4243578"/>
                <a:ext cx="300041" cy="360000"/>
              </a:xfrm>
              <a:prstGeom prst="rect">
                <a:avLst/>
              </a:prstGeom>
            </p:spPr>
          </p:pic>
          <p:sp>
            <p:nvSpPr>
              <p:cNvPr id="60" name="TextBox 59"/>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p:cNvGrpSpPr/>
            <p:nvPr/>
          </p:nvGrpSpPr>
          <p:grpSpPr>
            <a:xfrm>
              <a:off x="6798455" y="759529"/>
              <a:ext cx="893430" cy="4143351"/>
              <a:chOff x="6798455" y="759529"/>
              <a:chExt cx="893430" cy="4143351"/>
            </a:xfrm>
          </p:grpSpPr>
          <p:sp>
            <p:nvSpPr>
              <p:cNvPr id="12" name="Cylinder 11"/>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5" name="Graphic 54" descr="Camera"/>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7363692" y="4248098"/>
                <a:ext cx="300042" cy="360000"/>
              </a:xfrm>
              <a:prstGeom prst="rect">
                <a:avLst/>
              </a:prstGeom>
            </p:spPr>
          </p:pic>
          <p:sp>
            <p:nvSpPr>
              <p:cNvPr id="61" name="TextBox 60"/>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endParaRPr lang="en-IN" sz="800" spc="300" dirty="0">
                  <a:solidFill>
                    <a:schemeClr val="bg1">
                      <a:alpha val="43000"/>
                    </a:schemeClr>
                  </a:solidFill>
                  <a:latin typeface="Nexa Light" panose="02000000000000000000" pitchFamily="50" charset="0"/>
                </a:endParaRPr>
              </a:p>
            </p:txBody>
          </p:sp>
        </p:grpSp>
        <p:grpSp>
          <p:nvGrpSpPr>
            <p:cNvPr id="82" name="Group 81"/>
            <p:cNvGrpSpPr/>
            <p:nvPr/>
          </p:nvGrpSpPr>
          <p:grpSpPr>
            <a:xfrm>
              <a:off x="8055486" y="173452"/>
              <a:ext cx="893430" cy="4729428"/>
              <a:chOff x="8055486" y="173452"/>
              <a:chExt cx="893430" cy="4729428"/>
            </a:xfrm>
          </p:grpSpPr>
          <p:sp>
            <p:nvSpPr>
              <p:cNvPr id="13" name="Cylinder 12"/>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pic>
            <p:nvPicPr>
              <p:cNvPr id="57" name="Graphic 56" descr="Puzzle pieces"/>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8601551" y="4243578"/>
                <a:ext cx="300041" cy="360000"/>
              </a:xfrm>
              <a:prstGeom prst="rect">
                <a:avLst/>
              </a:prstGeom>
            </p:spPr>
          </p:pic>
          <p:sp>
            <p:nvSpPr>
              <p:cNvPr id="62" name="TextBox 61"/>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p:cNvSpPr txBox="1"/>
          <p:nvPr/>
        </p:nvSpPr>
        <p:spPr>
          <a:xfrm>
            <a:off x="4184245" y="3138764"/>
            <a:ext cx="813776" cy="461665"/>
          </a:xfrm>
          <a:prstGeom prst="rect">
            <a:avLst/>
          </a:prstGeom>
          <a:noFill/>
        </p:spPr>
        <p:txBody>
          <a:bodyPr wrap="square" rtlCol="0">
            <a:spAutoFit/>
          </a:bodyPr>
          <a:lstStyle/>
          <a:p>
            <a:pPr algn="ctr"/>
            <a:r>
              <a:rPr lang="en-IN" sz="2400" dirty="0">
                <a:solidFill>
                  <a:srgbClr val="3A3283"/>
                </a:solidFill>
                <a:latin typeface="Nexa Bold" panose="02000000000000000000" pitchFamily="50" charset="0"/>
              </a:rPr>
              <a:t>100</a:t>
            </a:r>
            <a:r>
              <a:rPr lang="en-IN" sz="1200" dirty="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100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100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100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Buying</a:t>
            </a:r>
            <a:endPar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endPar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0" name="TextBox 89"/>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endPar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endPar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1" name="TextBox 90"/>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endPar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endPar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2" name="TextBox 91"/>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endPar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endPar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3" name="TextBox 92"/>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endPar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4" name="TextBox 93"/>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endParaRPr lang="en-IN" sz="2400" spc="600" dirty="0">
              <a:solidFill>
                <a:schemeClr val="bg1">
                  <a:alpha val="59000"/>
                </a:schemeClr>
              </a:solidFill>
              <a:latin typeface="Nexa Bold" panose="02000000000000000000" pitchFamily="5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133" y="381174"/>
            <a:ext cx="10217733" cy="685627"/>
          </a:xfrm>
        </p:spPr>
        <p:txBody>
          <a:bodyPr>
            <a:normAutofit fontScale="90000"/>
          </a:bodyPr>
          <a:lstStyle/>
          <a:p>
            <a:pPr algn="l"/>
            <a:r>
              <a:rPr lang="en-US" dirty="0" err="1"/>
              <a:t>IntroDuction</a:t>
            </a:r>
            <a:endParaRPr lang="en-US" dirty="0"/>
          </a:p>
        </p:txBody>
      </p:sp>
      <p:sp>
        <p:nvSpPr>
          <p:cNvPr id="3" name="Subtitle 2"/>
          <p:cNvSpPr>
            <a:spLocks noGrp="1"/>
          </p:cNvSpPr>
          <p:nvPr>
            <p:ph type="subTitle" idx="1"/>
          </p:nvPr>
        </p:nvSpPr>
        <p:spPr>
          <a:xfrm>
            <a:off x="746449" y="1772816"/>
            <a:ext cx="10413676" cy="4018383"/>
          </a:xfrm>
        </p:spPr>
        <p:txBody>
          <a:bodyPr>
            <a:normAutofit/>
          </a:bodyPr>
          <a:lstStyle/>
          <a:p>
            <a:pPr algn="l"/>
            <a:r>
              <a:rPr lang="en-GB" sz="3200" dirty="0"/>
              <a:t>As we are making a system which can recognize face and match with its own database. It will make the attendance system more authentic. Our primary goal is to help the lecturers, improve and organize the process of track and manage student attendance and absenteeism.</a:t>
            </a:r>
            <a:endParaRPr lang="en-US" sz="3200" dirty="0"/>
          </a:p>
          <a:p>
            <a:pPr algn="l"/>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Face Detection?</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Face detection is a type of computer vision technology that is able to identify people’s faces within digital images. This is very easy for humans, but computers need precise instructions. The images might contain many objects that aren’t human faces, like buildings, cars, animals, and so 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of works</a:t>
            </a:r>
            <a:endParaRPr lang="en-US" dirty="0"/>
          </a:p>
        </p:txBody>
      </p:sp>
      <p:pic>
        <p:nvPicPr>
          <p:cNvPr id="4" name="Content Placeholder 3"/>
          <p:cNvPicPr>
            <a:picLocks noGrp="1"/>
          </p:cNvPicPr>
          <p:nvPr>
            <p:ph idx="1"/>
          </p:nvPr>
        </p:nvPicPr>
        <p:blipFill>
          <a:blip r:embed="rId1"/>
          <a:stretch>
            <a:fillRect/>
          </a:stretch>
        </p:blipFill>
        <p:spPr>
          <a:xfrm>
            <a:off x="1240971" y="1968759"/>
            <a:ext cx="9442580" cy="40868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Frame</a:t>
            </a:r>
            <a:endParaRPr lang="en-US" dirty="0"/>
          </a:p>
        </p:txBody>
      </p:sp>
      <p:pic>
        <p:nvPicPr>
          <p:cNvPr id="8" name="Content Placeholder 7"/>
          <p:cNvPicPr>
            <a:picLocks noGrp="1" noChangeAspect="1"/>
          </p:cNvPicPr>
          <p:nvPr>
            <p:ph idx="1"/>
          </p:nvPr>
        </p:nvPicPr>
        <p:blipFill>
          <a:blip r:embed="rId1"/>
          <a:stretch>
            <a:fillRect/>
          </a:stretch>
        </p:blipFill>
        <p:spPr>
          <a:xfrm>
            <a:off x="975323" y="2360645"/>
            <a:ext cx="9602779" cy="32283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715347"/>
          </a:xfrm>
        </p:spPr>
        <p:txBody>
          <a:bodyPr/>
          <a:lstStyle/>
          <a:p>
            <a:r>
              <a:rPr lang="en-US" dirty="0"/>
              <a:t>Gantt Chart</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85800" y="1630083"/>
            <a:ext cx="10744808" cy="426686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Specifications of the product</a:t>
            </a:r>
            <a:endParaRPr lang="en-US" dirty="0"/>
          </a:p>
        </p:txBody>
      </p:sp>
      <p:sp>
        <p:nvSpPr>
          <p:cNvPr id="3" name="Content Placeholder 2"/>
          <p:cNvSpPr>
            <a:spLocks noGrp="1"/>
          </p:cNvSpPr>
          <p:nvPr>
            <p:ph idx="1"/>
          </p:nvPr>
        </p:nvSpPr>
        <p:spPr/>
        <p:txBody>
          <a:bodyPr/>
          <a:lstStyle/>
          <a:p>
            <a:pPr lvl="0"/>
            <a:endParaRPr lang="en-US" sz="2800" dirty="0"/>
          </a:p>
          <a:p>
            <a:endParaRPr lang="en-US" dirty="0"/>
          </a:p>
        </p:txBody>
      </p:sp>
      <p:graphicFrame>
        <p:nvGraphicFramePr>
          <p:cNvPr id="4" name="Table 3"/>
          <p:cNvGraphicFramePr>
            <a:graphicFrameLocks noGrp="1"/>
          </p:cNvGraphicFramePr>
          <p:nvPr/>
        </p:nvGraphicFramePr>
        <p:xfrm>
          <a:off x="1374774" y="1959429"/>
          <a:ext cx="8990500" cy="2764065"/>
        </p:xfrm>
        <a:graphic>
          <a:graphicData uri="http://schemas.openxmlformats.org/drawingml/2006/table">
            <a:tbl>
              <a:tblPr firstRow="1" bandRow="1">
                <a:tableStyleId>{5C22544A-7EE6-4342-B048-85BDC9FD1C3A}</a:tableStyleId>
              </a:tblPr>
              <a:tblGrid>
                <a:gridCol w="4495250"/>
                <a:gridCol w="4495250"/>
              </a:tblGrid>
              <a:tr h="552813">
                <a:tc>
                  <a:txBody>
                    <a:bodyPr/>
                    <a:lstStyle/>
                    <a:p>
                      <a:r>
                        <a:rPr lang="en-US" dirty="0"/>
                        <a:t>Product name</a:t>
                      </a:r>
                      <a:endParaRPr lang="en-US" dirty="0"/>
                    </a:p>
                  </a:txBody>
                  <a:tcPr/>
                </a:tc>
                <a:tc>
                  <a:txBody>
                    <a:bodyPr/>
                    <a:lstStyle/>
                    <a:p>
                      <a:r>
                        <a:rPr lang="en-US" dirty="0"/>
                        <a:t>Prices</a:t>
                      </a:r>
                      <a:endParaRPr lang="en-US" dirty="0"/>
                    </a:p>
                  </a:txBody>
                  <a:tcPr/>
                </a:tc>
              </a:tr>
              <a:tr h="552813">
                <a:tc>
                  <a:txBody>
                    <a:bodyPr/>
                    <a:lstStyle/>
                    <a:p>
                      <a:r>
                        <a:rPr lang="en-US" dirty="0"/>
                        <a:t>HD webcam</a:t>
                      </a:r>
                      <a:endParaRPr lang="en-US" dirty="0"/>
                    </a:p>
                  </a:txBody>
                  <a:tcPr/>
                </a:tc>
                <a:tc>
                  <a:txBody>
                    <a:bodyPr/>
                    <a:lstStyle/>
                    <a:p>
                      <a:r>
                        <a:rPr lang="en-US" dirty="0"/>
                        <a:t>1000</a:t>
                      </a:r>
                      <a:endParaRPr lang="en-US" dirty="0"/>
                    </a:p>
                  </a:txBody>
                  <a:tcPr/>
                </a:tc>
              </a:tr>
              <a:tr h="552813">
                <a:tc>
                  <a:txBody>
                    <a:bodyPr/>
                    <a:lstStyle/>
                    <a:p>
                      <a:r>
                        <a:rPr lang="en-US" dirty="0"/>
                        <a:t>Raspberry pi</a:t>
                      </a:r>
                      <a:endParaRPr lang="en-US" dirty="0"/>
                    </a:p>
                  </a:txBody>
                  <a:tcPr/>
                </a:tc>
                <a:tc>
                  <a:txBody>
                    <a:bodyPr/>
                    <a:lstStyle/>
                    <a:p>
                      <a:r>
                        <a:rPr lang="en-US" dirty="0"/>
                        <a:t>4000</a:t>
                      </a:r>
                      <a:endParaRPr lang="en-US" dirty="0"/>
                    </a:p>
                  </a:txBody>
                  <a:tcPr/>
                </a:tc>
              </a:tr>
              <a:tr h="552813">
                <a:tc>
                  <a:txBody>
                    <a:bodyPr/>
                    <a:lstStyle/>
                    <a:p>
                      <a:r>
                        <a:rPr lang="en-US" dirty="0"/>
                        <a:t>SD card</a:t>
                      </a:r>
                      <a:endParaRPr lang="en-US" dirty="0"/>
                    </a:p>
                  </a:txBody>
                  <a:tcPr/>
                </a:tc>
                <a:tc>
                  <a:txBody>
                    <a:bodyPr/>
                    <a:lstStyle/>
                    <a:p>
                      <a:r>
                        <a:rPr lang="en-US" dirty="0"/>
                        <a:t>500</a:t>
                      </a:r>
                      <a:endParaRPr lang="en-US" dirty="0"/>
                    </a:p>
                  </a:txBody>
                  <a:tcPr/>
                </a:tc>
              </a:tr>
              <a:tr h="552813">
                <a:tc>
                  <a:txBody>
                    <a:bodyPr/>
                    <a:lstStyle/>
                    <a:p>
                      <a:r>
                        <a:rPr lang="en-US" dirty="0"/>
                        <a:t>Total</a:t>
                      </a:r>
                      <a:endParaRPr lang="en-US" dirty="0"/>
                    </a:p>
                  </a:txBody>
                  <a:tcPr/>
                </a:tc>
                <a:tc>
                  <a:txBody>
                    <a:bodyPr/>
                    <a:lstStyle/>
                    <a:p>
                      <a:r>
                        <a:rPr lang="en-US"/>
                        <a:t>5500</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Used		</a:t>
            </a:r>
            <a:endParaRPr lang="en-US" dirty="0"/>
          </a:p>
        </p:txBody>
      </p:sp>
      <p:sp>
        <p:nvSpPr>
          <p:cNvPr id="3" name="Content Placeholder 2"/>
          <p:cNvSpPr>
            <a:spLocks noGrp="1"/>
          </p:cNvSpPr>
          <p:nvPr>
            <p:ph idx="1"/>
          </p:nvPr>
        </p:nvSpPr>
        <p:spPr/>
        <p:txBody>
          <a:bodyPr/>
          <a:lstStyle/>
          <a:p>
            <a:r>
              <a:rPr lang="en-US" sz="2800" dirty="0"/>
              <a:t>Program language: Python 3</a:t>
            </a:r>
            <a:endParaRPr lang="en-US" sz="2800" dirty="0"/>
          </a:p>
          <a:p>
            <a:r>
              <a:rPr lang="en-US" sz="2800" dirty="0"/>
              <a:t>Software: </a:t>
            </a:r>
            <a:endParaRPr lang="en-US" sz="2800" dirty="0"/>
          </a:p>
          <a:p>
            <a:r>
              <a:rPr lang="en-US" sz="2800" dirty="0"/>
              <a:t>1. </a:t>
            </a:r>
            <a:r>
              <a:rPr lang="en-US" sz="2800" dirty="0" err="1"/>
              <a:t>pycharm</a:t>
            </a:r>
            <a:r>
              <a:rPr lang="en-US" sz="2800" dirty="0"/>
              <a:t> </a:t>
            </a:r>
            <a:endParaRPr lang="en-US" sz="2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endParaRPr lang="en-US" dirty="0"/>
          </a:p>
        </p:txBody>
      </p:sp>
      <p:sp>
        <p:nvSpPr>
          <p:cNvPr id="3" name="Content Placeholder 2"/>
          <p:cNvSpPr>
            <a:spLocks noGrp="1"/>
          </p:cNvSpPr>
          <p:nvPr>
            <p:ph idx="1"/>
          </p:nvPr>
        </p:nvSpPr>
        <p:spPr/>
        <p:txBody>
          <a:bodyPr>
            <a:normAutofit/>
          </a:bodyPr>
          <a:lstStyle/>
          <a:p>
            <a:r>
              <a:rPr lang="en-US" sz="2400" dirty="0"/>
              <a:t>The system stores the faces that are detected and automatically marks attendance.</a:t>
            </a:r>
            <a:endParaRPr lang="en-US" sz="2400" dirty="0"/>
          </a:p>
          <a:p>
            <a:r>
              <a:rPr lang="en-US" sz="2400" dirty="0"/>
              <a:t>Ease of use is manipulate and recognize the faces in real time using. Multiple face detection. Multipurpose software Can be used in different places.</a:t>
            </a:r>
            <a:endParaRPr lang="en-US" sz="2400" dirty="0"/>
          </a:p>
          <a:p>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2753</Words>
  <Application>WPS Presentation</Application>
  <PresentationFormat>Widescreen</PresentationFormat>
  <Paragraphs>117</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Arial</vt:lpstr>
      <vt:lpstr>Nexa Light</vt:lpstr>
      <vt:lpstr>Wide Latin</vt:lpstr>
      <vt:lpstr>Nexa Bold</vt:lpstr>
      <vt:lpstr>Open Sans Condensed Light</vt:lpstr>
      <vt:lpstr>Calibri Light</vt:lpstr>
      <vt:lpstr>Calibri</vt:lpstr>
      <vt:lpstr>Microsoft YaHei</vt:lpstr>
      <vt:lpstr>Arial Unicode MS</vt:lpstr>
      <vt:lpstr>Open Sans</vt:lpstr>
      <vt:lpstr>Celestial</vt:lpstr>
      <vt:lpstr>Human Face Recognition Attendance System</vt:lpstr>
      <vt:lpstr>IntroDuction</vt:lpstr>
      <vt:lpstr>What Is Face Detection?</vt:lpstr>
      <vt:lpstr>Plan of works</vt:lpstr>
      <vt:lpstr>Time Frame</vt:lpstr>
      <vt:lpstr>Gantt Chart</vt:lpstr>
      <vt:lpstr>Specifications of the product</vt:lpstr>
      <vt:lpstr>Software Used		</vt:lpstr>
      <vt:lpstr>Advantages</vt:lpstr>
      <vt:lpstr>DisAdvantages</vt:lpstr>
      <vt:lpstr>What Are Features?</vt:lpstr>
      <vt:lpstr>Result Analysis</vt:lpstr>
      <vt:lpstr>Why we don’t use Neural Network.</vt:lpstr>
      <vt:lpstr>Future works</vt:lpstr>
      <vt:lpstr>FRAS Interface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LENOVO</cp:lastModifiedBy>
  <cp:revision>23</cp:revision>
  <dcterms:created xsi:type="dcterms:W3CDTF">2017-07-02T12:04:00Z</dcterms:created>
  <dcterms:modified xsi:type="dcterms:W3CDTF">2022-08-29T14:44:12Z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115FB071EFA04B1ABA64D420FB5398AD</vt:lpwstr>
  </property>
  <property fmtid="{D5CDD505-2E9C-101B-9397-08002B2CF9AE}" pid="3" name="KSOProductBuildVer">
    <vt:lpwstr>1033-11.2.0.10451</vt:lpwstr>
  </property>
</Properties>
</file>