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72" r:id="rId4"/>
    <p:sldId id="271" r:id="rId5"/>
    <p:sldId id="273" r:id="rId6"/>
    <p:sldId id="270" r:id="rId7"/>
    <p:sldId id="274" r:id="rId8"/>
    <p:sldId id="275" r:id="rId9"/>
    <p:sldId id="276" r:id="rId10"/>
    <p:sldId id="277" r:id="rId11"/>
    <p:sldId id="27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794"/>
    <a:srgbClr val="B7448C"/>
    <a:srgbClr val="CF5919"/>
    <a:srgbClr val="DD9108"/>
    <a:srgbClr val="0199B0"/>
    <a:srgbClr val="CE7707"/>
    <a:srgbClr val="AD2312"/>
    <a:srgbClr val="99317F"/>
    <a:srgbClr val="3A3283"/>
    <a:srgbClr val="019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4F142-1608-49E7-A375-8454AFC89D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5E8BC-2EC5-4485-ADD5-C2EEA3FB2251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3.svg"/><Relationship Id="rId7" Type="http://schemas.openxmlformats.org/officeDocument/2006/relationships/image" Target="../media/image17.png"/><Relationship Id="rId6" Type="http://schemas.openxmlformats.org/officeDocument/2006/relationships/image" Target="../media/image2.svg"/><Relationship Id="rId5" Type="http://schemas.openxmlformats.org/officeDocument/2006/relationships/image" Target="../media/image16.png"/><Relationship Id="rId4" Type="http://schemas.openxmlformats.org/officeDocument/2006/relationships/image" Target="../media/image1.sv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.svg"/><Relationship Id="rId11" Type="http://schemas.openxmlformats.org/officeDocument/2006/relationships/image" Target="../media/image19.png"/><Relationship Id="rId10" Type="http://schemas.openxmlformats.org/officeDocument/2006/relationships/image" Target="../media/image4.sv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oogle-images-download.readthedocs.io/en/latest/arguments.html" TargetMode="External"/><Relationship Id="rId3" Type="http://schemas.openxmlformats.org/officeDocument/2006/relationships/hyperlink" Target="https://towardsdatascience.com/a-guide-to-face-detection-in-python-3eab0f6b9fc1" TargetMode="External"/><Relationship Id="rId2" Type="http://schemas.openxmlformats.org/officeDocument/2006/relationships/hyperlink" Target="https://pypi.org/project/face_recognition/" TargetMode="External"/><Relationship Id="rId1" Type="http://schemas.openxmlformats.org/officeDocument/2006/relationships/hyperlink" Target="https://www.pyimagesearch.com/2018/06/18/face-recognition-with-opencv-python-and-deep-learnin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296" y="926591"/>
            <a:ext cx="10587101" cy="2032675"/>
          </a:xfrm>
        </p:spPr>
        <p:txBody>
          <a:bodyPr/>
          <a:lstStyle/>
          <a:p>
            <a:pPr algn="ctr"/>
            <a:r>
              <a:rPr lang="en-US" dirty="0"/>
              <a:t>Human Face Recognition Attendance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972" y="4079875"/>
            <a:ext cx="746234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Group Name: Exception</a:t>
            </a:r>
            <a:endParaRPr lang="en-US" dirty="0"/>
          </a:p>
          <a:p>
            <a:pPr algn="l"/>
            <a:r>
              <a:rPr lang="en-US" dirty="0"/>
              <a:t>Group Member: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IN" altLang="en-US" dirty="0"/>
              <a:t> </a:t>
            </a: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3991429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991429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3991429"/>
            <a:ext cx="12192000" cy="286657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/>
          <a:srcRect t="50222" b="40550"/>
          <a:stretch>
            <a:fillRect/>
          </a:stretch>
        </p:blipFill>
        <p:spPr>
          <a:xfrm>
            <a:off x="3028532" y="4703048"/>
            <a:ext cx="6622993" cy="1199198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2540475" y="414082"/>
            <a:ext cx="7100675" cy="4729428"/>
            <a:chOff x="3030868" y="173452"/>
            <a:chExt cx="5918048" cy="4729428"/>
          </a:xfrm>
        </p:grpSpPr>
        <p:grpSp>
          <p:nvGrpSpPr>
            <p:cNvPr id="77" name="Group 76"/>
            <p:cNvGrpSpPr/>
            <p:nvPr/>
          </p:nvGrpSpPr>
          <p:grpSpPr>
            <a:xfrm>
              <a:off x="3030868" y="2112017"/>
              <a:ext cx="893430" cy="2790863"/>
              <a:chOff x="3030868" y="2112017"/>
              <a:chExt cx="893430" cy="2790863"/>
            </a:xfrm>
          </p:grpSpPr>
          <p:sp>
            <p:nvSpPr>
              <p:cNvPr id="9" name="Cylinder 8"/>
              <p:cNvSpPr/>
              <p:nvPr/>
            </p:nvSpPr>
            <p:spPr>
              <a:xfrm>
                <a:off x="3030868" y="2647131"/>
                <a:ext cx="893430" cy="2255749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/>
              <p:cNvSpPr/>
              <p:nvPr/>
            </p:nvSpPr>
            <p:spPr>
              <a:xfrm>
                <a:off x="3030868" y="3762653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5BFCD"/>
                  </a:gs>
                  <a:gs pos="57000">
                    <a:srgbClr val="0199B0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Cylinder 62"/>
              <p:cNvSpPr/>
              <p:nvPr/>
            </p:nvSpPr>
            <p:spPr>
              <a:xfrm>
                <a:off x="3030868" y="2112017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05BFCD">
                      <a:alpha val="80000"/>
                    </a:srgbClr>
                  </a:gs>
                  <a:gs pos="57000">
                    <a:srgbClr val="0199B0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49" name="Graphic 48" descr="Shopping cart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501813" y="4243578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279098" y="1338935"/>
              <a:ext cx="893430" cy="3563943"/>
              <a:chOff x="4279098" y="1338935"/>
              <a:chExt cx="893430" cy="3563943"/>
            </a:xfrm>
          </p:grpSpPr>
          <p:sp>
            <p:nvSpPr>
              <p:cNvPr id="10" name="Cylinder 9"/>
              <p:cNvSpPr/>
              <p:nvPr/>
            </p:nvSpPr>
            <p:spPr>
              <a:xfrm>
                <a:off x="4279098" y="1892634"/>
                <a:ext cx="893430" cy="3010244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4279098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6CB4"/>
                  </a:gs>
                  <a:gs pos="57000">
                    <a:srgbClr val="2B2679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Cylinder 67"/>
              <p:cNvSpPr/>
              <p:nvPr/>
            </p:nvSpPr>
            <p:spPr>
              <a:xfrm>
                <a:off x="4279098" y="1338935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7D6CB4">
                      <a:alpha val="80000"/>
                    </a:srgbClr>
                  </a:gs>
                  <a:gs pos="57000">
                    <a:srgbClr val="2B2679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1" name="Graphic 50" descr="Circles with arrows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756810" y="424357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 rot="16200000">
                <a:off x="3801156" y="4153796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546787" y="1010008"/>
              <a:ext cx="893430" cy="3892872"/>
              <a:chOff x="5546787" y="1010008"/>
              <a:chExt cx="893430" cy="3892872"/>
            </a:xfrm>
          </p:grpSpPr>
          <p:sp>
            <p:nvSpPr>
              <p:cNvPr id="11" name="Cylinder 10"/>
              <p:cNvSpPr/>
              <p:nvPr/>
            </p:nvSpPr>
            <p:spPr>
              <a:xfrm>
                <a:off x="5546787" y="1531440"/>
                <a:ext cx="893430" cy="3371440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5546787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C95094"/>
                  </a:gs>
                  <a:gs pos="57000">
                    <a:srgbClr val="872677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Cylinder 68"/>
              <p:cNvSpPr/>
              <p:nvPr/>
            </p:nvSpPr>
            <p:spPr>
              <a:xfrm>
                <a:off x="5546787" y="1010008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C95094">
                      <a:alpha val="80000"/>
                    </a:srgbClr>
                  </a:gs>
                  <a:gs pos="57000">
                    <a:srgbClr val="872677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3" name="Graphic 52" descr="Web design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106003" y="4243578"/>
                <a:ext cx="300041" cy="360000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 rot="16200000">
                <a:off x="5066470" y="4148948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798455" y="759529"/>
              <a:ext cx="893430" cy="4143351"/>
              <a:chOff x="6798455" y="759529"/>
              <a:chExt cx="893430" cy="4143351"/>
            </a:xfrm>
          </p:grpSpPr>
          <p:sp>
            <p:nvSpPr>
              <p:cNvPr id="12" name="Cylinder 11"/>
              <p:cNvSpPr/>
              <p:nvPr/>
            </p:nvSpPr>
            <p:spPr>
              <a:xfrm>
                <a:off x="6798455" y="1314723"/>
                <a:ext cx="893430" cy="3588157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/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6798455" y="3762651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E0721D"/>
                  </a:gs>
                  <a:gs pos="57000">
                    <a:srgbClr val="AA1E1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Cylinder 69"/>
              <p:cNvSpPr/>
              <p:nvPr/>
            </p:nvSpPr>
            <p:spPr>
              <a:xfrm>
                <a:off x="6798455" y="759529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E0721D">
                      <a:alpha val="80000"/>
                    </a:srgbClr>
                  </a:gs>
                  <a:gs pos="58000">
                    <a:srgbClr val="AA1E11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5" name="Graphic 54" descr="Camera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7363692" y="4248098"/>
                <a:ext cx="300042" cy="36000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 rot="16200000">
                <a:off x="6326539" y="4115732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spc="300" dirty="0">
                    <a:solidFill>
                      <a:schemeClr val="bg1">
                        <a:alpha val="43000"/>
                      </a:schemeClr>
                    </a:solidFill>
                    <a:latin typeface="Nexa Light" panose="02000000000000000000" pitchFamily="50" charset="0"/>
                  </a:rPr>
                  <a:t>E</a:t>
                </a:r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8055486" y="173452"/>
              <a:ext cx="893430" cy="4729428"/>
              <a:chOff x="8055486" y="173452"/>
              <a:chExt cx="893430" cy="4729428"/>
            </a:xfrm>
          </p:grpSpPr>
          <p:sp>
            <p:nvSpPr>
              <p:cNvPr id="13" name="Cylinder 12"/>
              <p:cNvSpPr/>
              <p:nvPr/>
            </p:nvSpPr>
            <p:spPr>
              <a:xfrm>
                <a:off x="8055486" y="736811"/>
                <a:ext cx="893430" cy="4166069"/>
              </a:xfrm>
              <a:prstGeom prst="can">
                <a:avLst>
                  <a:gd name="adj" fmla="val 49368"/>
                </a:avLst>
              </a:prstGeom>
              <a:gradFill flip="none" rotWithShape="1">
                <a:gsLst>
                  <a:gs pos="0">
                    <a:schemeClr val="bg1">
                      <a:alpha val="90000"/>
                    </a:schemeClr>
                  </a:gs>
                  <a:gs pos="12000">
                    <a:schemeClr val="bg1">
                      <a:lumMod val="95000"/>
                    </a:schemeClr>
                  </a:gs>
                  <a:gs pos="57000">
                    <a:schemeClr val="bg1">
                      <a:lumMod val="7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8055486" y="3762652"/>
                <a:ext cx="893430" cy="1140227"/>
              </a:xfrm>
              <a:custGeom>
                <a:avLst/>
                <a:gdLst>
                  <a:gd name="connsiteX0" fmla="*/ 0 w 893430"/>
                  <a:gd name="connsiteY0" fmla="*/ 0 h 1140227"/>
                  <a:gd name="connsiteX1" fmla="*/ 446715 w 893430"/>
                  <a:gd name="connsiteY1" fmla="*/ 220534 h 1140227"/>
                  <a:gd name="connsiteX2" fmla="*/ 893430 w 893430"/>
                  <a:gd name="connsiteY2" fmla="*/ 0 h 1140227"/>
                  <a:gd name="connsiteX3" fmla="*/ 893430 w 893430"/>
                  <a:gd name="connsiteY3" fmla="*/ 919693 h 1140227"/>
                  <a:gd name="connsiteX4" fmla="*/ 446715 w 893430"/>
                  <a:gd name="connsiteY4" fmla="*/ 1140227 h 1140227"/>
                  <a:gd name="connsiteX5" fmla="*/ 0 w 893430"/>
                  <a:gd name="connsiteY5" fmla="*/ 919693 h 114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0" h="1140227">
                    <a:moveTo>
                      <a:pt x="0" y="0"/>
                    </a:moveTo>
                    <a:cubicBezTo>
                      <a:pt x="0" y="121798"/>
                      <a:pt x="200001" y="220534"/>
                      <a:pt x="446715" y="220534"/>
                    </a:cubicBezTo>
                    <a:cubicBezTo>
                      <a:pt x="693429" y="220534"/>
                      <a:pt x="893430" y="121798"/>
                      <a:pt x="893430" y="0"/>
                    </a:cubicBezTo>
                    <a:lnTo>
                      <a:pt x="893430" y="919693"/>
                    </a:lnTo>
                    <a:cubicBezTo>
                      <a:pt x="893430" y="1041491"/>
                      <a:pt x="693429" y="1140227"/>
                      <a:pt x="446715" y="1140227"/>
                    </a:cubicBezTo>
                    <a:cubicBezTo>
                      <a:pt x="200001" y="1140227"/>
                      <a:pt x="0" y="1041491"/>
                      <a:pt x="0" y="9196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C10C"/>
                  </a:gs>
                  <a:gs pos="57000">
                    <a:srgbClr val="BF5E05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Cylinder 70"/>
              <p:cNvSpPr/>
              <p:nvPr/>
            </p:nvSpPr>
            <p:spPr>
              <a:xfrm>
                <a:off x="8055486" y="173452"/>
                <a:ext cx="893430" cy="1008000"/>
              </a:xfrm>
              <a:prstGeom prst="can">
                <a:avLst>
                  <a:gd name="adj" fmla="val 49368"/>
                </a:avLst>
              </a:prstGeom>
              <a:gradFill>
                <a:gsLst>
                  <a:gs pos="0">
                    <a:srgbClr val="FAC10C">
                      <a:alpha val="80000"/>
                    </a:srgbClr>
                  </a:gs>
                  <a:gs pos="57000">
                    <a:srgbClr val="BF5E05">
                      <a:alpha val="80000"/>
                    </a:srgb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/>
              </a:p>
            </p:txBody>
          </p:sp>
          <p:pic>
            <p:nvPicPr>
              <p:cNvPr id="57" name="Graphic 56" descr="Puzzle pieces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601551" y="4243578"/>
                <a:ext cx="300041" cy="360000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 rot="16200000">
                <a:off x="7566226" y="4148947"/>
                <a:ext cx="1219200" cy="17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800" spc="300" dirty="0">
                  <a:solidFill>
                    <a:schemeClr val="bg1">
                      <a:alpha val="43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2702420" y="3563734"/>
            <a:ext cx="81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019AB1"/>
                </a:solidFill>
                <a:latin typeface="Nexa Bold" panose="02000000000000000000" pitchFamily="50" charset="0"/>
              </a:rPr>
              <a:t>100</a:t>
            </a:r>
            <a:r>
              <a:rPr lang="en-IN" sz="1200" dirty="0">
                <a:solidFill>
                  <a:srgbClr val="019AB1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019AB1"/>
              </a:solidFill>
              <a:latin typeface="Nexa Bold" panose="02000000000000000000" pitchFamily="50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84245" y="3138764"/>
            <a:ext cx="81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  <a:latin typeface="Nexa Bold" panose="02000000000000000000" pitchFamily="50" charset="0"/>
              </a:rPr>
              <a:t>100%</a:t>
            </a:r>
            <a:endParaRPr lang="en-IN" sz="1600" dirty="0">
              <a:solidFill>
                <a:srgbClr val="FF0000"/>
              </a:solidFill>
              <a:latin typeface="Nexa Bold" panose="02000000000000000000" pitchFamily="50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88256" y="2757408"/>
            <a:ext cx="81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99317F"/>
                </a:solidFill>
                <a:latin typeface="Nexa Bold" panose="02000000000000000000" pitchFamily="50" charset="0"/>
              </a:rPr>
              <a:t>10</a:t>
            </a:r>
            <a:r>
              <a:rPr lang="en-IN" sz="2400" dirty="0" smtClean="0">
                <a:solidFill>
                  <a:srgbClr val="99317F"/>
                </a:solidFill>
                <a:latin typeface="Nexa Bold" panose="02000000000000000000" pitchFamily="50" charset="0"/>
              </a:rPr>
              <a:t>0</a:t>
            </a:r>
            <a:r>
              <a:rPr lang="en-IN" sz="1200" dirty="0" smtClean="0">
                <a:solidFill>
                  <a:srgbClr val="99317F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99317F"/>
              </a:solidFill>
              <a:latin typeface="Nexa Bold" panose="02000000000000000000" pitchFamily="50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05393" y="2649067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AD2312"/>
                </a:solidFill>
                <a:latin typeface="Nexa Bold" panose="02000000000000000000" pitchFamily="50" charset="0"/>
              </a:rPr>
              <a:t>20</a:t>
            </a:r>
            <a:r>
              <a:rPr lang="en-IN" sz="1200" dirty="0">
                <a:solidFill>
                  <a:srgbClr val="AD2312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AD2312"/>
              </a:solidFill>
              <a:latin typeface="Nexa Bold" panose="02000000000000000000" pitchFamily="50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13570" y="2544404"/>
            <a:ext cx="81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CE7707"/>
                </a:solidFill>
                <a:latin typeface="Nexa Bold" panose="02000000000000000000" pitchFamily="50" charset="0"/>
              </a:rPr>
              <a:t>0</a:t>
            </a:r>
            <a:r>
              <a:rPr lang="en-IN" sz="1200" dirty="0">
                <a:solidFill>
                  <a:srgbClr val="CE7707"/>
                </a:solidFill>
                <a:latin typeface="Nexa Bold" panose="02000000000000000000" pitchFamily="50" charset="0"/>
              </a:rPr>
              <a:t>%</a:t>
            </a:r>
            <a:endParaRPr lang="en-IN" sz="2400" dirty="0">
              <a:solidFill>
                <a:srgbClr val="CE7707"/>
              </a:solidFill>
              <a:latin typeface="Nexa Bold" panose="02000000000000000000" pitchFamily="50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36733" y="5247866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0199B0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Buying</a:t>
            </a:r>
            <a:endParaRPr lang="en-IN" sz="1400" spc="300" dirty="0">
              <a:solidFill>
                <a:srgbClr val="0199B0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 algn="ctr"/>
            <a:r>
              <a:rPr lang="en-IN" sz="1400" spc="300" dirty="0">
                <a:solidFill>
                  <a:srgbClr val="0199B0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Products</a:t>
            </a:r>
            <a:endParaRPr lang="en-IN" sz="1400" spc="300" dirty="0">
              <a:solidFill>
                <a:srgbClr val="0199B0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31214" y="5260330"/>
            <a:ext cx="158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514794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Processing</a:t>
            </a:r>
            <a:endParaRPr lang="en-IN" sz="1400" spc="300" dirty="0">
              <a:solidFill>
                <a:srgbClr val="514794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 algn="ctr"/>
            <a:r>
              <a:rPr lang="en-IN" sz="1400" spc="300" dirty="0">
                <a:solidFill>
                  <a:srgbClr val="514794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&amp; apply</a:t>
            </a:r>
            <a:endParaRPr lang="en-IN" sz="1400" spc="300" dirty="0">
              <a:solidFill>
                <a:srgbClr val="514794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4044" y="5243338"/>
            <a:ext cx="1588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B7448C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Write System</a:t>
            </a:r>
            <a:endParaRPr lang="en-IN" sz="1400" spc="300" dirty="0">
              <a:solidFill>
                <a:srgbClr val="B7448C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 algn="ctr"/>
            <a:r>
              <a:rPr lang="en-IN" sz="1400" spc="300" dirty="0">
                <a:solidFill>
                  <a:srgbClr val="B7448C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code</a:t>
            </a:r>
            <a:endParaRPr lang="en-IN" sz="1400" spc="300" dirty="0">
              <a:solidFill>
                <a:srgbClr val="B7448C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08222" y="5280404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 smtClean="0">
                <a:solidFill>
                  <a:srgbClr val="CF5919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Use Raspberry PI</a:t>
            </a:r>
            <a:endParaRPr lang="en-IN" sz="1400" spc="300" dirty="0">
              <a:solidFill>
                <a:srgbClr val="CF5919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48099" y="5325134"/>
            <a:ext cx="158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DD9108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Assembling Everything</a:t>
            </a:r>
            <a:endParaRPr lang="en-IN" sz="1400" spc="300" dirty="0">
              <a:solidFill>
                <a:srgbClr val="DD9108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7508" y="74793"/>
            <a:ext cx="4439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600" dirty="0">
                <a:solidFill>
                  <a:schemeClr val="bg1">
                    <a:alpha val="59000"/>
                  </a:schemeClr>
                </a:solidFill>
                <a:latin typeface="Nexa Bold" panose="02000000000000000000" pitchFamily="50" charset="0"/>
              </a:rPr>
              <a:t>Milestone &amp; TIME FRAME</a:t>
            </a:r>
            <a:endParaRPr lang="en-IN" sz="2400" spc="600" dirty="0">
              <a:solidFill>
                <a:schemeClr val="bg1">
                  <a:alpha val="59000"/>
                </a:schemeClr>
              </a:solidFill>
              <a:latin typeface="Nexa Bold" panose="02000000000000000000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73290"/>
          </a:xfrm>
        </p:spPr>
        <p:txBody>
          <a:bodyPr/>
          <a:lstStyle/>
          <a:p>
            <a:r>
              <a:rPr lang="en-US" dirty="0" smtClean="0"/>
              <a:t>Automatic Image Downloader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82891"/>
            <a:ext cx="10131425" cy="4508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our project we need to download so many images for train our algorithm. To download more than 100 images its not easy. So solve this problem we build a python script. This script will follow the search query to search and download the images from google search engine.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5" y="2169994"/>
            <a:ext cx="10918209" cy="46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64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 downloader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73163"/>
            <a:ext cx="11032032" cy="545964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10" y="254758"/>
            <a:ext cx="10131425" cy="468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 trainer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077913"/>
            <a:ext cx="11244530" cy="563678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Face Recognition with open cv:</a:t>
            </a:r>
            <a:endParaRPr lang="en-US" dirty="0"/>
          </a:p>
          <a:p>
            <a:r>
              <a:rPr lang="en-US" dirty="0">
                <a:hlinkClick r:id="rId1"/>
              </a:rPr>
              <a:t>https://www.pyimagesearch.com/2018/06/18/face-recognition-with-opencv-python-and-deep-learning/</a:t>
            </a:r>
            <a:endParaRPr lang="en-US" dirty="0"/>
          </a:p>
          <a:p>
            <a:r>
              <a:rPr lang="en-US" dirty="0">
                <a:hlinkClick r:id="rId2"/>
              </a:rPr>
              <a:t>https://pypi.org/project/face_recognition/</a:t>
            </a:r>
            <a:r>
              <a:rPr lang="en-US" dirty="0"/>
              <a:t>	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towardsdatascience.com/a-guide-to-face-detection-in-python-3eab0f6b9fc1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google-images-download.readthedocs.io/en/latest/arguments.html</a:t>
            </a:r>
            <a:endParaRPr lang="en-US" dirty="0" smtClean="0"/>
          </a:p>
          <a:p>
            <a:r>
              <a:rPr lang="en-US" dirty="0"/>
              <a:t>https://www.docs.opencv.org/2.4/modules/contrib/doc/facerec/facerec_tutorial.html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9223"/>
            <a:ext cx="10131425" cy="4822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Trello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9" y="641444"/>
            <a:ext cx="10846404" cy="60981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872"/>
            <a:ext cx="10131425" cy="3730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Slack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3" y="791571"/>
            <a:ext cx="11358210" cy="571841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980</Words>
  <Application>WPS Presentation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Arial</vt:lpstr>
      <vt:lpstr>Nexa Light</vt:lpstr>
      <vt:lpstr>Wide Latin</vt:lpstr>
      <vt:lpstr>Nexa Bold</vt:lpstr>
      <vt:lpstr>Open Sans Condensed Light</vt:lpstr>
      <vt:lpstr>Calibri Light</vt:lpstr>
      <vt:lpstr>Calibri</vt:lpstr>
      <vt:lpstr>Microsoft YaHei</vt:lpstr>
      <vt:lpstr>Arial Unicode MS</vt:lpstr>
      <vt:lpstr>Open Sans</vt:lpstr>
      <vt:lpstr>Celestial</vt:lpstr>
      <vt:lpstr>Human Face Recognition Attendance System</vt:lpstr>
      <vt:lpstr>Automatic Image Downloader script</vt:lpstr>
      <vt:lpstr>Image downloader result</vt:lpstr>
      <vt:lpstr>Image trainer </vt:lpstr>
      <vt:lpstr>References</vt:lpstr>
      <vt:lpstr>Trello Board</vt:lpstr>
      <vt:lpstr>PowerPoint 演示文稿</vt:lpstr>
      <vt:lpstr>Slack Channel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LENOVO</cp:lastModifiedBy>
  <cp:revision>28</cp:revision>
  <dcterms:created xsi:type="dcterms:W3CDTF">2017-07-02T12:04:00Z</dcterms:created>
  <dcterms:modified xsi:type="dcterms:W3CDTF">2022-08-29T14:39:20Z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DE60F1E53C3948D8BFED812961E24E15</vt:lpwstr>
  </property>
  <property fmtid="{D5CDD505-2E9C-101B-9397-08002B2CF9AE}" pid="3" name="KSOProductBuildVer">
    <vt:lpwstr>1033-11.2.0.10451</vt:lpwstr>
  </property>
</Properties>
</file>