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1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11A1-327F-4E26-A4E9-3CB588BA9255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A85C3-FCB3-4EB1-8810-065A6786D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Clean </a:t>
            </a:r>
            <a:r>
              <a:rPr lang="en-US" altLang="ko-KR" sz="4400" dirty="0" smtClean="0"/>
              <a:t>Code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20150888, CSE, </a:t>
            </a:r>
            <a:r>
              <a:rPr lang="en-US" altLang="ko-KR" dirty="0" err="1" smtClean="0"/>
              <a:t>Kanghee</a:t>
            </a:r>
            <a:r>
              <a:rPr lang="en-US" altLang="ko-KR" dirty="0" smtClean="0"/>
              <a:t>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6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7: 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Error handling is important, but it shouldn’t obscure logic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</a:t>
            </a:r>
            <a:r>
              <a:rPr lang="en-US" altLang="ko-KR" sz="2400" dirty="0" smtClean="0"/>
              <a:t>Exceptions Rather Than Return Code</a:t>
            </a:r>
          </a:p>
          <a:p>
            <a:pPr lvl="1"/>
            <a:r>
              <a:rPr lang="en-US" altLang="ko-KR" sz="2000" dirty="0"/>
              <a:t>E</a:t>
            </a:r>
            <a:r>
              <a:rPr lang="en-US" altLang="ko-KR" sz="2000" dirty="0" smtClean="0"/>
              <a:t>asy to forget to check return value of function</a:t>
            </a:r>
          </a:p>
          <a:p>
            <a:pPr lvl="1"/>
            <a:r>
              <a:rPr lang="en-US" altLang="ko-KR" sz="2000" dirty="0" smtClean="0"/>
              <a:t>Error handling is separated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Write Your Try-Catch-Finally Statement First</a:t>
            </a:r>
          </a:p>
          <a:p>
            <a:pPr lvl="1"/>
            <a:r>
              <a:rPr lang="en-US" altLang="ko-KR" sz="2000" dirty="0" smtClean="0"/>
              <a:t>It helps you define what the user of that code should expect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Use Unchecked Exceptions</a:t>
            </a:r>
          </a:p>
          <a:p>
            <a:pPr lvl="1"/>
            <a:r>
              <a:rPr lang="en-US" altLang="ko-KR" sz="2000" dirty="0"/>
              <a:t>C</a:t>
            </a:r>
            <a:r>
              <a:rPr lang="en-US" altLang="ko-KR" sz="2000" dirty="0" smtClean="0"/>
              <a:t>hange on low level force changes on many higher levels (Checked)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655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7: Error Handling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Provide Context with Exceptions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Define </a:t>
            </a:r>
            <a:r>
              <a:rPr lang="en-US" altLang="ko-KR" sz="2400" dirty="0" smtClean="0"/>
              <a:t>Exception Classes in Terms of a Caller’s Needs</a:t>
            </a:r>
          </a:p>
          <a:p>
            <a:pPr lvl="1"/>
            <a:r>
              <a:rPr lang="en-US" altLang="ko-KR" sz="2000" dirty="0" smtClean="0"/>
              <a:t>Simplify the code by wrapping the API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Define the Normal Flow</a:t>
            </a:r>
          </a:p>
          <a:p>
            <a:pPr lvl="1"/>
            <a:r>
              <a:rPr lang="en-US" altLang="ko-KR" sz="2000" dirty="0" smtClean="0"/>
              <a:t>Use the ‘Special Case Pattern’</a:t>
            </a:r>
          </a:p>
          <a:p>
            <a:pPr lvl="1"/>
            <a:r>
              <a:rPr lang="en-US" altLang="ko-KR" sz="2000" dirty="0" smtClean="0"/>
              <a:t>Create a class handling special case (behavior is encapsulated)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Don’t Return Null, Don’t Pass Null</a:t>
            </a:r>
          </a:p>
          <a:p>
            <a:pPr lvl="1"/>
            <a:r>
              <a:rPr lang="en-US" altLang="ko-KR" sz="2000" dirty="0" smtClean="0"/>
              <a:t>Throw an exception or returning a Special Case object instead</a:t>
            </a:r>
          </a:p>
        </p:txBody>
      </p:sp>
    </p:spTree>
    <p:extLst>
      <p:ext uri="{BB962C8B-B14F-4D97-AF65-F5344CB8AC3E}">
        <p14:creationId xmlns:p14="http://schemas.microsoft.com/office/powerpoint/2010/main" val="227819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9: Unit Tests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817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The Three Laws of TDD</a:t>
            </a:r>
          </a:p>
          <a:p>
            <a:pPr lvl="1"/>
            <a:r>
              <a:rPr lang="en-US" altLang="ko-KR" sz="2000" dirty="0" smtClean="0"/>
              <a:t>First Law: You may not write production code until you have written a failing unit test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Second Law: Yo</a:t>
            </a:r>
            <a:r>
              <a:rPr lang="en-US" altLang="ko-KR" sz="2000" dirty="0" smtClean="0"/>
              <a:t>u may not write more of a unit test than is sufficient to fail, and not compiling is failing</a:t>
            </a:r>
          </a:p>
          <a:p>
            <a:pPr lvl="1"/>
            <a:r>
              <a:rPr lang="en-US" altLang="ko-KR" sz="2000" dirty="0" smtClean="0"/>
              <a:t>Third Law: You may not write more production code than is sufficient to pass the </a:t>
            </a:r>
            <a:r>
              <a:rPr lang="en-US" altLang="ko-KR" dirty="0" smtClean="0"/>
              <a:t>currently failing test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Keeping Tests Clean</a:t>
            </a:r>
          </a:p>
          <a:p>
            <a:pPr lvl="1"/>
            <a:r>
              <a:rPr lang="en-US" altLang="ko-KR" sz="2000" dirty="0" smtClean="0"/>
              <a:t>Having dirty tests is equivalent to, if not worse than, having no tests</a:t>
            </a:r>
          </a:p>
          <a:p>
            <a:pPr lvl="1"/>
            <a:r>
              <a:rPr lang="en-US" altLang="ko-KR" sz="2000" dirty="0" smtClean="0"/>
              <a:t>Test code is just as important as production code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9599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9: Unit Tests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Clean Tests</a:t>
            </a:r>
          </a:p>
          <a:p>
            <a:pPr lvl="1"/>
            <a:r>
              <a:rPr lang="en-US" altLang="ko-KR" sz="2000" dirty="0" smtClean="0"/>
              <a:t>Clarity, simplicity, and density of expression</a:t>
            </a:r>
          </a:p>
          <a:p>
            <a:pPr lvl="1"/>
            <a:r>
              <a:rPr lang="en-US" altLang="ko-KR" sz="2000" dirty="0" smtClean="0"/>
              <a:t>The Build-Operate-</a:t>
            </a:r>
            <a:r>
              <a:rPr lang="en-US" altLang="ko-KR" sz="2000" dirty="0" err="1" smtClean="0"/>
              <a:t>Chack</a:t>
            </a:r>
            <a:r>
              <a:rPr lang="en-US" altLang="ko-KR" sz="2000" dirty="0" smtClean="0"/>
              <a:t> pattern builds the structure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Keeping Tests Clean</a:t>
            </a:r>
          </a:p>
          <a:p>
            <a:pPr lvl="1"/>
            <a:r>
              <a:rPr lang="en-US" altLang="ko-KR" sz="2000" dirty="0" smtClean="0"/>
              <a:t>Having dirty tests is equivalent to, if not worse than, having no tests</a:t>
            </a:r>
          </a:p>
          <a:p>
            <a:pPr lvl="1"/>
            <a:r>
              <a:rPr lang="en-US" altLang="ko-KR" sz="2000" dirty="0" smtClean="0"/>
              <a:t>Test code is just as important as production code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Use Domain Specific Testing Language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 Dual Standard</a:t>
            </a:r>
          </a:p>
          <a:p>
            <a:pPr lvl="1"/>
            <a:r>
              <a:rPr lang="en-US" altLang="ko-KR" sz="2000" dirty="0" smtClean="0"/>
              <a:t>Testing code need not be as efficient as production code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7215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9: Unit Tests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One Assert per Test, Single Concept per Test</a:t>
            </a:r>
          </a:p>
          <a:p>
            <a:pPr lvl="1"/>
            <a:r>
              <a:rPr lang="en-US" altLang="ko-KR" sz="2000" dirty="0" smtClean="0"/>
              <a:t>Given-when-then convention for function names</a:t>
            </a:r>
          </a:p>
          <a:p>
            <a:pPr lvl="1"/>
            <a:endParaRPr lang="en-US" altLang="ko-KR" dirty="0"/>
          </a:p>
          <a:p>
            <a:r>
              <a:rPr lang="en-US" altLang="ko-KR" sz="2400" dirty="0" smtClean="0"/>
              <a:t>F.I.R.S.T.</a:t>
            </a:r>
          </a:p>
          <a:p>
            <a:pPr lvl="1"/>
            <a:r>
              <a:rPr lang="en-US" altLang="ko-KR" sz="2000" dirty="0" smtClean="0"/>
              <a:t>Fast: When tests run slow, you won’t want to run then frequently</a:t>
            </a:r>
          </a:p>
          <a:p>
            <a:pPr lvl="1"/>
            <a:r>
              <a:rPr lang="en-US" altLang="ko-KR" sz="2000" dirty="0" smtClean="0"/>
              <a:t>Independent: Dependency make diagnosis difficult</a:t>
            </a:r>
          </a:p>
          <a:p>
            <a:pPr lvl="1"/>
            <a:r>
              <a:rPr lang="en-US" altLang="ko-KR" sz="2000" dirty="0" smtClean="0"/>
              <a:t>Repeatable: Test should be repeatable in any environment</a:t>
            </a:r>
          </a:p>
          <a:p>
            <a:pPr lvl="1"/>
            <a:r>
              <a:rPr lang="en-US" altLang="ko-KR" sz="2000" dirty="0" smtClean="0"/>
              <a:t>Self-Validating: The tests should have a </a:t>
            </a:r>
            <a:r>
              <a:rPr lang="en-US" altLang="ko-KR" sz="2000" dirty="0" err="1" smtClean="0"/>
              <a:t>boolean</a:t>
            </a:r>
            <a:r>
              <a:rPr lang="en-US" altLang="ko-KR" sz="2000" dirty="0" smtClean="0"/>
              <a:t> output</a:t>
            </a:r>
          </a:p>
          <a:p>
            <a:pPr lvl="1"/>
            <a:r>
              <a:rPr lang="en-US" altLang="ko-KR" sz="2000" dirty="0" smtClean="0"/>
              <a:t>Timely: The test need to be written in a timely fashion. Unit tests should be written </a:t>
            </a:r>
            <a:r>
              <a:rPr lang="en-US" altLang="ko-KR" sz="2000" dirty="0" smtClean="0">
                <a:solidFill>
                  <a:srgbClr val="FF0000"/>
                </a:solidFill>
              </a:rPr>
              <a:t>just before</a:t>
            </a:r>
            <a:r>
              <a:rPr lang="en-US" altLang="ko-KR" sz="2000" dirty="0" smtClean="0"/>
              <a:t> the production code.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889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10</a:t>
            </a:r>
            <a:r>
              <a:rPr lang="en-US" altLang="ko-KR" dirty="0" smtClean="0"/>
              <a:t>: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8427" cy="503237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Class Should Be Small</a:t>
            </a:r>
          </a:p>
          <a:p>
            <a:pPr lvl="1"/>
            <a:r>
              <a:rPr lang="en-US" altLang="ko-KR" sz="2000" dirty="0" smtClean="0"/>
              <a:t>Smaller is the primary rule when it comes to designing classes</a:t>
            </a:r>
          </a:p>
          <a:p>
            <a:pPr lvl="1"/>
            <a:r>
              <a:rPr lang="en-US" altLang="ko-KR" sz="2000" dirty="0" smtClean="0"/>
              <a:t>The name of a class should describe what responsibilities it fulfills</a:t>
            </a:r>
          </a:p>
          <a:p>
            <a:pPr lvl="1"/>
            <a:r>
              <a:rPr lang="en-US" altLang="ko-KR" sz="2000" dirty="0" smtClean="0"/>
              <a:t>Derive a </a:t>
            </a:r>
            <a:r>
              <a:rPr lang="en-US" altLang="ko-KR" sz="2000" dirty="0" smtClean="0">
                <a:solidFill>
                  <a:srgbClr val="FF0000"/>
                </a:solidFill>
              </a:rPr>
              <a:t>concise name</a:t>
            </a:r>
            <a:r>
              <a:rPr lang="en-US" altLang="ko-KR" sz="2000" dirty="0" smtClean="0"/>
              <a:t> for a class</a:t>
            </a:r>
          </a:p>
          <a:p>
            <a:pPr lvl="1"/>
            <a:endParaRPr lang="en-US" altLang="ko-KR" dirty="0" smtClean="0"/>
          </a:p>
          <a:p>
            <a:r>
              <a:rPr lang="en-US" altLang="ko-KR" sz="2400" dirty="0" smtClean="0"/>
              <a:t>The Single Responsibility Principle (SRP)</a:t>
            </a:r>
          </a:p>
          <a:p>
            <a:pPr lvl="1"/>
            <a:r>
              <a:rPr lang="en-US" altLang="ko-KR" sz="2000" dirty="0" smtClean="0"/>
              <a:t>Classes should have one responsibility – one reason to change</a:t>
            </a:r>
          </a:p>
          <a:p>
            <a:pPr lvl="1"/>
            <a:r>
              <a:rPr lang="en-US" altLang="ko-KR" sz="2000" dirty="0"/>
              <a:t>M</a:t>
            </a:r>
            <a:r>
              <a:rPr lang="en-US" altLang="ko-KR" sz="2000" dirty="0" smtClean="0"/>
              <a:t>any small drawers each well-labeled &gt; few drawers that toss everything</a:t>
            </a:r>
          </a:p>
          <a:p>
            <a:pPr lvl="1"/>
            <a:r>
              <a:rPr lang="en-US" altLang="ko-KR" sz="2000" dirty="0" smtClean="0"/>
              <a:t>Organize it so that a developer knows where to look to find things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Cohesion</a:t>
            </a:r>
          </a:p>
          <a:p>
            <a:pPr lvl="1"/>
            <a:r>
              <a:rPr lang="en-US" altLang="ko-KR" sz="2000" dirty="0" smtClean="0"/>
              <a:t>The m</a:t>
            </a:r>
            <a:r>
              <a:rPr lang="en-US" altLang="ko-KR" sz="2000" dirty="0" smtClean="0"/>
              <a:t>ore variables a method manipulates the more cohesive that method is to its class</a:t>
            </a:r>
          </a:p>
          <a:p>
            <a:pPr lvl="1"/>
            <a:r>
              <a:rPr lang="en-US" altLang="ko-KR" sz="2000" dirty="0" smtClean="0"/>
              <a:t>Cohesion to be high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8720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</a:t>
            </a:r>
            <a:r>
              <a:rPr lang="en-US" altLang="ko-KR" dirty="0" smtClean="0"/>
              <a:t>10</a:t>
            </a:r>
            <a:r>
              <a:rPr lang="en-US" altLang="ko-KR" dirty="0" smtClean="0"/>
              <a:t>: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5032375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Maintaining Cohesion Results in Many Small Classes</a:t>
            </a:r>
          </a:p>
          <a:p>
            <a:pPr lvl="1"/>
            <a:r>
              <a:rPr lang="en-US" altLang="ko-KR" sz="2000" dirty="0" smtClean="0"/>
              <a:t>When classes lose cohesion, split them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Organizing for Change</a:t>
            </a:r>
          </a:p>
          <a:p>
            <a:pPr lvl="1"/>
            <a:r>
              <a:rPr lang="en-US" altLang="ko-KR" sz="2000" dirty="0" smtClean="0"/>
              <a:t>Open-Closed Principle (OCP): Classes should be open for extension but closed for modification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Isolating from Change</a:t>
            </a:r>
          </a:p>
          <a:p>
            <a:pPr lvl="1"/>
            <a:r>
              <a:rPr lang="en-US" altLang="ko-KR" sz="2000" dirty="0" smtClean="0"/>
              <a:t>Dependencies upon concrete details create challenges for testing</a:t>
            </a:r>
          </a:p>
          <a:p>
            <a:pPr lvl="1"/>
            <a:r>
              <a:rPr lang="en-US" altLang="ko-KR" sz="2000" dirty="0" smtClean="0"/>
              <a:t>Instead of designing so that it directly depends upon concrete class, create </a:t>
            </a:r>
            <a:r>
              <a:rPr lang="en-US" altLang="ko-KR" sz="2000" smtClean="0"/>
              <a:t>an interface.</a:t>
            </a:r>
          </a:p>
        </p:txBody>
      </p:sp>
    </p:spTree>
    <p:extLst>
      <p:ext uri="{BB962C8B-B14F-4D97-AF65-F5344CB8AC3E}">
        <p14:creationId xmlns:p14="http://schemas.microsoft.com/office/powerpoint/2010/main" val="40503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Use Intention-Revealing Names</a:t>
            </a:r>
          </a:p>
          <a:p>
            <a:pPr lvl="1"/>
            <a:r>
              <a:rPr lang="en-US" altLang="ko-KR" sz="2000" dirty="0" smtClean="0"/>
              <a:t>If a name requires a comment, then the name does not reveal its intent</a:t>
            </a:r>
          </a:p>
          <a:p>
            <a:pPr lvl="1"/>
            <a:r>
              <a:rPr lang="en-US" altLang="ko-KR" sz="2000" dirty="0" smtClean="0"/>
              <a:t>Specify what is being measured and the unit of that measurement</a:t>
            </a:r>
          </a:p>
          <a:p>
            <a:pPr lvl="1"/>
            <a:r>
              <a:rPr lang="en-US" altLang="ko-KR" sz="2000" dirty="0" smtClean="0"/>
              <a:t>The problem is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implicity</a:t>
            </a:r>
            <a:r>
              <a:rPr lang="en-US" altLang="ko-KR" sz="2000" dirty="0" smtClean="0"/>
              <a:t> of the code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Avoid Disinformation</a:t>
            </a:r>
          </a:p>
          <a:p>
            <a:pPr lvl="1"/>
            <a:r>
              <a:rPr lang="en-US" altLang="ko-KR" sz="2000" dirty="0" smtClean="0"/>
              <a:t>Avoid words whose entrenched meanings vary from our intended meaning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aix</a:t>
            </a:r>
            <a:r>
              <a:rPr lang="en-US" altLang="ko-KR" sz="2000" dirty="0" smtClean="0"/>
              <a:t>, and </a:t>
            </a:r>
            <a:r>
              <a:rPr lang="en-US" altLang="ko-KR" sz="2000" dirty="0" err="1" smtClean="0"/>
              <a:t>sco</a:t>
            </a:r>
            <a:r>
              <a:rPr lang="en-US" altLang="ko-KR" sz="2000" dirty="0" smtClean="0"/>
              <a:t> (The names suggest Unix platforms)</a:t>
            </a:r>
          </a:p>
          <a:p>
            <a:pPr lvl="1"/>
            <a:r>
              <a:rPr lang="en-US" altLang="ko-KR" sz="2000" dirty="0" smtClean="0"/>
              <a:t>e.g. </a:t>
            </a:r>
            <a:r>
              <a:rPr lang="en-US" altLang="ko-KR" sz="2000" dirty="0" err="1" smtClean="0"/>
              <a:t>accountList</a:t>
            </a:r>
            <a:r>
              <a:rPr lang="en-US" altLang="ko-KR" sz="2000" dirty="0" smtClean="0"/>
              <a:t> unless it’s actually a List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544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Make Meaningful Distinctions</a:t>
            </a:r>
          </a:p>
          <a:p>
            <a:pPr lvl="1"/>
            <a:r>
              <a:rPr lang="en-US" altLang="ko-KR" sz="2000" dirty="0" smtClean="0"/>
              <a:t>Number-series naming (a1, a2, …, </a:t>
            </a:r>
            <a:r>
              <a:rPr lang="en-US" altLang="ko-KR" sz="2000" dirty="0" err="1" smtClean="0"/>
              <a:t>aN</a:t>
            </a:r>
            <a:r>
              <a:rPr lang="en-US" altLang="ko-KR" sz="2000" dirty="0" smtClean="0"/>
              <a:t>) is </a:t>
            </a:r>
            <a:r>
              <a:rPr lang="en-US" altLang="ko-KR" sz="2000" dirty="0" err="1" smtClean="0"/>
              <a:t>noninformative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Noise words are another meaningless distinction. (e.g. </a:t>
            </a:r>
            <a:r>
              <a:rPr lang="en-US" altLang="ko-KR" sz="2000" dirty="0" err="1" smtClean="0"/>
              <a:t>ProductInfo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ProductData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Noise words are redundant (e.g. </a:t>
            </a:r>
            <a:r>
              <a:rPr lang="en-US" altLang="ko-KR" sz="2000" dirty="0" err="1" smtClean="0"/>
              <a:t>NameString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CustomerObject</a:t>
            </a:r>
            <a:r>
              <a:rPr lang="en-US" altLang="ko-KR" sz="2000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Use Pronounceable Names</a:t>
            </a:r>
          </a:p>
          <a:p>
            <a:pPr lvl="1"/>
            <a:r>
              <a:rPr lang="en-US" altLang="ko-KR" sz="2000" dirty="0" smtClean="0"/>
              <a:t>This matters because programming is a social activity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Use Searchable Names</a:t>
            </a:r>
          </a:p>
          <a:p>
            <a:pPr lvl="1"/>
            <a:r>
              <a:rPr lang="en-US" altLang="ko-KR" sz="2000" dirty="0" smtClean="0"/>
              <a:t>Encoding information into names adds an extra burden of deciphering</a:t>
            </a:r>
          </a:p>
          <a:p>
            <a:pPr lvl="1"/>
            <a:r>
              <a:rPr lang="en-US" altLang="ko-KR" sz="2000" dirty="0" smtClean="0"/>
              <a:t>Encoding name is seldom pronounceable and are easy to </a:t>
            </a:r>
            <a:r>
              <a:rPr lang="en-US" altLang="ko-KR" sz="2000" dirty="0" err="1" smtClean="0"/>
              <a:t>mis</a:t>
            </a:r>
            <a:r>
              <a:rPr lang="en-US" altLang="ko-KR" sz="2000" dirty="0" smtClean="0"/>
              <a:t>-type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14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2: Meaningful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Avoid Mental Mapping</a:t>
            </a:r>
          </a:p>
          <a:p>
            <a:pPr lvl="1"/>
            <a:r>
              <a:rPr lang="en-US" altLang="ko-KR" sz="2000" dirty="0" smtClean="0"/>
              <a:t>You shouldn’t have to mentally translate your names into other names</a:t>
            </a:r>
          </a:p>
          <a:p>
            <a:pPr lvl="1"/>
            <a:r>
              <a:rPr lang="en-US" altLang="ko-KR" sz="2000" dirty="0" smtClean="0"/>
              <a:t>In most context single-letter name is a poor choice (except for loop counters)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 smtClean="0">
                <a:solidFill>
                  <a:srgbClr val="FF0000"/>
                </a:solidFill>
              </a:rPr>
              <a:t>Solution Domain Names</a:t>
            </a:r>
            <a:r>
              <a:rPr lang="en-US" altLang="ko-KR" sz="2000" dirty="0" smtClean="0"/>
              <a:t> or </a:t>
            </a:r>
            <a:r>
              <a:rPr lang="en-US" altLang="ko-KR" sz="2000" dirty="0" smtClean="0">
                <a:solidFill>
                  <a:srgbClr val="FF0000"/>
                </a:solidFill>
              </a:rPr>
              <a:t>Problem Domain Names </a:t>
            </a:r>
            <a:r>
              <a:rPr lang="en-US" altLang="ko-KR" sz="2000" dirty="0" smtClean="0"/>
              <a:t>(but separate them)</a:t>
            </a:r>
          </a:p>
          <a:p>
            <a:endParaRPr lang="en-US" altLang="ko-KR" dirty="0" smtClean="0"/>
          </a:p>
          <a:p>
            <a:r>
              <a:rPr lang="en-US" altLang="ko-KR" sz="2400" dirty="0" smtClean="0"/>
              <a:t>Others</a:t>
            </a:r>
          </a:p>
          <a:p>
            <a:pPr lvl="1"/>
            <a:r>
              <a:rPr lang="en-US" altLang="ko-KR" sz="2000" dirty="0" smtClean="0"/>
              <a:t>Class name should have noun or noun phrase</a:t>
            </a:r>
          </a:p>
          <a:p>
            <a:pPr lvl="1"/>
            <a:r>
              <a:rPr lang="en-US" altLang="ko-KR" sz="2000" dirty="0" smtClean="0"/>
              <a:t>Method name should have verb or verb phrase</a:t>
            </a:r>
          </a:p>
          <a:p>
            <a:pPr lvl="1"/>
            <a:r>
              <a:rPr lang="en-US" altLang="ko-KR" sz="2000" dirty="0" smtClean="0"/>
              <a:t>Choose clarity over entertainment value</a:t>
            </a:r>
          </a:p>
          <a:p>
            <a:pPr lvl="1"/>
            <a:r>
              <a:rPr lang="en-US" altLang="ko-KR" sz="2000" dirty="0" smtClean="0"/>
              <a:t>Pick one word for one abstract concept and stick with it</a:t>
            </a:r>
          </a:p>
          <a:p>
            <a:pPr lvl="1"/>
            <a:r>
              <a:rPr lang="en-US" altLang="ko-KR" sz="2000" dirty="0" smtClean="0"/>
              <a:t>Avoid using the same word for two purposes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387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Write </a:t>
            </a:r>
            <a:r>
              <a:rPr lang="en-US" altLang="ko-KR" sz="2400" dirty="0" smtClean="0">
                <a:solidFill>
                  <a:srgbClr val="FF0000"/>
                </a:solidFill>
              </a:rPr>
              <a:t>Small</a:t>
            </a:r>
            <a:r>
              <a:rPr lang="en-US" altLang="ko-KR" sz="2400" dirty="0" smtClean="0"/>
              <a:t> Functions</a:t>
            </a:r>
          </a:p>
          <a:p>
            <a:pPr lvl="1"/>
            <a:r>
              <a:rPr lang="en-US" altLang="ko-KR" sz="2000" dirty="0" smtClean="0"/>
              <a:t>Much easier to understand</a:t>
            </a:r>
          </a:p>
          <a:p>
            <a:pPr lvl="1"/>
            <a:r>
              <a:rPr lang="en-US" altLang="ko-KR" sz="2000" dirty="0" smtClean="0"/>
              <a:t>The indent level of a function should not be greater than one or two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400" dirty="0" smtClean="0"/>
              <a:t>Functions Should Do One Thing</a:t>
            </a:r>
            <a:endParaRPr lang="en-US" altLang="ko-KR" sz="2000" dirty="0"/>
          </a:p>
          <a:p>
            <a:r>
              <a:rPr lang="en-US" altLang="ko-KR" sz="2400" dirty="0" smtClean="0"/>
              <a:t>One Level of Abstraction per Function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Switch Statement</a:t>
            </a:r>
          </a:p>
          <a:p>
            <a:pPr lvl="1"/>
            <a:r>
              <a:rPr lang="en-US" altLang="ko-KR" sz="2000" dirty="0" smtClean="0"/>
              <a:t>Make sure that switch statement is never repeated (with polymorphism)</a:t>
            </a:r>
          </a:p>
          <a:p>
            <a:pPr lvl="1"/>
            <a:r>
              <a:rPr lang="en-US" altLang="ko-KR" sz="2000" dirty="0" smtClean="0"/>
              <a:t>Bury the switch statement in the basement of an Abstract Factory</a:t>
            </a:r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56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Use Descriptive Names</a:t>
            </a:r>
          </a:p>
          <a:p>
            <a:pPr lvl="1"/>
            <a:r>
              <a:rPr lang="en-US" altLang="ko-KR" sz="2000" dirty="0" smtClean="0"/>
              <a:t>A long descriptive name is better than a short enigmatic name</a:t>
            </a:r>
          </a:p>
          <a:p>
            <a:pPr lvl="1"/>
            <a:r>
              <a:rPr lang="en-US" altLang="ko-KR" sz="2000" dirty="0" smtClean="0"/>
              <a:t>Try several different names and read the code with each in place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No Side Effect</a:t>
            </a:r>
          </a:p>
          <a:p>
            <a:pPr lvl="1"/>
            <a:r>
              <a:rPr lang="en-US" altLang="ko-KR" sz="2000" dirty="0" smtClean="0"/>
              <a:t>Side effect creates a temporal coupling</a:t>
            </a:r>
          </a:p>
          <a:p>
            <a:pPr lvl="1"/>
            <a:r>
              <a:rPr lang="en-US" altLang="ko-KR" sz="2000" dirty="0" smtClean="0"/>
              <a:t>Don’t use output arguments (Arguments are naturally interpreted as inputs)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Separate Commands and Queries</a:t>
            </a:r>
          </a:p>
        </p:txBody>
      </p:sp>
    </p:spTree>
    <p:extLst>
      <p:ext uri="{BB962C8B-B14F-4D97-AF65-F5344CB8AC3E}">
        <p14:creationId xmlns:p14="http://schemas.microsoft.com/office/powerpoint/2010/main" val="351046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3: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Functions Arguments</a:t>
            </a:r>
          </a:p>
          <a:p>
            <a:pPr lvl="1"/>
            <a:r>
              <a:rPr lang="en-US" altLang="ko-KR" sz="2000" dirty="0" smtClean="0"/>
              <a:t>More arguments require more times to read</a:t>
            </a:r>
            <a:endParaRPr lang="en-US" altLang="ko-KR" sz="2000" dirty="0"/>
          </a:p>
          <a:p>
            <a:pPr lvl="1"/>
            <a:r>
              <a:rPr lang="en-US" altLang="ko-KR" sz="2000" dirty="0"/>
              <a:t>Arguments are even harder from a testing point of </a:t>
            </a:r>
            <a:r>
              <a:rPr lang="en-US" altLang="ko-KR" sz="2000" dirty="0" smtClean="0"/>
              <a:t>view</a:t>
            </a:r>
          </a:p>
          <a:p>
            <a:pPr lvl="1"/>
            <a:r>
              <a:rPr lang="en-US" altLang="ko-KR" sz="2000" dirty="0" smtClean="0"/>
              <a:t>Flag arguments complicates the signature of the method</a:t>
            </a:r>
          </a:p>
          <a:p>
            <a:pPr lvl="1"/>
            <a:r>
              <a:rPr lang="en-US" altLang="ko-KR" sz="2000" dirty="0" smtClean="0"/>
              <a:t>Monadic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only for Asking </a:t>
            </a:r>
            <a:r>
              <a:rPr lang="en-US" altLang="ko-KR" sz="2000" dirty="0"/>
              <a:t>a </a:t>
            </a:r>
            <a:r>
              <a:rPr lang="en-US" altLang="ko-KR" sz="2000" dirty="0" smtClean="0"/>
              <a:t>question, transforming </a:t>
            </a:r>
            <a:r>
              <a:rPr lang="en-US" altLang="ko-KR" sz="2000" dirty="0"/>
              <a:t>and </a:t>
            </a:r>
            <a:r>
              <a:rPr lang="en-US" altLang="ko-KR" sz="2000" dirty="0" smtClean="0"/>
              <a:t>return, event</a:t>
            </a:r>
          </a:p>
          <a:p>
            <a:pPr lvl="1"/>
            <a:r>
              <a:rPr lang="en-US" altLang="ko-KR" sz="2000" dirty="0" smtClean="0"/>
              <a:t>When there are two or more arguments, wrap some arguments into a class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/>
              <a:t>Prefer Exceptions to Returning Error Codes</a:t>
            </a:r>
          </a:p>
          <a:p>
            <a:pPr lvl="1"/>
            <a:r>
              <a:rPr lang="en-US" altLang="ko-KR" sz="2000" dirty="0"/>
              <a:t>Error processing code can be separated from the happy path code</a:t>
            </a:r>
          </a:p>
          <a:p>
            <a:pPr lvl="1"/>
            <a:r>
              <a:rPr lang="en-US" altLang="ko-KR" sz="2000" dirty="0" smtClean="0"/>
              <a:t>Error handling is also ‘One Thing’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Repeat Yourself</a:t>
            </a:r>
            <a:endParaRPr lang="en-US" altLang="ko-KR" sz="2400" dirty="0"/>
          </a:p>
          <a:p>
            <a:pPr lvl="1"/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280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Inaccurate comments are worse than no comments at all</a:t>
            </a:r>
          </a:p>
          <a:p>
            <a:r>
              <a:rPr lang="en-US" altLang="ko-KR" sz="2400" dirty="0" smtClean="0"/>
              <a:t>Clear and expressive code with few comments is far superior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Necessary or Beneficial Comments</a:t>
            </a:r>
          </a:p>
          <a:p>
            <a:pPr lvl="1"/>
            <a:r>
              <a:rPr lang="en-US" altLang="ko-KR" sz="2000" dirty="0" smtClean="0"/>
              <a:t>Copyright and authorship statements</a:t>
            </a:r>
          </a:p>
          <a:p>
            <a:pPr lvl="1"/>
            <a:r>
              <a:rPr lang="en-US" altLang="ko-KR" sz="2000" dirty="0" smtClean="0"/>
              <a:t>Explanation of intent</a:t>
            </a:r>
          </a:p>
          <a:p>
            <a:pPr lvl="1"/>
            <a:r>
              <a:rPr lang="en-US" altLang="ko-KR" sz="2000" dirty="0" smtClean="0"/>
              <a:t>Translate the meaning of some obscure one into something that’s readable</a:t>
            </a:r>
          </a:p>
          <a:p>
            <a:pPr lvl="1"/>
            <a:r>
              <a:rPr lang="en-US" altLang="ko-KR" sz="2000" dirty="0" smtClean="0"/>
              <a:t>Warning of consequences</a:t>
            </a:r>
          </a:p>
          <a:p>
            <a:pPr lvl="1"/>
            <a:r>
              <a:rPr lang="en-US" altLang="ko-KR" sz="2000" dirty="0" smtClean="0"/>
              <a:t>TODO comments</a:t>
            </a:r>
          </a:p>
          <a:p>
            <a:pPr lvl="1"/>
            <a:r>
              <a:rPr lang="en-US" altLang="ko-KR" sz="2000" dirty="0" smtClean="0"/>
              <a:t>Amplify the importance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43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4: Comments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Bad Comments</a:t>
            </a:r>
          </a:p>
          <a:p>
            <a:pPr lvl="1"/>
            <a:r>
              <a:rPr lang="en-US" altLang="ko-KR" sz="2000" dirty="0" smtClean="0"/>
              <a:t>Mumbling, Redundant Comments, Misleading Comments</a:t>
            </a:r>
          </a:p>
          <a:p>
            <a:pPr lvl="1"/>
            <a:r>
              <a:rPr lang="en-US" altLang="ko-KR" sz="2000" dirty="0" smtClean="0"/>
              <a:t>Mandated Comments (e.g. required </a:t>
            </a:r>
            <a:r>
              <a:rPr lang="en-US" altLang="ko-KR" sz="2000" dirty="0" err="1" smtClean="0"/>
              <a:t>javadocs</a:t>
            </a:r>
            <a:r>
              <a:rPr lang="en-US" altLang="ko-KR" sz="2000" dirty="0" smtClean="0"/>
              <a:t> for every function)</a:t>
            </a:r>
          </a:p>
          <a:p>
            <a:pPr lvl="1"/>
            <a:r>
              <a:rPr lang="en-US" altLang="ko-KR" sz="2000" dirty="0" smtClean="0"/>
              <a:t>Journal Comments (Use source code control systems)</a:t>
            </a:r>
          </a:p>
          <a:p>
            <a:pPr lvl="1"/>
            <a:r>
              <a:rPr lang="en-US" altLang="ko-KR" sz="2000" dirty="0" smtClean="0"/>
              <a:t>Noise Comments (with no new information)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400" dirty="0" smtClean="0"/>
              <a:t>Don’t use a comment </a:t>
            </a:r>
            <a:r>
              <a:rPr lang="en-US" altLang="ko-KR" sz="2400" dirty="0"/>
              <a:t>w</a:t>
            </a:r>
            <a:r>
              <a:rPr lang="en-US" altLang="ko-KR" sz="2400" dirty="0" smtClean="0"/>
              <a:t>hen </a:t>
            </a:r>
            <a:r>
              <a:rPr lang="en-US" altLang="ko-KR" sz="2400" dirty="0"/>
              <a:t>y</a:t>
            </a:r>
            <a:r>
              <a:rPr lang="en-US" altLang="ko-KR" sz="2400" dirty="0" smtClean="0"/>
              <a:t>ou 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an </a:t>
            </a:r>
            <a:r>
              <a:rPr lang="en-US" altLang="ko-KR" sz="2400" dirty="0"/>
              <a:t>u</a:t>
            </a:r>
            <a:r>
              <a:rPr lang="en-US" altLang="ko-KR" sz="2400" dirty="0" smtClean="0"/>
              <a:t>se a function or a variable</a:t>
            </a:r>
          </a:p>
          <a:p>
            <a:r>
              <a:rPr lang="en-US" altLang="ko-KR" sz="2400" dirty="0" smtClean="0"/>
              <a:t>Use Position Markers Sparingly</a:t>
            </a:r>
          </a:p>
          <a:p>
            <a:r>
              <a:rPr lang="en-US" altLang="ko-KR" sz="2400" dirty="0" smtClean="0"/>
              <a:t>No Commented-Out Code</a:t>
            </a:r>
          </a:p>
          <a:p>
            <a:r>
              <a:rPr lang="en-US" altLang="ko-KR" sz="2400" dirty="0" smtClean="0"/>
              <a:t>No historical discussions or irrelevant descriptions</a:t>
            </a:r>
          </a:p>
          <a:p>
            <a:r>
              <a:rPr lang="en-US" altLang="ko-KR" sz="2400" dirty="0" smtClean="0"/>
              <a:t>The Connection between a comment and the code should be obvious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3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1120</Words>
  <Application>Microsoft Office PowerPoint</Application>
  <PresentationFormat>와이드스크린</PresentationFormat>
  <Paragraphs>173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Clean Code</vt:lpstr>
      <vt:lpstr>Chapter 2: Meaningful Names</vt:lpstr>
      <vt:lpstr>Chapter 2: Meaningful Names</vt:lpstr>
      <vt:lpstr>Chapter 2: Meaningful Names</vt:lpstr>
      <vt:lpstr>Chapter 3: Functions</vt:lpstr>
      <vt:lpstr>Chapter 3: Functions</vt:lpstr>
      <vt:lpstr>Chapter 3: Functions</vt:lpstr>
      <vt:lpstr>Chapter 4: Comments</vt:lpstr>
      <vt:lpstr>Chapter 4: Comments</vt:lpstr>
      <vt:lpstr>Chapter 7: Error Handling</vt:lpstr>
      <vt:lpstr>Chapter 7: Error Handling</vt:lpstr>
      <vt:lpstr>Chapter 9: Unit Tests</vt:lpstr>
      <vt:lpstr>Chapter 9: Unit Tests</vt:lpstr>
      <vt:lpstr>Chapter 9: Unit Tests</vt:lpstr>
      <vt:lpstr>Chapter 10: Classes</vt:lpstr>
      <vt:lpstr>Chapter 10: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(Chapter 2-4)</dc:title>
  <dc:creator>KHPARK</dc:creator>
  <cp:lastModifiedBy>KHPARK</cp:lastModifiedBy>
  <cp:revision>48</cp:revision>
  <dcterms:created xsi:type="dcterms:W3CDTF">2016-09-19T21:25:48Z</dcterms:created>
  <dcterms:modified xsi:type="dcterms:W3CDTF">2016-09-27T14:39:52Z</dcterms:modified>
</cp:coreProperties>
</file>