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3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6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8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1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6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3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3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D11A1-327F-4E26-A4E9-3CB588BA9255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5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The Mythical Man-Month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20150888, CSE, </a:t>
            </a:r>
            <a:r>
              <a:rPr lang="en-US" altLang="ko-KR" dirty="0" err="1" smtClean="0"/>
              <a:t>Kanghee</a:t>
            </a:r>
            <a:r>
              <a:rPr lang="en-US" altLang="ko-KR" dirty="0" smtClean="0"/>
              <a:t>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</a:t>
            </a:r>
            <a:r>
              <a:rPr lang="en-US" altLang="ko-KR" dirty="0" smtClean="0"/>
              <a:t>The Mythical Man-Month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Why software project have gone awry for lack of calendar time?</a:t>
            </a:r>
          </a:p>
          <a:p>
            <a:pPr lvl="1"/>
            <a:r>
              <a:rPr lang="en-US" altLang="ko-KR" sz="2000" dirty="0" smtClean="0"/>
              <a:t>Techniques of estimating ar</a:t>
            </a:r>
            <a:r>
              <a:rPr lang="en-US" altLang="ko-KR" sz="2000" dirty="0" smtClean="0"/>
              <a:t>e </a:t>
            </a:r>
            <a:r>
              <a:rPr lang="en-US" altLang="ko-KR" sz="2000" dirty="0" err="1" smtClean="0"/>
              <a:t>porly</a:t>
            </a:r>
            <a:r>
              <a:rPr lang="en-US" altLang="ko-KR" sz="2000" dirty="0" smtClean="0"/>
              <a:t> developed</a:t>
            </a:r>
          </a:p>
          <a:p>
            <a:pPr lvl="1"/>
            <a:r>
              <a:rPr lang="en-US" altLang="ko-KR" sz="2000" dirty="0" smtClean="0"/>
              <a:t>Confuse efforts with progress</a:t>
            </a:r>
          </a:p>
          <a:p>
            <a:pPr lvl="1"/>
            <a:r>
              <a:rPr lang="en-US" altLang="ko-KR" sz="2000" dirty="0" smtClean="0"/>
              <a:t>Lack the courteous stubbornness of Antoine’s chef </a:t>
            </a:r>
            <a:r>
              <a:rPr lang="en-US" altLang="ko-KR" sz="2000" dirty="0" smtClean="0"/>
              <a:t>(Good cooking takes time)</a:t>
            </a:r>
          </a:p>
          <a:p>
            <a:pPr lvl="1"/>
            <a:r>
              <a:rPr lang="en-US" altLang="ko-KR" sz="2000" dirty="0" smtClean="0"/>
              <a:t>Schedule progress is poorly monitored</a:t>
            </a:r>
          </a:p>
          <a:p>
            <a:pPr lvl="1"/>
            <a:r>
              <a:rPr lang="en-US" altLang="ko-KR" sz="2000" dirty="0" smtClean="0"/>
              <a:t>Add manpower when schedule slippage is recognized</a:t>
            </a:r>
            <a:endParaRPr lang="en-US" altLang="ko-KR" sz="20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964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</a:t>
            </a:r>
            <a:r>
              <a:rPr lang="en-US" altLang="ko-KR" dirty="0" smtClean="0"/>
              <a:t>The Mythical Man-Month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All programmers are optimists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Scheduling under false assumption ‘</a:t>
            </a:r>
            <a:r>
              <a:rPr lang="en-US" altLang="ko-KR" sz="2000" dirty="0" smtClean="0">
                <a:solidFill>
                  <a:srgbClr val="FF0000"/>
                </a:solidFill>
              </a:rPr>
              <a:t>all will go well</a:t>
            </a:r>
            <a:r>
              <a:rPr lang="en-US" altLang="ko-KR" sz="2000" dirty="0" smtClean="0"/>
              <a:t>’</a:t>
            </a:r>
          </a:p>
          <a:p>
            <a:pPr lvl="1"/>
            <a:r>
              <a:rPr lang="en-US" altLang="ko-KR" sz="2000" dirty="0" smtClean="0"/>
              <a:t>Our ideas become clear only during implementation</a:t>
            </a:r>
          </a:p>
          <a:p>
            <a:pPr lvl="1"/>
            <a:r>
              <a:rPr lang="en-US" altLang="ko-KR" sz="2000" dirty="0" smtClean="0"/>
              <a:t>We expect few difficulties on implementation</a:t>
            </a:r>
          </a:p>
          <a:p>
            <a:r>
              <a:rPr lang="en-US" altLang="ko-KR" sz="2400" dirty="0" smtClean="0"/>
              <a:t>Progress does not vary as (# of men) * (# of month)</a:t>
            </a:r>
            <a:endParaRPr lang="en-US" altLang="ko-KR" sz="2400" dirty="0"/>
          </a:p>
          <a:p>
            <a:pPr lvl="1"/>
            <a:endParaRPr lang="en-US" altLang="ko-KR" sz="2000" dirty="0" smtClean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91" y="3833583"/>
            <a:ext cx="2212157" cy="2012448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3"/>
          <a:stretch/>
        </p:blipFill>
        <p:spPr>
          <a:xfrm>
            <a:off x="3743129" y="3825894"/>
            <a:ext cx="2110138" cy="2020136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5"/>
          <a:stretch/>
        </p:blipFill>
        <p:spPr>
          <a:xfrm>
            <a:off x="6196848" y="3825893"/>
            <a:ext cx="2207114" cy="2020137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544" y="3825893"/>
            <a:ext cx="2228092" cy="2020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027" y="6081596"/>
            <a:ext cx="199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Perfectly</a:t>
            </a:r>
          </a:p>
          <a:p>
            <a:pPr algn="ctr"/>
            <a:r>
              <a:rPr lang="en-US" altLang="ko-KR" dirty="0" err="1" smtClean="0"/>
              <a:t>Partitionable</a:t>
            </a:r>
            <a:r>
              <a:rPr lang="en-US" altLang="ko-KR" dirty="0" smtClean="0"/>
              <a:t> task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46696" y="6081596"/>
            <a:ext cx="23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Unpartitionable</a:t>
            </a:r>
            <a:r>
              <a:rPr lang="en-US" altLang="ko-KR" dirty="0" smtClean="0"/>
              <a:t> task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13421" y="6081595"/>
            <a:ext cx="209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Task with complex</a:t>
            </a:r>
          </a:p>
          <a:p>
            <a:pPr algn="ctr"/>
            <a:r>
              <a:rPr lang="en-US" altLang="ko-KR" dirty="0" smtClean="0"/>
              <a:t>interrelationships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2639" y="6081596"/>
            <a:ext cx="2875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P</a:t>
            </a:r>
            <a:r>
              <a:rPr lang="en-US" altLang="ko-KR" dirty="0" err="1" smtClean="0"/>
              <a:t>artitionable</a:t>
            </a:r>
            <a:r>
              <a:rPr lang="en-US" altLang="ko-KR" dirty="0" smtClean="0"/>
              <a:t> task</a:t>
            </a:r>
          </a:p>
          <a:p>
            <a:pPr algn="ctr"/>
            <a:r>
              <a:rPr lang="en-US" altLang="ko-KR" dirty="0" smtClean="0"/>
              <a:t>Requiring communication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4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</a:t>
            </a:r>
            <a:r>
              <a:rPr lang="en-US" altLang="ko-KR" dirty="0" smtClean="0"/>
              <a:t>The Mythical Man-Month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Scheduling a software task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1/3 planning, 1/6 coding</a:t>
            </a:r>
          </a:p>
          <a:p>
            <a:pPr lvl="1"/>
            <a:r>
              <a:rPr lang="en-US" altLang="ko-KR" sz="2000" dirty="0" smtClean="0"/>
              <a:t>¼ component test and early system test</a:t>
            </a:r>
          </a:p>
          <a:p>
            <a:pPr lvl="1"/>
            <a:r>
              <a:rPr lang="en-US" altLang="ko-KR" sz="2000" dirty="0" smtClean="0"/>
              <a:t>¼ system test</a:t>
            </a:r>
          </a:p>
          <a:p>
            <a:r>
              <a:rPr lang="en-US" altLang="ko-KR" sz="2400" dirty="0" smtClean="0"/>
              <a:t>Adding manpower to a late software project make it later</a:t>
            </a:r>
          </a:p>
          <a:p>
            <a:pPr lvl="1"/>
            <a:r>
              <a:rPr lang="en-US" altLang="ko-KR" sz="2000" dirty="0" smtClean="0"/>
              <a:t>New men requires training</a:t>
            </a:r>
          </a:p>
          <a:p>
            <a:pPr lvl="1"/>
            <a:r>
              <a:rPr lang="en-US" altLang="ko-KR" sz="2000" dirty="0" smtClean="0"/>
              <a:t>Repartitioning and system test effects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829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3: The Surgical Team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The surgeon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Personally defines the functional and performance specifications,</a:t>
            </a:r>
          </a:p>
          <a:p>
            <a:pPr lvl="1"/>
            <a:r>
              <a:rPr lang="en-US" altLang="ko-KR" sz="2000" dirty="0" smtClean="0"/>
              <a:t>Designs the program, codes it, tests it,</a:t>
            </a:r>
          </a:p>
          <a:p>
            <a:pPr lvl="1"/>
            <a:r>
              <a:rPr lang="en-US" altLang="ko-KR" sz="2000" dirty="0" smtClean="0"/>
              <a:t>And writes its documentation</a:t>
            </a:r>
          </a:p>
          <a:p>
            <a:pPr lvl="1"/>
            <a:r>
              <a:rPr lang="en-US" altLang="ko-KR" sz="2000" dirty="0" smtClean="0"/>
              <a:t>Needs talent, experience, and considerable systems and application knowledge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400" dirty="0" smtClean="0"/>
              <a:t>The copilot</a:t>
            </a:r>
          </a:p>
          <a:p>
            <a:pPr lvl="1"/>
            <a:r>
              <a:rPr lang="en-US" altLang="ko-KR" sz="2000" dirty="0" smtClean="0"/>
              <a:t>Alter ego of the surgeon, able to do any part of job, but is less experienced</a:t>
            </a:r>
          </a:p>
          <a:p>
            <a:pPr lvl="1"/>
            <a:r>
              <a:rPr lang="en-US" altLang="ko-KR" sz="2000" dirty="0" smtClean="0"/>
              <a:t>Share in the design as a thinker, discussant, and evaluator</a:t>
            </a:r>
          </a:p>
          <a:p>
            <a:r>
              <a:rPr lang="en-US" altLang="ko-KR" sz="2400" dirty="0"/>
              <a:t>The administrator</a:t>
            </a:r>
          </a:p>
          <a:p>
            <a:pPr lvl="1"/>
            <a:r>
              <a:rPr lang="en-US" altLang="ko-KR" sz="2000" dirty="0"/>
              <a:t>Handles money, people, space, and machines</a:t>
            </a:r>
          </a:p>
          <a:p>
            <a:pPr lvl="1"/>
            <a:r>
              <a:rPr lang="en-US" altLang="ko-KR" sz="2000" dirty="0"/>
              <a:t>Interfaces with the administrative machinery of the rest of the organization</a:t>
            </a:r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05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3: The Surgical Team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 administrator</a:t>
            </a:r>
          </a:p>
          <a:p>
            <a:pPr lvl="1"/>
            <a:r>
              <a:rPr lang="en-US" altLang="ko-KR" sz="2000" dirty="0"/>
              <a:t>Handles money, people, space, and machines</a:t>
            </a:r>
          </a:p>
          <a:p>
            <a:pPr lvl="1"/>
            <a:r>
              <a:rPr lang="en-US" altLang="ko-KR" sz="2000" dirty="0"/>
              <a:t>Interfaces with the administrative machinery of the rest of the </a:t>
            </a:r>
            <a:r>
              <a:rPr lang="en-US" altLang="ko-KR" sz="2000" dirty="0" smtClean="0"/>
              <a:t>organization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The editor</a:t>
            </a:r>
          </a:p>
          <a:p>
            <a:pPr lvl="1"/>
            <a:r>
              <a:rPr lang="en-US" altLang="ko-KR" sz="2000" dirty="0" smtClean="0"/>
              <a:t>Takes the draft or dictated manuscript produced by the surgeon</a:t>
            </a:r>
          </a:p>
          <a:p>
            <a:pPr lvl="1"/>
            <a:r>
              <a:rPr lang="en-US" altLang="ko-KR" sz="2000" dirty="0" smtClean="0"/>
              <a:t>And criticizes it, reworks it, provides it with references and bibliography,</a:t>
            </a:r>
          </a:p>
          <a:p>
            <a:pPr lvl="1"/>
            <a:r>
              <a:rPr lang="en-US" altLang="ko-KR" sz="2000" dirty="0" smtClean="0"/>
              <a:t>Nurses it through several versions, and oversees the mechanics of production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Two secretaries (for the administrator and the editor)</a:t>
            </a:r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071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3: The Surgical Team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 </a:t>
            </a:r>
            <a:r>
              <a:rPr lang="en-US" altLang="ko-KR" sz="2400" dirty="0" smtClean="0"/>
              <a:t>program clerk</a:t>
            </a:r>
            <a:endParaRPr lang="en-US" altLang="ko-KR" sz="2400" dirty="0"/>
          </a:p>
          <a:p>
            <a:pPr lvl="1"/>
            <a:r>
              <a:rPr lang="en-US" altLang="ko-KR" sz="2000" dirty="0" smtClean="0"/>
              <a:t>Maintain all the technical records of the team in a programming-product library</a:t>
            </a:r>
          </a:p>
          <a:p>
            <a:pPr lvl="1"/>
            <a:r>
              <a:rPr lang="en-US" altLang="ko-KR" sz="2000" dirty="0" smtClean="0"/>
              <a:t>Make all the computers runs visible to team members and identifying all programs and data as team property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The </a:t>
            </a:r>
            <a:r>
              <a:rPr lang="en-US" altLang="ko-KR" sz="2400" dirty="0" err="1" smtClean="0"/>
              <a:t>toolsmith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Ensure adequacy of the basic service and constructing, maintaining,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and upgrading special tools needed by his team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7126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3: The Surgical Team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The tester</a:t>
            </a:r>
          </a:p>
          <a:p>
            <a:pPr lvl="1"/>
            <a:r>
              <a:rPr lang="en-US" altLang="ko-KR" sz="2000" dirty="0" smtClean="0"/>
              <a:t>Devises system test cases from the functional specs,</a:t>
            </a:r>
          </a:p>
          <a:p>
            <a:pPr lvl="1"/>
            <a:r>
              <a:rPr lang="en-US" altLang="ko-KR" sz="2000" dirty="0" smtClean="0"/>
              <a:t>Is an assistant who devises test data for the day-by-day debugging</a:t>
            </a:r>
          </a:p>
          <a:p>
            <a:pPr lvl="1"/>
            <a:r>
              <a:rPr lang="en-US" altLang="ko-KR" sz="2000" dirty="0" smtClean="0"/>
              <a:t>Plan testing sequences and set up the scaffolding required component tests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The language lawyer</a:t>
            </a:r>
          </a:p>
          <a:p>
            <a:pPr lvl="1"/>
            <a:r>
              <a:rPr lang="en-US" altLang="ko-KR" sz="2000" dirty="0" smtClean="0"/>
              <a:t>Find a neat and efficient way to use the language to do difficult, obscure, or tricky things</a:t>
            </a:r>
          </a:p>
        </p:txBody>
      </p:sp>
    </p:spTree>
    <p:extLst>
      <p:ext uri="{BB962C8B-B14F-4D97-AF65-F5344CB8AC3E}">
        <p14:creationId xmlns:p14="http://schemas.microsoft.com/office/powerpoint/2010/main" val="15852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3: The Surgical Team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82" y="1993919"/>
            <a:ext cx="4800635" cy="40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465</Words>
  <Application>Microsoft Office PowerPoint</Application>
  <PresentationFormat>와이드스크린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The Mythical Man-Month</vt:lpstr>
      <vt:lpstr>Chapter 2: The Mythical Man-Month</vt:lpstr>
      <vt:lpstr>Chapter 2: The Mythical Man-Month</vt:lpstr>
      <vt:lpstr>Chapter 2: The Mythical Man-Month</vt:lpstr>
      <vt:lpstr>Chapter 3: The Surgical Team</vt:lpstr>
      <vt:lpstr>Chapter 3: The Surgical Team</vt:lpstr>
      <vt:lpstr>Chapter 3: The Surgical Team</vt:lpstr>
      <vt:lpstr>Chapter 3: The Surgical Team</vt:lpstr>
      <vt:lpstr>Chapter 3: The Surgical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(Chapter 2-4)</dc:title>
  <dc:creator>KHPARK</dc:creator>
  <cp:lastModifiedBy>박강희</cp:lastModifiedBy>
  <cp:revision>63</cp:revision>
  <dcterms:created xsi:type="dcterms:W3CDTF">2016-09-19T21:25:48Z</dcterms:created>
  <dcterms:modified xsi:type="dcterms:W3CDTF">2016-10-19T12:03:41Z</dcterms:modified>
</cp:coreProperties>
</file>