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319" r:id="rId5"/>
    <p:sldId id="265" r:id="rId6"/>
    <p:sldId id="305" r:id="rId7"/>
    <p:sldId id="267" r:id="rId8"/>
    <p:sldId id="318" r:id="rId9"/>
    <p:sldId id="308" r:id="rId10"/>
    <p:sldId id="309" r:id="rId11"/>
    <p:sldId id="310" r:id="rId12"/>
    <p:sldId id="311" r:id="rId13"/>
    <p:sldId id="272" r:id="rId14"/>
    <p:sldId id="312" r:id="rId15"/>
    <p:sldId id="313" r:id="rId16"/>
    <p:sldId id="314" r:id="rId17"/>
    <p:sldId id="315" r:id="rId18"/>
    <p:sldId id="275" r:id="rId19"/>
    <p:sldId id="304" r:id="rId20"/>
    <p:sldId id="257" r:id="rId21"/>
    <p:sldId id="307" r:id="rId22"/>
    <p:sldId id="285" r:id="rId23"/>
    <p:sldId id="320" r:id="rId24"/>
    <p:sldId id="316" r:id="rId25"/>
    <p:sldId id="328" r:id="rId26"/>
    <p:sldId id="329" r:id="rId27"/>
    <p:sldId id="330" r:id="rId28"/>
    <p:sldId id="331" r:id="rId29"/>
    <p:sldId id="317" r:id="rId30"/>
    <p:sldId id="332" r:id="rId31"/>
    <p:sldId id="333" r:id="rId32"/>
    <p:sldId id="323" r:id="rId33"/>
    <p:sldId id="325" r:id="rId34"/>
    <p:sldId id="326" r:id="rId35"/>
    <p:sldId id="327" r:id="rId36"/>
    <p:sldId id="291" r:id="rId37"/>
    <p:sldId id="290" r:id="rId38"/>
    <p:sldId id="284" r:id="rId39"/>
    <p:sldId id="295" r:id="rId40"/>
    <p:sldId id="299" r:id="rId41"/>
    <p:sldId id="322" r:id="rId42"/>
    <p:sldId id="321" r:id="rId43"/>
    <p:sldId id="334" r:id="rId44"/>
    <p:sldId id="337" r:id="rId45"/>
    <p:sldId id="335" r:id="rId46"/>
    <p:sldId id="339" r:id="rId47"/>
    <p:sldId id="340" r:id="rId48"/>
    <p:sldId id="33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Socket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Socket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35927" y="3260236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370" y="417524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(Used for simple file IO</a:t>
            </a:r>
          </a:p>
          <a:p>
            <a:pPr algn="ctr"/>
            <a:r>
              <a:rPr lang="en-US" altLang="ko-KR" sz="1400" dirty="0" smtClean="0"/>
              <a:t>e.g. sampling)</a:t>
            </a:r>
          </a:p>
        </p:txBody>
      </p: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2596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8384" y="2939073"/>
            <a:ext cx="245317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746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</a:t>
            </a:r>
          </a:p>
          <a:p>
            <a:pPr algn="ctr"/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SocketHandler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8384" y="3730288"/>
            <a:ext cx="2453174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384" y="3232967"/>
            <a:ext cx="2453174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2" y="1374209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handler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sample to samples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2167" y="1440591"/>
            <a:ext cx="1172524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37888" y="1844403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2864691" y="1614461"/>
            <a:ext cx="1888938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753629" y="4371894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643801" y="4075170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643494" y="536739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5940525" y="4545764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8298082" y="5744278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631254" y="2842321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50419" y="2629095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04076" y="1740668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204077" y="1512459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04077" y="1112029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23242" y="914624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192253" y="2774813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192254" y="2546604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92254" y="2307280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47370" y="2122479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52816" y="4768116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39" y="5504322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80432" y="3319850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47370" y="3125266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92252" y="3871963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347370" y="3654706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46466" y="5964004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78627" y="4961984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78627" y="4727048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sentAll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45410" y="971417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extends 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6433" y="2169753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sends Message to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6433" y="2836831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terminates 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83421" y="120869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83421" y="1781503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83421" y="2396359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30718" y="3032235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8075" y="10240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0240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8075" y="15968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5968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8075" y="22274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2274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8075" y="28265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28265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6433" y="159683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creates (and starts) 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78591" y="2269942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28702" y="3535440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36433" y="35354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643341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30459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9327" y="5337964"/>
            <a:ext cx="408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 arrow initiates the second arrow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8793" y="5478036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84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Connection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5526"/>
              </p:ext>
            </p:extLst>
          </p:nvPr>
        </p:nvGraphicFramePr>
        <p:xfrm>
          <a:off x="987971" y="3854804"/>
          <a:ext cx="3939903" cy="250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9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initHandleMessage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handleConnectionMessage</a:t>
                      </a:r>
                      <a:r>
                        <a:rPr lang="en-US" altLang="ko-KR" sz="1100" baseline="0" dirty="0" smtClean="0"/>
                        <a:t>(Socket):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handleSampleMessage</a:t>
                      </a:r>
                      <a:r>
                        <a:rPr lang="en-US" altLang="ko-KR" sz="1100" baseline="0" dirty="0" smtClean="0"/>
                        <a:t>(Long, Array[Key], </a:t>
                      </a:r>
                      <a:r>
                        <a:rPr lang="en-US" altLang="ko-KR" sz="1100" baseline="0" dirty="0" err="1" smtClean="0"/>
                        <a:t>SocketHandler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4408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smtClean="0"/>
                        <a:t>+ start():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36047"/>
              </p:ext>
            </p:extLst>
          </p:nvPr>
        </p:nvGraphicFramePr>
        <p:xfrm>
          <a:off x="7768897" y="4245612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93731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4" idx="3"/>
          </p:cNvCxnSpPr>
          <p:nvPr/>
        </p:nvCxnSpPr>
        <p:spPr>
          <a:xfrm flipH="1">
            <a:off x="4927874" y="1991710"/>
            <a:ext cx="2833468" cy="311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378492" y="3068857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>
            <a:stCxn id="4" idx="3"/>
            <a:endCxn id="8" idx="1"/>
          </p:cNvCxnSpPr>
          <p:nvPr/>
        </p:nvCxnSpPr>
        <p:spPr>
          <a:xfrm>
            <a:off x="4927874" y="5107520"/>
            <a:ext cx="284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920319" y="1206705"/>
            <a:ext cx="2833467" cy="313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RecvSample</a:t>
            </a:r>
            <a:r>
              <a:rPr lang="en-US" altLang="ko-KR" dirty="0" smtClean="0"/>
              <a:t>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49966"/>
              </p:ext>
            </p:extLst>
          </p:nvPr>
        </p:nvGraphicFramePr>
        <p:xfrm>
          <a:off x="987971" y="3854804"/>
          <a:ext cx="3939903" cy="250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9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initHandleMessage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handleSampleMessage</a:t>
                      </a:r>
                      <a:r>
                        <a:rPr lang="en-US" altLang="ko-KR" sz="1100" baseline="0" dirty="0" smtClean="0"/>
                        <a:t>(Long, Array[Key], </a:t>
                      </a:r>
                      <a:r>
                        <a:rPr lang="en-US" altLang="ko-KR" sz="1100" baseline="0" dirty="0" err="1" smtClean="0"/>
                        <a:t>SocketHandler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changeToSampleState</a:t>
                      </a:r>
                      <a:r>
                        <a:rPr lang="en-US" altLang="ko-KR" sz="1100" baseline="0" dirty="0" smtClean="0"/>
                        <a:t>():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printSlaveIP</a:t>
                      </a:r>
                      <a:r>
                        <a:rPr lang="en-US" altLang="ko-KR" sz="1100" baseline="0" dirty="0" smtClean="0"/>
                        <a:t>():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71425"/>
              </p:ext>
            </p:extLst>
          </p:nvPr>
        </p:nvGraphicFramePr>
        <p:xfrm>
          <a:off x="7816191" y="578811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start():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terminate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08885"/>
              </p:ext>
            </p:extLst>
          </p:nvPr>
        </p:nvGraphicFramePr>
        <p:xfrm>
          <a:off x="7816191" y="3360477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4927874" y="1404019"/>
            <a:ext cx="2888317" cy="370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1"/>
            <a:endCxn id="4" idx="3"/>
          </p:cNvCxnSpPr>
          <p:nvPr/>
        </p:nvCxnSpPr>
        <p:spPr>
          <a:xfrm flipH="1">
            <a:off x="4927874" y="4222385"/>
            <a:ext cx="2888317" cy="8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870848" y="4458997"/>
            <a:ext cx="1251451" cy="2669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27684" y="2469058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35010"/>
              </p:ext>
            </p:extLst>
          </p:nvPr>
        </p:nvGraphicFramePr>
        <p:xfrm>
          <a:off x="7816191" y="5476317"/>
          <a:ext cx="366022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274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1945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238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…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4" idx="3"/>
            <a:endCxn id="23" idx="1"/>
          </p:cNvCxnSpPr>
          <p:nvPr/>
        </p:nvCxnSpPr>
        <p:spPr>
          <a:xfrm>
            <a:off x="4927874" y="5107520"/>
            <a:ext cx="2888317" cy="8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461377" y="5310533"/>
            <a:ext cx="2050277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! (slaves contains handler)</a:t>
            </a:r>
          </a:p>
        </p:txBody>
      </p:sp>
      <p:cxnSp>
        <p:nvCxnSpPr>
          <p:cNvPr id="38" name="직선 화살표 연결선 37"/>
          <p:cNvCxnSpPr>
            <a:endCxn id="8" idx="1"/>
          </p:cNvCxnSpPr>
          <p:nvPr/>
        </p:nvCxnSpPr>
        <p:spPr>
          <a:xfrm>
            <a:off x="6658303" y="3610303"/>
            <a:ext cx="1157888" cy="61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986077" y="3830859"/>
            <a:ext cx="1752343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39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09252"/>
              </p:ext>
            </p:extLst>
          </p:nvPr>
        </p:nvGraphicFramePr>
        <p:xfrm>
          <a:off x="987971" y="3854804"/>
          <a:ext cx="3939903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99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sampleHandleMessage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handlePivotMessage</a:t>
                      </a:r>
                      <a:r>
                        <a:rPr lang="en-US" altLang="ko-KR" sz="1100" baseline="0" dirty="0" smtClean="0"/>
                        <a:t>(Socket):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sendSlavesInfoMessage</a:t>
                      </a:r>
                      <a:r>
                        <a:rPr lang="en-US" altLang="ko-KR" sz="1100" baseline="0" dirty="0" smtClean="0"/>
                        <a:t>(pivots: List[Key])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changeToComputeState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18824"/>
              </p:ext>
            </p:extLst>
          </p:nvPr>
        </p:nvGraphicFramePr>
        <p:xfrm>
          <a:off x="7816190" y="4527888"/>
          <a:ext cx="3660228" cy="1159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27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9336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366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getPivot</a:t>
                      </a:r>
                      <a:r>
                        <a:rPr lang="en-US" altLang="ko-KR" sz="1100" baseline="0" dirty="0" smtClean="0"/>
                        <a:t>(List[Key]): Future[List[Key]]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27874" y="4798862"/>
            <a:ext cx="2888317" cy="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</p:cNvCxnSpPr>
          <p:nvPr/>
        </p:nvCxnSpPr>
        <p:spPr>
          <a:xfrm flipH="1">
            <a:off x="4927874" y="5107520"/>
            <a:ext cx="2888316" cy="2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779676" y="497139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27874" y="5129048"/>
            <a:ext cx="2036513" cy="14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294074" y="5832671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569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60113"/>
              </p:ext>
            </p:extLst>
          </p:nvPr>
        </p:nvGraphicFramePr>
        <p:xfrm>
          <a:off x="1267647" y="3854804"/>
          <a:ext cx="3660227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finishedSlaves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samples: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[Key]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computeHandleMessage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handleDoneMessage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SocketChannel</a:t>
                      </a:r>
                      <a:r>
                        <a:rPr lang="en-US" altLang="ko-KR" sz="1100" baseline="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changeToSuccessState</a:t>
                      </a:r>
                      <a:r>
                        <a:rPr lang="en-US" altLang="ko-KR" sz="1100" dirty="0" smtClean="0"/>
                        <a:t>():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0675"/>
              </p:ext>
            </p:extLst>
          </p:nvPr>
        </p:nvGraphicFramePr>
        <p:xfrm>
          <a:off x="7753131" y="4100793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8" idx="1"/>
            <a:endCxn id="4" idx="3"/>
          </p:cNvCxnSpPr>
          <p:nvPr/>
        </p:nvCxnSpPr>
        <p:spPr>
          <a:xfrm flipH="1">
            <a:off x="4927874" y="4962701"/>
            <a:ext cx="282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586911" y="482657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>
            <a:endCxn id="8" idx="1"/>
          </p:cNvCxnSpPr>
          <p:nvPr/>
        </p:nvCxnSpPr>
        <p:spPr>
          <a:xfrm>
            <a:off x="6679324" y="3005959"/>
            <a:ext cx="1073807" cy="195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216170" y="347814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70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Success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60257"/>
              </p:ext>
            </p:extLst>
          </p:nvPr>
        </p:nvGraphicFramePr>
        <p:xfrm>
          <a:off x="1267647" y="3854804"/>
          <a:ext cx="3660227" cy="209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err="1" smtClean="0"/>
                        <a:t>MutableList</a:t>
                      </a:r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successHandleMessage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terminate():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84646"/>
              </p:ext>
            </p:extLst>
          </p:nvPr>
        </p:nvGraphicFramePr>
        <p:xfrm>
          <a:off x="7763641" y="4039794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Socket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messageHandler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baseline="0" dirty="0" smtClean="0"/>
                        <a:t> =&gt;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sendString</a:t>
                      </a:r>
                      <a:r>
                        <a:rPr lang="en-US" altLang="ko-KR" sz="1100" baseline="0" dirty="0" smtClean="0"/>
                        <a:t>(String):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" idx="3"/>
            <a:endCxn id="8" idx="1"/>
          </p:cNvCxnSpPr>
          <p:nvPr/>
        </p:nvCxnSpPr>
        <p:spPr>
          <a:xfrm>
            <a:off x="4927874" y="4901702"/>
            <a:ext cx="283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2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 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73185"/>
              </p:ext>
            </p:extLst>
          </p:nvPr>
        </p:nvGraphicFramePr>
        <p:xfrm>
          <a:off x="1335329" y="3799940"/>
          <a:ext cx="3660228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connectHandleMessage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sampleFromInput</a:t>
                      </a:r>
                      <a:r>
                        <a:rPr lang="en-US" altLang="ko-KR" sz="1100" dirty="0" smtClean="0"/>
                        <a:t>():</a:t>
                      </a:r>
                      <a:r>
                        <a:rPr lang="en-US" altLang="ko-KR" sz="1100" baseline="0" dirty="0" smtClean="0"/>
                        <a:t> String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sendPivots</a:t>
                      </a:r>
                      <a:r>
                        <a:rPr lang="en-US" altLang="ko-KR" sz="1100" baseline="0" dirty="0" smtClean="0"/>
                        <a:t>():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changeToComputeState</a:t>
                      </a:r>
                      <a:r>
                        <a:rPr lang="en-US" altLang="ko-KR" sz="1100" baseline="0" dirty="0" smtClean="0"/>
                        <a:t>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33867"/>
              </p:ext>
            </p:extLst>
          </p:nvPr>
        </p:nvGraphicFramePr>
        <p:xfrm>
          <a:off x="7884449" y="3984930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socketChannel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SocketChennel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stateManager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StateManager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5719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95557" y="4662907"/>
            <a:ext cx="288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995557" y="5087007"/>
            <a:ext cx="2888892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686412" y="4979724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032938" y="5097516"/>
            <a:ext cx="1851511" cy="135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205102" y="5716538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pickling library</a:t>
            </a:r>
          </a:p>
          <a:p>
            <a:pPr lvl="1"/>
            <a:r>
              <a:rPr lang="en-US" altLang="ko-KR" dirty="0" smtClean="0"/>
              <a:t>Define </a:t>
            </a:r>
            <a:r>
              <a:rPr lang="en-US" altLang="ko-KR" dirty="0" err="1" smtClean="0"/>
              <a:t>SendableMessage</a:t>
            </a:r>
            <a:r>
              <a:rPr lang="en-US" altLang="ko-KR" dirty="0" smtClean="0"/>
              <a:t>, simplified message to use pickling library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err="1" smtClean="0"/>
              <a:t>SocketHandler</a:t>
            </a:r>
            <a:r>
              <a:rPr lang="en-US" altLang="ko-KR" dirty="0" smtClean="0"/>
              <a:t> handles messages first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StateManagers</a:t>
            </a:r>
            <a:r>
              <a:rPr lang="en-US" altLang="ko-KR" dirty="0" smtClean="0"/>
              <a:t> have its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 (Slave) - Skip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2325"/>
              </p:ext>
            </p:extLst>
          </p:nvPr>
        </p:nvGraphicFramePr>
        <p:xfrm>
          <a:off x="1335329" y="3799940"/>
          <a:ext cx="3660228" cy="209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computeHandleMessage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changeToSuccessState</a:t>
                      </a:r>
                      <a:r>
                        <a:rPr lang="en-US" altLang="ko-KR" sz="1100" baseline="0" dirty="0" smtClean="0"/>
                        <a:t>():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95557" y="4689182"/>
            <a:ext cx="288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11106"/>
              </p:ext>
            </p:extLst>
          </p:nvPr>
        </p:nvGraphicFramePr>
        <p:xfrm>
          <a:off x="7884449" y="4404878"/>
          <a:ext cx="366022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Compute modules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20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…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>
            <a:off x="4995557" y="4978481"/>
            <a:ext cx="2888892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686412" y="4871198"/>
            <a:ext cx="1507182" cy="2355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SomeDoneMsg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995557" y="4983736"/>
            <a:ext cx="2661229" cy="1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686412" y="562738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7164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Success 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00379"/>
              </p:ext>
            </p:extLst>
          </p:nvPr>
        </p:nvGraphicFramePr>
        <p:xfrm>
          <a:off x="1335329" y="3799940"/>
          <a:ext cx="3660228" cy="2093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smtClean="0"/>
                        <a:t>terminate()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37876"/>
              </p:ext>
            </p:extLst>
          </p:nvPr>
        </p:nvGraphicFramePr>
        <p:xfrm>
          <a:off x="7642710" y="3984930"/>
          <a:ext cx="3660228" cy="172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socketChannel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SocketChennel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stateManager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StateManager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SendableMessage</a:t>
                      </a:r>
                      <a:r>
                        <a:rPr lang="en-US" altLang="ko-KR" sz="1100" dirty="0" smtClean="0"/>
                        <a:t>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# </a:t>
                      </a: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LinkedBlockingQueue</a:t>
                      </a:r>
                      <a:r>
                        <a:rPr lang="en-US" altLang="ko-KR" sz="1100" dirty="0" smtClean="0"/>
                        <a:t>[Message]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run():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" idx="3"/>
            <a:endCxn id="7" idx="1"/>
          </p:cNvCxnSpPr>
          <p:nvPr/>
        </p:nvCxnSpPr>
        <p:spPr>
          <a:xfrm>
            <a:off x="4995557" y="4846838"/>
            <a:ext cx="2647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1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32" y="3801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Master: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26725"/>
              </p:ext>
            </p:extLst>
          </p:nvPr>
        </p:nvGraphicFramePr>
        <p:xfrm>
          <a:off x="941821" y="2646114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69"/>
              </p:ext>
            </p:extLst>
          </p:nvPr>
        </p:nvGraphicFramePr>
        <p:xfrm>
          <a:off x="2923021" y="3287382"/>
          <a:ext cx="221242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24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4688"/>
              </p:ext>
            </p:extLst>
          </p:nvPr>
        </p:nvGraphicFramePr>
        <p:xfrm>
          <a:off x="4932438" y="3994229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92863"/>
              </p:ext>
            </p:extLst>
          </p:nvPr>
        </p:nvGraphicFramePr>
        <p:xfrm>
          <a:off x="5382442" y="5242929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14781"/>
              </p:ext>
            </p:extLst>
          </p:nvPr>
        </p:nvGraphicFramePr>
        <p:xfrm>
          <a:off x="941821" y="5904324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69257" y="287983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5135449" y="3509345"/>
            <a:ext cx="5092262" cy="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7659874" y="4188997"/>
            <a:ext cx="3655658" cy="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7759229" y="5454870"/>
            <a:ext cx="3503751" cy="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69257" y="6132787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5" idx="0"/>
          </p:cNvCxnSpPr>
          <p:nvPr/>
        </p:nvCxnSpPr>
        <p:spPr>
          <a:xfrm>
            <a:off x="4026608" y="2879834"/>
            <a:ext cx="2627" cy="40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2"/>
          </p:cNvCxnSpPr>
          <p:nvPr/>
        </p:nvCxnSpPr>
        <p:spPr>
          <a:xfrm flipH="1" flipV="1">
            <a:off x="6570835" y="5686856"/>
            <a:ext cx="4531" cy="4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296456" y="3509345"/>
            <a:ext cx="0" cy="260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553961" y="2879835"/>
            <a:ext cx="0" cy="62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932438" y="2972174"/>
            <a:ext cx="1243046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>
            <a:endCxn id="6" idx="0"/>
          </p:cNvCxnSpPr>
          <p:nvPr/>
        </p:nvCxnSpPr>
        <p:spPr>
          <a:xfrm flipH="1">
            <a:off x="6296156" y="2879834"/>
            <a:ext cx="3006" cy="11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253835" y="4675813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7945062" y="4216192"/>
            <a:ext cx="1" cy="18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068891" y="4688719"/>
            <a:ext cx="1752343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SendableSampleMsg</a:t>
            </a:r>
            <a:endParaRPr lang="ko-KR" altLang="en-US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8442405" y="2868078"/>
            <a:ext cx="3598" cy="131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7917265" y="3084805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7068891" y="6186738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sendMessage</a:t>
            </a:r>
            <a:r>
              <a:rPr lang="en-US" altLang="ko-KR" sz="1400" dirty="0" smtClean="0"/>
              <a:t>()</a:t>
            </a:r>
          </a:p>
          <a:p>
            <a:pPr algn="ctr"/>
            <a:r>
              <a:rPr lang="en-US" altLang="ko-KR" sz="1400" dirty="0" smtClean="0"/>
              <a:t>of </a:t>
            </a:r>
            <a:r>
              <a:rPr lang="en-US" altLang="ko-KR" sz="1400" dirty="0" err="1" smtClean="0"/>
              <a:t>socketHandler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10074132" y="2879834"/>
            <a:ext cx="0" cy="65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9187605" y="2975798"/>
            <a:ext cx="1978722" cy="251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enough </a:t>
            </a:r>
            <a:r>
              <a:rPr lang="en-US" altLang="ko-KR" sz="1100" dirty="0" smtClean="0"/>
              <a:t>samples received</a:t>
            </a:r>
            <a:endParaRPr lang="ko-KR" altLang="en-US" sz="1100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78192"/>
              </p:ext>
            </p:extLst>
          </p:nvPr>
        </p:nvGraphicFramePr>
        <p:xfrm>
          <a:off x="4970706" y="1723812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86" name="직선 화살표 연결선 85"/>
          <p:cNvCxnSpPr>
            <a:stCxn id="85" idx="3"/>
          </p:cNvCxnSpPr>
          <p:nvPr/>
        </p:nvCxnSpPr>
        <p:spPr>
          <a:xfrm flipV="1">
            <a:off x="7698142" y="1918580"/>
            <a:ext cx="3655658" cy="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0074132" y="1932178"/>
            <a:ext cx="14620" cy="93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9023554" y="2236637"/>
            <a:ext cx="2115775" cy="3832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enough </a:t>
            </a:r>
            <a:r>
              <a:rPr lang="en-US" altLang="ko-KR" sz="1100" dirty="0" smtClean="0"/>
              <a:t>samples received</a:t>
            </a:r>
          </a:p>
          <a:p>
            <a:pPr algn="ctr"/>
            <a:r>
              <a:rPr lang="en-US" altLang="ko-KR" sz="1100" dirty="0" smtClean="0"/>
              <a:t>No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from this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4841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Sample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95288"/>
              </p:ext>
            </p:extLst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20372"/>
              </p:ext>
            </p:extLst>
          </p:nvPr>
        </p:nvGraphicFramePr>
        <p:xfrm>
          <a:off x="956441" y="4843536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56441" y="550493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333228" y="5061004"/>
            <a:ext cx="8020572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633476" y="2476268"/>
            <a:ext cx="0" cy="13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6542155" y="2476268"/>
            <a:ext cx="1" cy="258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78613"/>
              </p:ext>
            </p:extLst>
          </p:nvPr>
        </p:nvGraphicFramePr>
        <p:xfrm>
          <a:off x="3027686" y="3622960"/>
          <a:ext cx="1933905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905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4961591" y="3844923"/>
            <a:ext cx="719250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 flipH="1">
            <a:off x="3994638" y="2468685"/>
            <a:ext cx="8587" cy="115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994178" y="2615033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89195" y="4573294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868633" y="5061004"/>
            <a:ext cx="1" cy="65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215673" y="5210792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2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Compute – Slave: Compute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56441" y="4843536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56441" y="550493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3333228" y="5061004"/>
            <a:ext cx="8020572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9236692" y="2476268"/>
            <a:ext cx="1901" cy="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1658" y="3950781"/>
            <a:ext cx="152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Skip details now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634249" y="3144163"/>
            <a:ext cx="31530" cy="25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880658" y="333617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SendableDoneMsg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83101" y="2684075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706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Success – Slave: Success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56441" y="2926373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(Master)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56441" y="4843536"/>
          <a:ext cx="237678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78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SocketHandler</a:t>
                      </a:r>
                      <a:r>
                        <a:rPr lang="en-US" altLang="ko-KR" dirty="0" smtClean="0"/>
                        <a:t> (Slave)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56441" y="550493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210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83877" y="3154836"/>
            <a:ext cx="935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</p:cNvCxnSpPr>
          <p:nvPr/>
        </p:nvCxnSpPr>
        <p:spPr>
          <a:xfrm>
            <a:off x="3333228" y="5065499"/>
            <a:ext cx="133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83877" y="5726893"/>
            <a:ext cx="2175640" cy="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503683" y="2480441"/>
            <a:ext cx="0" cy="66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503683" y="5061004"/>
            <a:ext cx="1" cy="66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819" y="231479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6819" y="557300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0511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Sort first and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abstract class Message</a:t>
            </a:r>
          </a:p>
          <a:p>
            <a:pPr marL="0" indent="0">
              <a:buNone/>
            </a:pPr>
            <a:r>
              <a:rPr lang="en-US" altLang="ko-KR" sz="1400" dirty="0" smtClean="0"/>
              <a:t>case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ConnectionMessage</a:t>
            </a:r>
            <a:r>
              <a:rPr lang="en-US" altLang="ko-KR" sz="1400" dirty="0"/>
              <a:t>(socket: </a:t>
            </a:r>
            <a:r>
              <a:rPr lang="en-US" altLang="ko-KR" sz="1400" dirty="0" err="1"/>
              <a:t>SocketChannel</a:t>
            </a:r>
            <a:r>
              <a:rPr lang="en-US" altLang="ko-KR" sz="1400" dirty="0"/>
              <a:t>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SampleMessage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keys: Array[Key], handler: </a:t>
            </a:r>
            <a:r>
              <a:rPr lang="en-US" altLang="ko-KR" sz="1400" dirty="0" err="1"/>
              <a:t>SocketHandler</a:t>
            </a:r>
            <a:r>
              <a:rPr lang="en-US" altLang="ko-KR" sz="1400" dirty="0"/>
              <a:t>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PivotMessage</a:t>
            </a:r>
            <a:r>
              <a:rPr lang="en-US" altLang="ko-KR" sz="1400" dirty="0"/>
              <a:t>(pivots: List[Key])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DoneMessage</a:t>
            </a:r>
            <a:r>
              <a:rPr lang="en-US" altLang="ko-KR" sz="1400" dirty="0"/>
              <a:t>(handler: </a:t>
            </a:r>
            <a:r>
              <a:rPr lang="en-US" altLang="ko-KR" sz="1400" dirty="0" err="1"/>
              <a:t>SocketHandler</a:t>
            </a:r>
            <a:r>
              <a:rPr lang="en-US" altLang="ko-KR" sz="1400" dirty="0"/>
              <a:t>) extends Message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abstract class </a:t>
            </a:r>
            <a:r>
              <a:rPr lang="en-US" altLang="ko-KR" sz="1400" dirty="0" err="1"/>
              <a:t>SendableMessage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SendableSampleMessage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</a:t>
            </a:r>
            <a:r>
              <a:rPr lang="en-US" altLang="ko-KR" sz="1400" dirty="0" err="1"/>
              <a:t>sampleSize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extends </a:t>
            </a:r>
            <a:r>
              <a:rPr lang="en-US" altLang="ko-KR" sz="1400" dirty="0" err="1"/>
              <a:t>SendableMessage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SlaveInfoMessage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slaveIP</a:t>
            </a:r>
            <a:r>
              <a:rPr lang="en-US" altLang="ko-KR" sz="1400" dirty="0"/>
              <a:t>: Array[String], pivots: String, </a:t>
            </a:r>
            <a:r>
              <a:rPr lang="en-US" altLang="ko-KR" sz="1400" dirty="0" err="1"/>
              <a:t>slaveNum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extends </a:t>
            </a:r>
            <a:r>
              <a:rPr lang="en-US" altLang="ko-KR" sz="1400" dirty="0" err="1"/>
              <a:t>SendableMessage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SendableDoneMessage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SendableMessage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8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PivotSuite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sampleKey</a:t>
            </a:r>
            <a:r>
              <a:rPr lang="en-US" altLang="ko-KR" dirty="0" smtClean="0"/>
              <a:t> = {{0, 0, …, 0}, {1, 1, …, 1}, …, {0xff, 0xff, …, 0xff}}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</a:t>
            </a:r>
            <a:endParaRPr lang="en-US" altLang="ko-KR" dirty="0" smtClean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sampleKey.reverse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Sample by main thread -&gt; Sample by futures?</a:t>
            </a:r>
          </a:p>
          <a:p>
            <a:pPr lvl="1"/>
            <a:r>
              <a:rPr lang="en-US" altLang="ko-KR" dirty="0" smtClean="0"/>
              <a:t>Actually, sampling does not take much time</a:t>
            </a:r>
          </a:p>
          <a:p>
            <a:pPr lvl="1"/>
            <a:r>
              <a:rPr lang="en-US" altLang="ko-KR" dirty="0" smtClean="0"/>
              <a:t>But this change increase complexity of connect state much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122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Experiment on cluster machines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 print sum strings for debug (e.g. Messages, pivots)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99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100m, single slave, single input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pic>
        <p:nvPicPr>
          <p:cNvPr id="4" name="내용 개체 틀 3" descr="141.223.82.191:22 - khpark0312@itcmas1:~ - Xshell 5 (Free for Home/School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2" b="5725"/>
          <a:stretch/>
        </p:blipFill>
        <p:spPr>
          <a:xfrm>
            <a:off x="168392" y="1930504"/>
            <a:ext cx="11855215" cy="4550979"/>
          </a:xfrm>
        </p:spPr>
      </p:pic>
    </p:spTree>
    <p:extLst>
      <p:ext uri="{BB962C8B-B14F-4D97-AF65-F5344CB8AC3E}">
        <p14:creationId xmlns:p14="http://schemas.microsoft.com/office/powerpoint/2010/main" val="3047788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100m, single slave, multiple input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pic>
        <p:nvPicPr>
          <p:cNvPr id="5" name="내용 개체 틀 4" descr="141.223.82.191:22 - khpark0312@itcmas1:~ - Xshell 5 (Free for Home/School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9" b="6088"/>
          <a:stretch/>
        </p:blipFill>
        <p:spPr>
          <a:xfrm>
            <a:off x="362663" y="2054772"/>
            <a:ext cx="11598110" cy="4461261"/>
          </a:xfrm>
        </p:spPr>
      </p:pic>
    </p:spTree>
    <p:extLst>
      <p:ext uri="{BB962C8B-B14F-4D97-AF65-F5344CB8AC3E}">
        <p14:creationId xmlns:p14="http://schemas.microsoft.com/office/powerpoint/2010/main" val="2119757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1g, multiple slaves, multiple input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pic>
        <p:nvPicPr>
          <p:cNvPr id="5" name="내용 개체 틀 4" descr="141.223.82.191:22 - khpark0312@itcmas1:~ - Xshell 5 (Free for Home/School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9" b="5967"/>
          <a:stretch/>
        </p:blipFill>
        <p:spPr>
          <a:xfrm>
            <a:off x="772325" y="1755239"/>
            <a:ext cx="10938827" cy="4766429"/>
          </a:xfrm>
        </p:spPr>
      </p:pic>
    </p:spTree>
    <p:extLst>
      <p:ext uri="{BB962C8B-B14F-4D97-AF65-F5344CB8AC3E}">
        <p14:creationId xmlns:p14="http://schemas.microsoft.com/office/powerpoint/2010/main" val="3300874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1g, multiple slaves, multiple input 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pic>
        <p:nvPicPr>
          <p:cNvPr id="4" name="내용 개체 틀 3" descr="141.223.82.191:22 - khpark0312@itcmas1:~ - Xshell 5 (Free for Home/School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8" b="5967"/>
          <a:stretch/>
        </p:blipFill>
        <p:spPr>
          <a:xfrm>
            <a:off x="980090" y="1608746"/>
            <a:ext cx="9887607" cy="4912924"/>
          </a:xfrm>
        </p:spPr>
      </p:pic>
    </p:spTree>
    <p:extLst>
      <p:ext uri="{BB962C8B-B14F-4D97-AF65-F5344CB8AC3E}">
        <p14:creationId xmlns:p14="http://schemas.microsoft.com/office/powerpoint/2010/main" val="353528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4706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err="1" smtClean="0"/>
                        <a:t>SendableSampleMsg</a:t>
                      </a:r>
                      <a:r>
                        <a:rPr lang="en-US" altLang="ko-KR" sz="1400" b="0" baseline="0" dirty="0" smtClean="0"/>
                        <a:t> = </a:t>
                      </a:r>
                      <a:r>
                        <a:rPr lang="en-US" altLang="ko-KR" sz="1400" b="0" baseline="0" dirty="0" err="1" smtClean="0"/>
                        <a:t>SampleMsg</a:t>
                      </a:r>
                      <a:r>
                        <a:rPr lang="en-US" altLang="ko-KR" sz="1400" b="0" baseline="0" dirty="0" smtClean="0"/>
                        <a:t> + handler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/>
                        <a:t>- </a:t>
                      </a:r>
                      <a:r>
                        <a:rPr lang="en-US" altLang="ko-KR" sz="1400" b="0" baseline="0" dirty="0" err="1" smtClean="0"/>
                        <a:t>SendableDoneMsg</a:t>
                      </a:r>
                      <a:r>
                        <a:rPr lang="en-US" altLang="ko-KR" sz="1400" b="0" baseline="0" dirty="0" smtClean="0"/>
                        <a:t> = </a:t>
                      </a:r>
                      <a:r>
                        <a:rPr lang="en-US" altLang="ko-KR" sz="1400" b="0" baseline="0" dirty="0" err="1" smtClean="0"/>
                        <a:t>ComputeDoneMsg</a:t>
                      </a:r>
                      <a:r>
                        <a:rPr lang="en-US" altLang="ko-KR" sz="1400" b="0" baseline="0" dirty="0" smtClean="0"/>
                        <a:t> + handler</a:t>
                      </a: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9157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SocketChannel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13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selected pivot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 -&gt; 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82715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Pivot</a:t>
                      </a:r>
                      <a:r>
                        <a:rPr lang="en-US" altLang="ko-KR" sz="1400" b="0" baseline="0" dirty="0" err="1" smtClean="0"/>
                        <a:t>Msg</a:t>
                      </a:r>
                      <a:r>
                        <a:rPr lang="en-US" altLang="ko-KR" sz="1400" b="0" baseline="0" dirty="0" smtClean="0"/>
                        <a:t> arrived in </a:t>
                      </a:r>
                      <a:r>
                        <a:rPr lang="en-US" altLang="ko-KR" sz="1400" b="0" baseline="0" dirty="0" err="1" smtClean="0"/>
                        <a:t>MasterStateManager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1600</Words>
  <Application>Microsoft Office PowerPoint</Application>
  <PresentationFormat>와이드스크린</PresentationFormat>
  <Paragraphs>554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</vt:lpstr>
      <vt:lpstr>Slave -&gt; Master (SocketHandler)</vt:lpstr>
      <vt:lpstr>ConnectionListener -&gt; Master</vt:lpstr>
      <vt:lpstr>PivotCalculator -&gt; Master</vt:lpstr>
      <vt:lpstr>Master(SocketHandler) -&gt; Slave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PowerPoint 프레젠테이션</vt:lpstr>
      <vt:lpstr>Init - Connection (Master)</vt:lpstr>
      <vt:lpstr>Init - RecvSample (Master)</vt:lpstr>
      <vt:lpstr>Sample (Master)</vt:lpstr>
      <vt:lpstr>Compute (Master)</vt:lpstr>
      <vt:lpstr>Success (Master)</vt:lpstr>
      <vt:lpstr>Connect (Slave)</vt:lpstr>
      <vt:lpstr>Compute (Slave) - Skip</vt:lpstr>
      <vt:lpstr>Success (Slave)</vt:lpstr>
      <vt:lpstr>Master: Init – Slave: Connect</vt:lpstr>
      <vt:lpstr>Master: Sample – Slave: Connect</vt:lpstr>
      <vt:lpstr>Master: Compute – Slave: Compute</vt:lpstr>
      <vt:lpstr>Master: Success – Slave: Success</vt:lpstr>
      <vt:lpstr>Master Sample</vt:lpstr>
      <vt:lpstr>Client Sample</vt:lpstr>
      <vt:lpstr>Slave Compute Order</vt:lpstr>
      <vt:lpstr>Tests</vt:lpstr>
      <vt:lpstr>PivotSuite</vt:lpstr>
      <vt:lpstr>etc</vt:lpstr>
      <vt:lpstr>Possible improvements</vt:lpstr>
      <vt:lpstr>Experiment on cluster machines</vt:lpstr>
      <vt:lpstr>PowerPoint 프레젠테이션</vt:lpstr>
      <vt:lpstr>100m, single slave, single input dir</vt:lpstr>
      <vt:lpstr>100m, single slave, multiple input dir</vt:lpstr>
      <vt:lpstr>1g, multiple slaves, multiple input dir</vt:lpstr>
      <vt:lpstr>1g, multiple slaves, multiple input dir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463</cp:revision>
  <dcterms:created xsi:type="dcterms:W3CDTF">2016-10-03T17:42:18Z</dcterms:created>
  <dcterms:modified xsi:type="dcterms:W3CDTF">2016-11-03T18:48:56Z</dcterms:modified>
</cp:coreProperties>
</file>