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319" r:id="rId5"/>
    <p:sldId id="265" r:id="rId6"/>
    <p:sldId id="305" r:id="rId7"/>
    <p:sldId id="267" r:id="rId8"/>
    <p:sldId id="318" r:id="rId9"/>
    <p:sldId id="308" r:id="rId10"/>
    <p:sldId id="309" r:id="rId11"/>
    <p:sldId id="310" r:id="rId12"/>
    <p:sldId id="311" r:id="rId13"/>
    <p:sldId id="272" r:id="rId14"/>
    <p:sldId id="312" r:id="rId15"/>
    <p:sldId id="313" r:id="rId16"/>
    <p:sldId id="314" r:id="rId17"/>
    <p:sldId id="315" r:id="rId18"/>
    <p:sldId id="275" r:id="rId19"/>
    <p:sldId id="304" r:id="rId20"/>
    <p:sldId id="257" r:id="rId21"/>
    <p:sldId id="307" r:id="rId22"/>
    <p:sldId id="285" r:id="rId23"/>
    <p:sldId id="320" r:id="rId24"/>
    <p:sldId id="316" r:id="rId25"/>
    <p:sldId id="328" r:id="rId26"/>
    <p:sldId id="329" r:id="rId27"/>
    <p:sldId id="330" r:id="rId28"/>
    <p:sldId id="331" r:id="rId29"/>
    <p:sldId id="317" r:id="rId30"/>
    <p:sldId id="332" r:id="rId31"/>
    <p:sldId id="333" r:id="rId32"/>
    <p:sldId id="323" r:id="rId33"/>
    <p:sldId id="325" r:id="rId34"/>
    <p:sldId id="326" r:id="rId35"/>
    <p:sldId id="327" r:id="rId36"/>
    <p:sldId id="291" r:id="rId37"/>
    <p:sldId id="290" r:id="rId38"/>
    <p:sldId id="284" r:id="rId39"/>
    <p:sldId id="295" r:id="rId40"/>
    <p:sldId id="299" r:id="rId41"/>
    <p:sldId id="322" r:id="rId42"/>
    <p:sldId id="321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PartitionReceiver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21159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PartitionListener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Received </a:t>
                      </a:r>
                      <a:r>
                        <a:rPr lang="en-US" altLang="ko-KR" sz="1400" b="0" baseline="0" dirty="0" smtClean="0"/>
                        <a:t>partitions from all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62365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PartitionSender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Sended</a:t>
                      </a:r>
                      <a:r>
                        <a:rPr lang="en-US" altLang="ko-KR" sz="1400" b="0" dirty="0" smtClean="0"/>
                        <a:t> partitions to all other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Shuffler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4169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Shuffler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shuffling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PartitionReceiver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DataInfoMsg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7523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(3000 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99043" y="355770"/>
            <a:ext cx="421783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Overall Communication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303875" y="4035159"/>
            <a:ext cx="1011324" cy="6997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490877" y="3073538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Socket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490877" y="4996782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6714074" y="2665745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6604182" y="5385858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4990721" y="4981759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33" idx="3"/>
            <a:endCxn id="3" idx="7"/>
          </p:cNvCxnSpPr>
          <p:nvPr/>
        </p:nvCxnSpPr>
        <p:spPr>
          <a:xfrm flipH="1">
            <a:off x="2167094" y="3670815"/>
            <a:ext cx="485851" cy="4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5" idx="1"/>
            <a:endCxn id="3" idx="5"/>
          </p:cNvCxnSpPr>
          <p:nvPr/>
        </p:nvCxnSpPr>
        <p:spPr>
          <a:xfrm flipH="1" flipV="1">
            <a:off x="2167094" y="4632436"/>
            <a:ext cx="485851" cy="4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092486" y="3058515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7934377" y="548833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8093667" y="266385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9347558" y="2668400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9214160" y="5488335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6" idx="0"/>
            <a:endCxn id="84" idx="4"/>
          </p:cNvCxnSpPr>
          <p:nvPr/>
        </p:nvCxnSpPr>
        <p:spPr>
          <a:xfrm flipH="1" flipV="1">
            <a:off x="8647001" y="3363609"/>
            <a:ext cx="1120493" cy="212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4" idx="2"/>
            <a:endCxn id="48" idx="6"/>
          </p:cNvCxnSpPr>
          <p:nvPr/>
        </p:nvCxnSpPr>
        <p:spPr>
          <a:xfrm flipH="1">
            <a:off x="7725398" y="3013732"/>
            <a:ext cx="368269" cy="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3" idx="2"/>
            <a:endCxn id="49" idx="6"/>
          </p:cNvCxnSpPr>
          <p:nvPr/>
        </p:nvCxnSpPr>
        <p:spPr>
          <a:xfrm flipH="1" flipV="1">
            <a:off x="7615506" y="5735735"/>
            <a:ext cx="318871" cy="10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85" idx="4"/>
            <a:endCxn id="83" idx="0"/>
          </p:cNvCxnSpPr>
          <p:nvPr/>
        </p:nvCxnSpPr>
        <p:spPr>
          <a:xfrm flipH="1">
            <a:off x="8487711" y="3368154"/>
            <a:ext cx="1413181" cy="21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1083711" y="2663855"/>
            <a:ext cx="2795938" cy="366374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17507" y="2413279"/>
            <a:ext cx="5747863" cy="18037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836917" y="4646903"/>
            <a:ext cx="5747863" cy="16806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556558" y="765046"/>
            <a:ext cx="527153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556558" y="1272907"/>
            <a:ext cx="527153" cy="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556558" y="1011827"/>
            <a:ext cx="527153" cy="1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23582" y="604115"/>
            <a:ext cx="3919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Internal (Appending Message to queue)</a:t>
            </a:r>
          </a:p>
          <a:p>
            <a:r>
              <a:rPr lang="en-US" altLang="ko-KR" sz="1600" dirty="0" smtClean="0"/>
              <a:t>Slave &lt;-&gt; Master</a:t>
            </a:r>
          </a:p>
          <a:p>
            <a:r>
              <a:rPr lang="en-US" altLang="ko-KR" sz="1600" dirty="0" smtClean="0"/>
              <a:t>Slave -&gt; Slave</a:t>
            </a:r>
          </a:p>
        </p:txBody>
      </p:sp>
      <p:cxnSp>
        <p:nvCxnSpPr>
          <p:cNvPr id="7" name="직선 화살표 연결선 6"/>
          <p:cNvCxnSpPr>
            <a:stCxn id="33" idx="6"/>
            <a:endCxn id="68" idx="2"/>
          </p:cNvCxnSpPr>
          <p:nvPr/>
        </p:nvCxnSpPr>
        <p:spPr>
          <a:xfrm flipV="1">
            <a:off x="3597544" y="3415904"/>
            <a:ext cx="1494942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6"/>
            <a:endCxn id="23" idx="2"/>
          </p:cNvCxnSpPr>
          <p:nvPr/>
        </p:nvCxnSpPr>
        <p:spPr>
          <a:xfrm flipV="1">
            <a:off x="3597544" y="5339148"/>
            <a:ext cx="1393177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8" idx="6"/>
            <a:endCxn id="48" idx="3"/>
          </p:cNvCxnSpPr>
          <p:nvPr/>
        </p:nvCxnSpPr>
        <p:spPr>
          <a:xfrm flipV="1">
            <a:off x="6245145" y="3263022"/>
            <a:ext cx="617034" cy="152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6"/>
            <a:endCxn id="49" idx="1"/>
          </p:cNvCxnSpPr>
          <p:nvPr/>
        </p:nvCxnSpPr>
        <p:spPr>
          <a:xfrm>
            <a:off x="6143380" y="5339148"/>
            <a:ext cx="608907" cy="14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Master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955628" y="2805524"/>
            <a:ext cx="1981200" cy="1472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Master</a:t>
            </a:r>
          </a:p>
          <a:p>
            <a:pPr algn="ctr"/>
            <a:r>
              <a:rPr lang="en-US" altLang="ko-KR" sz="2000" dirty="0" smtClean="0"/>
              <a:t>Main</a:t>
            </a:r>
            <a:endParaRPr lang="ko-KR" altLang="en-US" sz="2000" dirty="0"/>
          </a:p>
        </p:txBody>
      </p:sp>
      <p:sp>
        <p:nvSpPr>
          <p:cNvPr id="34" name="타원 33"/>
          <p:cNvSpPr/>
          <p:nvPr/>
        </p:nvSpPr>
        <p:spPr>
          <a:xfrm>
            <a:off x="7505644" y="2669876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6479553" y="1694760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Socket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3"/>
            <a:endCxn id="32" idx="7"/>
          </p:cNvCxnSpPr>
          <p:nvPr/>
        </p:nvCxnSpPr>
        <p:spPr>
          <a:xfrm>
            <a:off x="6641621" y="2292037"/>
            <a:ext cx="5067" cy="729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7"/>
          </p:cNvCxnSpPr>
          <p:nvPr/>
        </p:nvCxnSpPr>
        <p:spPr>
          <a:xfrm flipH="1">
            <a:off x="6646688" y="3019753"/>
            <a:ext cx="858956" cy="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856840" y="3191741"/>
            <a:ext cx="1343075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Pivot</a:t>
            </a:r>
          </a:p>
          <a:p>
            <a:pPr algn="ctr"/>
            <a:r>
              <a:rPr lang="en-US" altLang="ko-KR" sz="1200" dirty="0" smtClean="0"/>
              <a:t>Calculator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17399" y="4975838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Connection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V="1">
            <a:off x="5946228" y="4277713"/>
            <a:ext cx="0" cy="698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6"/>
            <a:endCxn id="32" idx="2"/>
          </p:cNvCxnSpPr>
          <p:nvPr/>
        </p:nvCxnSpPr>
        <p:spPr>
          <a:xfrm>
            <a:off x="4199915" y="3541618"/>
            <a:ext cx="7557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Slave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155255" y="3838070"/>
            <a:ext cx="1713255" cy="1197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735284" y="3087889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916066" y="3068625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4"/>
            <a:endCxn id="32" idx="2"/>
          </p:cNvCxnSpPr>
          <p:nvPr/>
        </p:nvCxnSpPr>
        <p:spPr>
          <a:xfrm>
            <a:off x="3469400" y="3768379"/>
            <a:ext cx="1685855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5"/>
            <a:endCxn id="32" idx="2"/>
          </p:cNvCxnSpPr>
          <p:nvPr/>
        </p:nvCxnSpPr>
        <p:spPr>
          <a:xfrm>
            <a:off x="4679883" y="3685166"/>
            <a:ext cx="475372" cy="75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5289874" y="5833787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H="1" flipV="1">
            <a:off x="6011883" y="5035643"/>
            <a:ext cx="6820" cy="79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32" idx="2"/>
          </p:cNvCxnSpPr>
          <p:nvPr/>
        </p:nvCxnSpPr>
        <p:spPr>
          <a:xfrm>
            <a:off x="1783546" y="3768379"/>
            <a:ext cx="3371709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35927" y="3260236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8399215" y="2916134"/>
            <a:ext cx="1303027" cy="84238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Partitioner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10052133" y="2922469"/>
            <a:ext cx="897787" cy="8423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Sorter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stCxn id="42" idx="3"/>
            <a:endCxn id="32" idx="6"/>
          </p:cNvCxnSpPr>
          <p:nvPr/>
        </p:nvCxnSpPr>
        <p:spPr>
          <a:xfrm flipH="1">
            <a:off x="6868510" y="3635152"/>
            <a:ext cx="1721529" cy="80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5456483" y="2880548"/>
            <a:ext cx="1106738" cy="842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95" name="직선 연결선 94"/>
          <p:cNvCxnSpPr>
            <a:stCxn id="94" idx="4"/>
            <a:endCxn id="32" idx="0"/>
          </p:cNvCxnSpPr>
          <p:nvPr/>
        </p:nvCxnSpPr>
        <p:spPr>
          <a:xfrm>
            <a:off x="6009852" y="3722930"/>
            <a:ext cx="2031" cy="11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3" idx="3"/>
            <a:endCxn id="32" idx="6"/>
          </p:cNvCxnSpPr>
          <p:nvPr/>
        </p:nvCxnSpPr>
        <p:spPr>
          <a:xfrm flipH="1">
            <a:off x="6868510" y="3641487"/>
            <a:ext cx="3315101" cy="79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905231" y="2880548"/>
            <a:ext cx="1075741" cy="8423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Shuffler</a:t>
            </a:r>
            <a:endParaRPr lang="ko-KR" altLang="en-US" sz="1200" dirty="0"/>
          </a:p>
        </p:txBody>
      </p:sp>
      <p:cxnSp>
        <p:nvCxnSpPr>
          <p:cNvPr id="111" name="직선 연결선 110"/>
          <p:cNvCxnSpPr>
            <a:stCxn id="108" idx="3"/>
            <a:endCxn id="32" idx="6"/>
          </p:cNvCxnSpPr>
          <p:nvPr/>
        </p:nvCxnSpPr>
        <p:spPr>
          <a:xfrm flipH="1">
            <a:off x="6868510" y="3599566"/>
            <a:ext cx="194260" cy="83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16" idx="4"/>
          </p:cNvCxnSpPr>
          <p:nvPr/>
        </p:nvCxnSpPr>
        <p:spPr>
          <a:xfrm flipV="1">
            <a:off x="3442400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3765785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19" name="직선 연결선 118"/>
          <p:cNvCxnSpPr>
            <a:endCxn id="118" idx="4"/>
          </p:cNvCxnSpPr>
          <p:nvPr/>
        </p:nvCxnSpPr>
        <p:spPr>
          <a:xfrm flipV="1">
            <a:off x="4294412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2913773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120" name="타원 119"/>
          <p:cNvSpPr/>
          <p:nvPr/>
        </p:nvSpPr>
        <p:spPr>
          <a:xfrm>
            <a:off x="5456483" y="1327684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1" name="직선 연결선 120"/>
          <p:cNvCxnSpPr>
            <a:endCxn id="120" idx="4"/>
          </p:cNvCxnSpPr>
          <p:nvPr/>
        </p:nvCxnSpPr>
        <p:spPr>
          <a:xfrm flipV="1">
            <a:off x="5985110" y="2170066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899495" y="1324239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3" name="직선 연결선 122"/>
          <p:cNvCxnSpPr>
            <a:endCxn id="122" idx="4"/>
          </p:cNvCxnSpPr>
          <p:nvPr/>
        </p:nvCxnSpPr>
        <p:spPr>
          <a:xfrm flipV="1">
            <a:off x="7428122" y="2166621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8501243" y="135332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5" name="직선 연결선 124"/>
          <p:cNvCxnSpPr>
            <a:endCxn id="124" idx="4"/>
          </p:cNvCxnSpPr>
          <p:nvPr/>
        </p:nvCxnSpPr>
        <p:spPr>
          <a:xfrm flipV="1">
            <a:off x="9029870" y="219570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9952611" y="136217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7" name="직선 연결선 126"/>
          <p:cNvCxnSpPr>
            <a:endCxn id="126" idx="4"/>
          </p:cNvCxnSpPr>
          <p:nvPr/>
        </p:nvCxnSpPr>
        <p:spPr>
          <a:xfrm flipV="1">
            <a:off x="10481238" y="220455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1370" y="4175246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(Used for simple file IO</a:t>
            </a:r>
          </a:p>
          <a:p>
            <a:pPr algn="ctr"/>
            <a:r>
              <a:rPr lang="en-US" altLang="ko-KR" sz="1400" dirty="0" smtClean="0"/>
              <a:t>e.g. sampling)</a:t>
            </a:r>
          </a:p>
        </p:txBody>
      </p:sp>
    </p:spTree>
    <p:extLst>
      <p:ext uri="{BB962C8B-B14F-4D97-AF65-F5344CB8AC3E}">
        <p14:creationId xmlns:p14="http://schemas.microsoft.com/office/powerpoint/2010/main" val="3643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92246" y="1829916"/>
            <a:ext cx="2201222" cy="3625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2246" y="1248139"/>
            <a:ext cx="2201222" cy="3707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38603" y="584078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585" y="56248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name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5562" y="125519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variables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6585" y="1823183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start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2246" y="2453532"/>
            <a:ext cx="2201222" cy="3625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36585" y="245353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end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3790" y="5352706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28129" y="53459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3790" y="5976322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428129" y="59763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2246" y="3132453"/>
            <a:ext cx="2201222" cy="3625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36585" y="3120610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Invariants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30516" y="444896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516" y="417671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4855" y="44757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5012" y="46670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5422" y="5860751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~~~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422" y="5530639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15592" y="56727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 ~~~ if … </a:t>
            </a:r>
          </a:p>
        </p:txBody>
      </p:sp>
    </p:spTree>
    <p:extLst>
      <p:ext uri="{BB962C8B-B14F-4D97-AF65-F5344CB8AC3E}">
        <p14:creationId xmlns:p14="http://schemas.microsoft.com/office/powerpoint/2010/main" val="52359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구부러진 연결선 8"/>
          <p:cNvCxnSpPr>
            <a:stCxn id="4" idx="0"/>
          </p:cNvCxnSpPr>
          <p:nvPr/>
        </p:nvCxnSpPr>
        <p:spPr>
          <a:xfrm rot="16200000" flipH="1">
            <a:off x="1664418" y="1656024"/>
            <a:ext cx="37796" cy="354254"/>
          </a:xfrm>
          <a:prstGeom prst="curvedConnector4">
            <a:avLst>
              <a:gd name="adj1" fmla="val -2142925"/>
              <a:gd name="adj2" fmla="val 51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99492" y="739070"/>
            <a:ext cx="2066489" cy="2596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SlaveHandler</a:t>
            </a:r>
            <a:endParaRPr lang="en-US" altLang="ko-KR" sz="1100" dirty="0" smtClean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8384" y="2939073"/>
            <a:ext cx="2453174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973" y="2177356"/>
            <a:ext cx="2425586" cy="746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connected</a:t>
            </a:r>
          </a:p>
          <a:p>
            <a:pPr algn="ctr"/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SocketHandler</a:t>
            </a:r>
            <a:r>
              <a:rPr lang="en-US" altLang="ko-KR" sz="1100" dirty="0" smtClean="0"/>
              <a:t>]</a:t>
            </a:r>
          </a:p>
          <a:p>
            <a:pPr algn="ctr"/>
            <a:r>
              <a:rPr lang="en-US" altLang="ko-KR" sz="1100" dirty="0" smtClean="0"/>
              <a:t>slaves: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SocketHandler</a:t>
            </a:r>
            <a:r>
              <a:rPr lang="en-US" altLang="ko-KR" sz="1100" dirty="0" smtClean="0"/>
              <a:t>]</a:t>
            </a:r>
          </a:p>
          <a:p>
            <a:pPr algn="ctr"/>
            <a:r>
              <a:rPr lang="en-US" altLang="ko-KR" sz="1100" dirty="0"/>
              <a:t>s</a:t>
            </a:r>
            <a:r>
              <a:rPr lang="en-US" altLang="ko-KR" sz="1100" dirty="0" smtClean="0"/>
              <a:t>amples: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[Key]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51934" y="1814253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8384" y="3730288"/>
            <a:ext cx="2453174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98384" y="3232967"/>
            <a:ext cx="2453174" cy="46659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and elements of connected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00992" y="2923709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399492" y="1374209"/>
            <a:ext cx="2545625" cy="5829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handler to slaves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sample to samples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handler from connected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651558" y="602996"/>
            <a:ext cx="1507182" cy="206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860443" y="1988123"/>
            <a:ext cx="2140549" cy="11094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852156" y="2388404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555412" y="3278580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PivotCalculator</a:t>
            </a:r>
            <a:endParaRPr lang="en-US" altLang="ko-KR" sz="11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183765" y="3798428"/>
            <a:ext cx="1945512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Append to </a:t>
            </a:r>
            <a:r>
              <a:rPr lang="en-US" altLang="ko-KR" sz="1100" dirty="0" err="1" smtClean="0"/>
              <a:t>finishedSlaves</a:t>
            </a:r>
            <a:endParaRPr lang="en-US" altLang="ko-KR" sz="1100" dirty="0" smtClean="0"/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987553" y="3097579"/>
            <a:ext cx="1721319" cy="1475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708872" y="439952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201708" y="5079613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201709" y="4800987"/>
            <a:ext cx="2201222" cy="241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</a:t>
            </a:r>
            <a:r>
              <a:rPr lang="en-US" altLang="ko-KR" sz="1100" dirty="0" smtClean="0"/>
              <a:t>: Set[Slave]</a:t>
            </a:r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16200000" flipH="1">
            <a:off x="7572165" y="4129682"/>
            <a:ext cx="53757" cy="593448"/>
          </a:xfrm>
          <a:prstGeom prst="curvedConnector4">
            <a:avLst>
              <a:gd name="adj1" fmla="val -1371492"/>
              <a:gd name="adj2" fmla="val 28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402930" y="3607171"/>
            <a:ext cx="1507182" cy="2324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9725585" y="509777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895768" y="4573398"/>
            <a:ext cx="1829817" cy="698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380173" y="5474661"/>
            <a:ext cx="1877720" cy="4689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SlaveListeners</a:t>
            </a:r>
            <a:endParaRPr lang="en-US" altLang="ko-KR" sz="1100" dirty="0" smtClean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554822" y="468675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3154" y="3928768"/>
            <a:ext cx="2262078" cy="2379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SlavesInfoMsg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to slaves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602" y="3723383"/>
            <a:ext cx="1507182" cy="236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679146" y="1206852"/>
            <a:ext cx="1507182" cy="223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2167" y="1440591"/>
            <a:ext cx="1172524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437888" y="1844403"/>
            <a:ext cx="1681083" cy="4232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MasterHandler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Create Sampler</a:t>
            </a:r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2864691" y="1614461"/>
            <a:ext cx="1888938" cy="2931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4753629" y="4371894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5400000" flipH="1" flipV="1">
            <a:off x="5643801" y="4075170"/>
            <a:ext cx="12700" cy="593448"/>
          </a:xfrm>
          <a:prstGeom prst="curvedConnector4">
            <a:avLst>
              <a:gd name="adj1" fmla="val 31157748"/>
              <a:gd name="adj2" fmla="val 316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8643494" y="5367391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5940525" y="4545764"/>
            <a:ext cx="2702969" cy="99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8298082" y="5744278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2631254" y="2842321"/>
            <a:ext cx="2106360" cy="3986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PartitionListener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Partitioner</a:t>
            </a:r>
            <a:r>
              <a:rPr lang="en-US" altLang="ko-KR" sz="1100" dirty="0" smtClean="0"/>
              <a:t> + Sorter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850419" y="2629095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204076" y="1740668"/>
            <a:ext cx="2106360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204077" y="1512459"/>
            <a:ext cx="2106360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</a:t>
            </a:r>
            <a:endParaRPr lang="en-US" altLang="ko-KR" sz="1100" dirty="0" smtClean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204077" y="1112029"/>
            <a:ext cx="2106360" cy="4004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PartitionSender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423242" y="914624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6192253" y="2774813"/>
            <a:ext cx="2366957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192254" y="2546604"/>
            <a:ext cx="2366957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endParaRPr lang="en-US" altLang="ko-KR" sz="110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192254" y="2307280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47370" y="2122479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252816" y="4768116"/>
            <a:ext cx="2201222" cy="707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sentAll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: Boolean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238639" y="5504322"/>
            <a:ext cx="2216876" cy="4233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False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False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180432" y="3319850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sentAll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= True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347370" y="3125266"/>
            <a:ext cx="1796130" cy="231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192252" y="3871963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347370" y="3654706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46466" y="5964004"/>
            <a:ext cx="2201222" cy="3868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</a:t>
            </a:r>
            <a:r>
              <a:rPr lang="en-US" altLang="ko-KR" sz="1100" dirty="0" err="1" smtClean="0"/>
              <a:t>sentAll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&amp;&amp;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678627" y="4961984"/>
            <a:ext cx="2614146" cy="2849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ComputeDoneMsg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678627" y="4727048"/>
            <a:ext cx="2298613" cy="263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sentAll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&amp;&amp; </a:t>
            </a:r>
            <a:r>
              <a:rPr lang="en-US" altLang="ko-KR" sz="1100" dirty="0" err="1"/>
              <a:t>shufflingFinished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652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45410" y="971417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extends 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6433" y="2169753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sends Message to B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6433" y="2836831"/>
            <a:ext cx="17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terminates B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983421" y="120869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83421" y="1781503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83421" y="2396359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030718" y="3032235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78075" y="10240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43600" y="10240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78075" y="159683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43600" y="159683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78075" y="22274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22274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78075" y="282654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3600" y="28265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36433" y="1596837"/>
            <a:ext cx="26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creates (and starts) B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78591" y="2269942"/>
            <a:ext cx="1301444" cy="229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Message</a:t>
            </a:r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28702" y="3535440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736433" y="353544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643341" y="560241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30459" y="560241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9327" y="5337964"/>
            <a:ext cx="408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First arrow initiates </a:t>
            </a:r>
            <a:r>
              <a:rPr lang="en-US" altLang="ko-KR" dirty="0" smtClean="0"/>
              <a:t>the </a:t>
            </a:r>
            <a:r>
              <a:rPr lang="en-US" altLang="ko-KR" dirty="0" smtClean="0"/>
              <a:t>second arrow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88793" y="5478036"/>
            <a:ext cx="1301444" cy="229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Message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31848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- Connection 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55526"/>
              </p:ext>
            </p:extLst>
          </p:nvPr>
        </p:nvGraphicFramePr>
        <p:xfrm>
          <a:off x="987971" y="3854804"/>
          <a:ext cx="3939903" cy="2505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9903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 err="1" smtClean="0"/>
                        <a:t>connectionListener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ConnectionListener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connected: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samples: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[Key]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MasterState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initHandleMessage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  <a:endParaRPr lang="en-US" altLang="ko-KR" sz="11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handleConnectionMessage</a:t>
                      </a:r>
                      <a:r>
                        <a:rPr lang="en-US" altLang="ko-KR" sz="1100" baseline="0" dirty="0" smtClean="0"/>
                        <a:t>(Socket):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handleSampleMessage</a:t>
                      </a:r>
                      <a:r>
                        <a:rPr lang="en-US" altLang="ko-KR" sz="1100" baseline="0" dirty="0" smtClean="0"/>
                        <a:t>(Long, Array[Key], </a:t>
                      </a:r>
                      <a:r>
                        <a:rPr lang="en-US" altLang="ko-KR" sz="1100" baseline="0" dirty="0" err="1" smtClean="0"/>
                        <a:t>SocketHandler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14408"/>
              </p:ext>
            </p:extLst>
          </p:nvPr>
        </p:nvGraphicFramePr>
        <p:xfrm>
          <a:off x="7761341" y="1027906"/>
          <a:ext cx="3660228" cy="1650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1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ConnectionListener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54298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serverSocket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ServerSocket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master: Master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695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/>
                        <a:t>+ start():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terminate</a:t>
                      </a:r>
                      <a:r>
                        <a:rPr lang="en-US" altLang="ko-KR" sz="1100" dirty="0" smtClean="0"/>
                        <a:t>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en-US" altLang="ko-KR" sz="1100" dirty="0" err="1" smtClean="0"/>
                        <a:t>addConnectionMessage</a:t>
                      </a:r>
                      <a:r>
                        <a:rPr lang="en-US" altLang="ko-KR" sz="1100" dirty="0" smtClean="0"/>
                        <a:t>(Socket):</a:t>
                      </a:r>
                      <a:r>
                        <a:rPr lang="en-US" altLang="ko-KR" sz="1100" baseline="0" dirty="0" smtClean="0"/>
                        <a:t>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36047"/>
              </p:ext>
            </p:extLst>
          </p:nvPr>
        </p:nvGraphicFramePr>
        <p:xfrm>
          <a:off x="7768897" y="4245612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Socket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messageHandler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 =&gt;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</a:t>
                      </a:r>
                      <a:r>
                        <a:rPr lang="en-US" altLang="ko-KR" sz="1100" dirty="0" smtClean="0"/>
                        <a:t>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sendString</a:t>
                      </a:r>
                      <a:r>
                        <a:rPr lang="en-US" altLang="ko-KR" sz="1100" baseline="0" dirty="0" smtClean="0"/>
                        <a:t>(String):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93731"/>
              </p:ext>
            </p:extLst>
          </p:nvPr>
        </p:nvGraphicFramePr>
        <p:xfrm>
          <a:off x="1267647" y="1570425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endCxn id="13" idx="2"/>
          </p:cNvCxnSpPr>
          <p:nvPr/>
        </p:nvCxnSpPr>
        <p:spPr>
          <a:xfrm flipV="1">
            <a:off x="3090333" y="3373742"/>
            <a:ext cx="7428" cy="4810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4" idx="3"/>
          </p:cNvCxnSpPr>
          <p:nvPr/>
        </p:nvCxnSpPr>
        <p:spPr>
          <a:xfrm flipH="1">
            <a:off x="4927874" y="1991710"/>
            <a:ext cx="2833468" cy="311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378492" y="3068857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>
            <a:stCxn id="4" idx="3"/>
            <a:endCxn id="8" idx="1"/>
          </p:cNvCxnSpPr>
          <p:nvPr/>
        </p:nvCxnSpPr>
        <p:spPr>
          <a:xfrm>
            <a:off x="4927874" y="5107520"/>
            <a:ext cx="2841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920319" y="1206705"/>
            <a:ext cx="2833467" cy="313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97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RecvSample</a:t>
            </a:r>
            <a:r>
              <a:rPr lang="en-US" altLang="ko-KR" dirty="0" smtClean="0"/>
              <a:t> </a:t>
            </a:r>
            <a:r>
              <a:rPr lang="en-US" altLang="ko-KR" dirty="0" smtClean="0"/>
              <a:t>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49966"/>
              </p:ext>
            </p:extLst>
          </p:nvPr>
        </p:nvGraphicFramePr>
        <p:xfrm>
          <a:off x="987971" y="3854804"/>
          <a:ext cx="3939903" cy="2505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9903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 err="1" smtClean="0"/>
                        <a:t>connectionListener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ConnectionListener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connected: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samples: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[Key]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MasterState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initHandleMessage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  <a:endParaRPr lang="en-US" altLang="ko-KR" sz="11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handleSampleMessage</a:t>
                      </a:r>
                      <a:r>
                        <a:rPr lang="en-US" altLang="ko-KR" sz="1100" baseline="0" dirty="0" smtClean="0"/>
                        <a:t>(Long, Array[Key], </a:t>
                      </a:r>
                      <a:r>
                        <a:rPr lang="en-US" altLang="ko-KR" sz="1100" baseline="0" dirty="0" err="1" smtClean="0"/>
                        <a:t>SocketHandler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changeToSampleState</a:t>
                      </a:r>
                      <a:r>
                        <a:rPr lang="en-US" altLang="ko-KR" sz="1100" baseline="0" dirty="0" smtClean="0"/>
                        <a:t>():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printSlaveIP</a:t>
                      </a:r>
                      <a:r>
                        <a:rPr lang="en-US" altLang="ko-KR" sz="1100" baseline="0" dirty="0" smtClean="0"/>
                        <a:t>(): Unit</a:t>
                      </a:r>
                      <a:endParaRPr lang="en-US" altLang="ko-KR" sz="11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71425"/>
              </p:ext>
            </p:extLst>
          </p:nvPr>
        </p:nvGraphicFramePr>
        <p:xfrm>
          <a:off x="7816191" y="578811"/>
          <a:ext cx="3660228" cy="1650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1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ConnectionListener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54298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serverSocket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ServerSocket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master: Master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695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start():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terminate</a:t>
                      </a:r>
                      <a:r>
                        <a:rPr lang="en-US" altLang="ko-KR" sz="1100" dirty="0" smtClean="0"/>
                        <a:t>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en-US" altLang="ko-KR" sz="1100" dirty="0" err="1" smtClean="0"/>
                        <a:t>addConnectionMessage</a:t>
                      </a:r>
                      <a:r>
                        <a:rPr lang="en-US" altLang="ko-KR" sz="1100" dirty="0" smtClean="0"/>
                        <a:t>(Socket):</a:t>
                      </a:r>
                      <a:r>
                        <a:rPr lang="en-US" altLang="ko-KR" sz="1100" baseline="0" dirty="0" smtClean="0"/>
                        <a:t>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08885"/>
              </p:ext>
            </p:extLst>
          </p:nvPr>
        </p:nvGraphicFramePr>
        <p:xfrm>
          <a:off x="7816191" y="3360477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Socket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messageHandler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 =&gt;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</a:t>
                      </a:r>
                      <a:r>
                        <a:rPr lang="en-US" altLang="ko-KR" sz="1100" dirty="0" smtClean="0"/>
                        <a:t>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sendString</a:t>
                      </a:r>
                      <a:r>
                        <a:rPr lang="en-US" altLang="ko-KR" sz="1100" baseline="0" dirty="0" smtClean="0"/>
                        <a:t>(String):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267647" y="1570425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endCxn id="13" idx="2"/>
          </p:cNvCxnSpPr>
          <p:nvPr/>
        </p:nvCxnSpPr>
        <p:spPr>
          <a:xfrm flipV="1">
            <a:off x="3090333" y="3373742"/>
            <a:ext cx="7428" cy="4810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4927874" y="1404019"/>
            <a:ext cx="2888317" cy="370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1"/>
            <a:endCxn id="4" idx="3"/>
          </p:cNvCxnSpPr>
          <p:nvPr/>
        </p:nvCxnSpPr>
        <p:spPr>
          <a:xfrm flipH="1">
            <a:off x="4927874" y="4222385"/>
            <a:ext cx="2888317" cy="88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870848" y="4458997"/>
            <a:ext cx="1251451" cy="2669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27684" y="2469058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35010"/>
              </p:ext>
            </p:extLst>
          </p:nvPr>
        </p:nvGraphicFramePr>
        <p:xfrm>
          <a:off x="7816191" y="5476317"/>
          <a:ext cx="3660228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2746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19457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…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238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…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>
            <a:stCxn id="4" idx="3"/>
            <a:endCxn id="23" idx="1"/>
          </p:cNvCxnSpPr>
          <p:nvPr/>
        </p:nvCxnSpPr>
        <p:spPr>
          <a:xfrm>
            <a:off x="4927874" y="5107520"/>
            <a:ext cx="2888317" cy="81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461377" y="5310533"/>
            <a:ext cx="2050277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! (slaves contains handler)</a:t>
            </a:r>
            <a:endParaRPr lang="en-US" altLang="ko-KR" sz="1100" dirty="0" smtClean="0"/>
          </a:p>
        </p:txBody>
      </p:sp>
      <p:cxnSp>
        <p:nvCxnSpPr>
          <p:cNvPr id="38" name="직선 화살표 연결선 37"/>
          <p:cNvCxnSpPr>
            <a:endCxn id="8" idx="1"/>
          </p:cNvCxnSpPr>
          <p:nvPr/>
        </p:nvCxnSpPr>
        <p:spPr>
          <a:xfrm>
            <a:off x="6658303" y="3610303"/>
            <a:ext cx="1157888" cy="61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5986077" y="3830859"/>
            <a:ext cx="1752343" cy="259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SendableSampleMsg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039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</a:t>
            </a:r>
            <a:r>
              <a:rPr lang="en-US" altLang="ko-KR" dirty="0" smtClean="0"/>
              <a:t>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09252"/>
              </p:ext>
            </p:extLst>
          </p:nvPr>
        </p:nvGraphicFramePr>
        <p:xfrm>
          <a:off x="987971" y="3854804"/>
          <a:ext cx="3939903" cy="221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9903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samples: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[Key]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MasterState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sampleHandleMessage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  <a:endParaRPr lang="en-US" altLang="ko-KR" sz="11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handlePivotMessage</a:t>
                      </a:r>
                      <a:r>
                        <a:rPr lang="en-US" altLang="ko-KR" sz="1100" baseline="0" dirty="0" smtClean="0"/>
                        <a:t>(Socket</a:t>
                      </a:r>
                      <a:r>
                        <a:rPr lang="en-US" altLang="ko-KR" sz="1100" baseline="0" dirty="0" smtClean="0"/>
                        <a:t>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sendSlavesInfoMessage</a:t>
                      </a:r>
                      <a:r>
                        <a:rPr lang="en-US" altLang="ko-KR" sz="1100" baseline="0" dirty="0" smtClean="0"/>
                        <a:t>(pivots: List[Key])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changeToComputeState</a:t>
                      </a:r>
                      <a:r>
                        <a:rPr lang="en-US" altLang="ko-KR" sz="1100" dirty="0" smtClean="0"/>
                        <a:t>():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18824"/>
              </p:ext>
            </p:extLst>
          </p:nvPr>
        </p:nvGraphicFramePr>
        <p:xfrm>
          <a:off x="7816190" y="4527888"/>
          <a:ext cx="3660228" cy="1159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27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PivotCalculator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9336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serverSocket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ServerSocket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master: Master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366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getPivot</a:t>
                      </a:r>
                      <a:r>
                        <a:rPr lang="en-US" altLang="ko-KR" sz="1100" baseline="0" dirty="0" smtClean="0"/>
                        <a:t>(List[Key]): Future[List[Key]]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267647" y="1570425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endCxn id="13" idx="2"/>
          </p:cNvCxnSpPr>
          <p:nvPr/>
        </p:nvCxnSpPr>
        <p:spPr>
          <a:xfrm flipV="1">
            <a:off x="3090333" y="3373742"/>
            <a:ext cx="7428" cy="4810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927874" y="4798862"/>
            <a:ext cx="2888317" cy="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1"/>
          </p:cNvCxnSpPr>
          <p:nvPr/>
        </p:nvCxnSpPr>
        <p:spPr>
          <a:xfrm flipH="1">
            <a:off x="4927874" y="5107520"/>
            <a:ext cx="2888316" cy="2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779676" y="4971396"/>
            <a:ext cx="1184711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</a:t>
            </a:r>
            <a:r>
              <a:rPr lang="en-US" altLang="ko-KR" sz="1100" dirty="0" err="1" smtClean="0"/>
              <a:t>Msg</a:t>
            </a:r>
            <a:endParaRPr lang="ko-KR" altLang="en-US" sz="11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27874" y="5129048"/>
            <a:ext cx="2036513" cy="141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5294074" y="5832671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15690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 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60113"/>
              </p:ext>
            </p:extLst>
          </p:nvPr>
        </p:nvGraphicFramePr>
        <p:xfrm>
          <a:off x="1267647" y="3854804"/>
          <a:ext cx="3660227" cy="221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finishedSlaves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samples: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[Key]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MasterState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computeHandleMessage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  <a:endParaRPr lang="en-US" altLang="ko-KR" sz="11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handleDoneMessage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SocketChannel</a:t>
                      </a:r>
                      <a:r>
                        <a:rPr lang="en-US" altLang="ko-KR" sz="1100" baseline="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changeToSuccessState</a:t>
                      </a:r>
                      <a:r>
                        <a:rPr lang="en-US" altLang="ko-KR" sz="1100" dirty="0" smtClean="0"/>
                        <a:t>():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0675"/>
              </p:ext>
            </p:extLst>
          </p:nvPr>
        </p:nvGraphicFramePr>
        <p:xfrm>
          <a:off x="7753131" y="4100793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Socket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messageHandler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 =&gt;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</a:t>
                      </a:r>
                      <a:r>
                        <a:rPr lang="en-US" altLang="ko-KR" sz="1100" dirty="0" smtClean="0"/>
                        <a:t>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sendString</a:t>
                      </a:r>
                      <a:r>
                        <a:rPr lang="en-US" altLang="ko-KR" sz="1100" baseline="0" dirty="0" smtClean="0"/>
                        <a:t>(String):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267647" y="1570425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endCxn id="13" idx="2"/>
          </p:cNvCxnSpPr>
          <p:nvPr/>
        </p:nvCxnSpPr>
        <p:spPr>
          <a:xfrm flipV="1">
            <a:off x="3090333" y="3373742"/>
            <a:ext cx="7428" cy="4810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8" idx="1"/>
            <a:endCxn id="4" idx="3"/>
          </p:cNvCxnSpPr>
          <p:nvPr/>
        </p:nvCxnSpPr>
        <p:spPr>
          <a:xfrm flipH="1">
            <a:off x="4927874" y="4962701"/>
            <a:ext cx="2825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5586911" y="4826577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cxnSp>
        <p:nvCxnSpPr>
          <p:cNvPr id="22" name="직선 화살표 연결선 21"/>
          <p:cNvCxnSpPr>
            <a:endCxn id="8" idx="1"/>
          </p:cNvCxnSpPr>
          <p:nvPr/>
        </p:nvCxnSpPr>
        <p:spPr>
          <a:xfrm>
            <a:off x="6679324" y="3005959"/>
            <a:ext cx="1073807" cy="195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6216170" y="3478149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SendableDoneMsg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700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Success 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60257"/>
              </p:ext>
            </p:extLst>
          </p:nvPr>
        </p:nvGraphicFramePr>
        <p:xfrm>
          <a:off x="1267647" y="3854804"/>
          <a:ext cx="3660227" cy="2093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MasterState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successHandleMessage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terminate():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84646"/>
              </p:ext>
            </p:extLst>
          </p:nvPr>
        </p:nvGraphicFramePr>
        <p:xfrm>
          <a:off x="7763641" y="4039794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Socket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messageHandler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 =&gt;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</a:t>
                      </a:r>
                      <a:r>
                        <a:rPr lang="en-US" altLang="ko-KR" sz="1100" dirty="0" smtClean="0"/>
                        <a:t>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sendString</a:t>
                      </a:r>
                      <a:r>
                        <a:rPr lang="en-US" altLang="ko-KR" sz="1100" baseline="0" dirty="0" smtClean="0"/>
                        <a:t>(String):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267647" y="1570425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endCxn id="13" idx="2"/>
          </p:cNvCxnSpPr>
          <p:nvPr/>
        </p:nvCxnSpPr>
        <p:spPr>
          <a:xfrm flipV="1">
            <a:off x="3090333" y="3373742"/>
            <a:ext cx="7428" cy="4810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4" idx="3"/>
            <a:endCxn id="8" idx="1"/>
          </p:cNvCxnSpPr>
          <p:nvPr/>
        </p:nvCxnSpPr>
        <p:spPr>
          <a:xfrm>
            <a:off x="4927874" y="4901702"/>
            <a:ext cx="283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2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</a:t>
            </a:r>
            <a:r>
              <a:rPr lang="en-US" altLang="ko-KR" dirty="0" smtClean="0"/>
              <a:t> (</a:t>
            </a:r>
            <a:r>
              <a:rPr lang="en-US" altLang="ko-KR" dirty="0" smtClean="0"/>
              <a:t>Slave)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73185"/>
              </p:ext>
            </p:extLst>
          </p:nvPr>
        </p:nvGraphicFramePr>
        <p:xfrm>
          <a:off x="1335329" y="3799940"/>
          <a:ext cx="3660228" cy="221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masterSocketHandler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Socket</a:t>
                      </a:r>
                      <a:r>
                        <a:rPr lang="en-US" altLang="ko-KR" sz="1100" dirty="0" err="1" smtClean="0"/>
                        <a:t>Handler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SlaveState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</a:t>
                      </a:r>
                      <a:r>
                        <a:rPr lang="en-US" altLang="ko-KR" sz="1100" baseline="0" dirty="0" smtClean="0"/>
                        <a:t>Unit</a:t>
                      </a:r>
                      <a:endParaRPr lang="en-US" altLang="ko-KR" sz="11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connectHandleMessage</a:t>
                      </a:r>
                      <a:r>
                        <a:rPr lang="en-US" altLang="ko-KR" sz="1100" baseline="0" dirty="0" smtClean="0"/>
                        <a:t>(Message</a:t>
                      </a:r>
                      <a:r>
                        <a:rPr lang="en-US" altLang="ko-KR" sz="1100" baseline="0" dirty="0" smtClean="0"/>
                        <a:t>): </a:t>
                      </a:r>
                      <a:r>
                        <a:rPr lang="en-US" altLang="ko-KR" sz="1100" baseline="0" dirty="0" smtClean="0"/>
                        <a:t>Unit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sampleFromInput</a:t>
                      </a:r>
                      <a:r>
                        <a:rPr lang="en-US" altLang="ko-KR" sz="1100" dirty="0" smtClean="0"/>
                        <a:t>():</a:t>
                      </a:r>
                      <a:r>
                        <a:rPr lang="en-US" altLang="ko-KR" sz="1100" baseline="0" dirty="0" smtClean="0"/>
                        <a:t> String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sendPivots</a:t>
                      </a:r>
                      <a:r>
                        <a:rPr lang="en-US" altLang="ko-KR" sz="1100" baseline="0" dirty="0" smtClean="0"/>
                        <a:t>():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changeToComputeState</a:t>
                      </a:r>
                      <a:r>
                        <a:rPr lang="en-US" altLang="ko-KR" sz="1100" baseline="0" dirty="0" smtClean="0"/>
                        <a:t>():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33867"/>
              </p:ext>
            </p:extLst>
          </p:nvPr>
        </p:nvGraphicFramePr>
        <p:xfrm>
          <a:off x="7884449" y="3984930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socketChannel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SocketChennel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stateManager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StateManager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5719"/>
              </p:ext>
            </p:extLst>
          </p:nvPr>
        </p:nvGraphicFramePr>
        <p:xfrm>
          <a:off x="1335329" y="1618414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>
            <a:stCxn id="4" idx="0"/>
            <a:endCxn id="8" idx="2"/>
          </p:cNvCxnSpPr>
          <p:nvPr/>
        </p:nvCxnSpPr>
        <p:spPr>
          <a:xfrm flipV="1">
            <a:off x="3165443" y="3421731"/>
            <a:ext cx="0" cy="37820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995557" y="4662907"/>
            <a:ext cx="288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995557" y="5087007"/>
            <a:ext cx="2888892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686412" y="4979724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032938" y="5097516"/>
            <a:ext cx="1851511" cy="135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205102" y="5716538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396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pickling library</a:t>
            </a:r>
          </a:p>
          <a:p>
            <a:pPr lvl="1"/>
            <a:r>
              <a:rPr lang="en-US" altLang="ko-KR" dirty="0" smtClean="0"/>
              <a:t>Define </a:t>
            </a:r>
            <a:r>
              <a:rPr lang="en-US" altLang="ko-KR" dirty="0" err="1" smtClean="0"/>
              <a:t>SendableMessage</a:t>
            </a:r>
            <a:r>
              <a:rPr lang="en-US" altLang="ko-KR" dirty="0" smtClean="0"/>
              <a:t>, simplified message to use pickling library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accepts socket connection only</a:t>
            </a:r>
          </a:p>
          <a:p>
            <a:r>
              <a:rPr lang="en-US" altLang="ko-KR" dirty="0" err="1" smtClean="0"/>
              <a:t>SocketHandler</a:t>
            </a:r>
            <a:r>
              <a:rPr lang="en-US" altLang="ko-KR" dirty="0" smtClean="0"/>
              <a:t> handles </a:t>
            </a:r>
            <a:r>
              <a:rPr lang="en-US" altLang="ko-KR" dirty="0" smtClean="0"/>
              <a:t>messages</a:t>
            </a:r>
            <a:r>
              <a:rPr lang="en-US" altLang="ko-KR" dirty="0" smtClean="0"/>
              <a:t> first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StateManagers</a:t>
            </a:r>
            <a:r>
              <a:rPr lang="en-US" altLang="ko-KR" dirty="0" smtClean="0"/>
              <a:t> have its message queue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</a:t>
            </a:r>
            <a:r>
              <a:rPr lang="en-US" altLang="ko-KR" dirty="0" smtClean="0"/>
              <a:t> (</a:t>
            </a:r>
            <a:r>
              <a:rPr lang="en-US" altLang="ko-KR" dirty="0" smtClean="0"/>
              <a:t>Slave</a:t>
            </a:r>
            <a:r>
              <a:rPr lang="en-US" altLang="ko-KR" dirty="0" smtClean="0"/>
              <a:t>) - Skip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22325"/>
              </p:ext>
            </p:extLst>
          </p:nvPr>
        </p:nvGraphicFramePr>
        <p:xfrm>
          <a:off x="1335329" y="3799940"/>
          <a:ext cx="3660228" cy="2093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masterSocketHandler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Socket</a:t>
                      </a:r>
                      <a:r>
                        <a:rPr lang="en-US" altLang="ko-KR" sz="1100" dirty="0" err="1" smtClean="0"/>
                        <a:t>Handler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SlaveState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</a:t>
                      </a:r>
                      <a:r>
                        <a:rPr lang="en-US" altLang="ko-KR" sz="1100" baseline="0" dirty="0" smtClean="0"/>
                        <a:t>Unit</a:t>
                      </a:r>
                      <a:endParaRPr lang="en-US" altLang="ko-KR" sz="11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computeHandleMessage</a:t>
                      </a:r>
                      <a:r>
                        <a:rPr lang="en-US" altLang="ko-KR" sz="1100" baseline="0" dirty="0" smtClean="0"/>
                        <a:t>(Message</a:t>
                      </a:r>
                      <a:r>
                        <a:rPr lang="en-US" altLang="ko-KR" sz="1100" baseline="0" dirty="0" smtClean="0"/>
                        <a:t>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changeToSuccessState</a:t>
                      </a:r>
                      <a:r>
                        <a:rPr lang="en-US" altLang="ko-KR" sz="1100" baseline="0" dirty="0" smtClean="0"/>
                        <a:t>():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335329" y="1618414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>
            <a:stCxn id="4" idx="0"/>
            <a:endCxn id="8" idx="2"/>
          </p:cNvCxnSpPr>
          <p:nvPr/>
        </p:nvCxnSpPr>
        <p:spPr>
          <a:xfrm flipV="1">
            <a:off x="3165443" y="3421731"/>
            <a:ext cx="0" cy="37820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995557" y="4689182"/>
            <a:ext cx="288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11106"/>
              </p:ext>
            </p:extLst>
          </p:nvPr>
        </p:nvGraphicFramePr>
        <p:xfrm>
          <a:off x="7884449" y="4404878"/>
          <a:ext cx="3660228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Compute modules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…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20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…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>
            <a:off x="4995557" y="4978481"/>
            <a:ext cx="2888892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686412" y="4871198"/>
            <a:ext cx="1507182" cy="23558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SomeDone</a:t>
            </a:r>
            <a:r>
              <a:rPr lang="en-US" altLang="ko-KR" sz="1100" dirty="0" err="1" smtClean="0"/>
              <a:t>Msg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995557" y="4983736"/>
            <a:ext cx="2661229" cy="143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686412" y="562738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SendableDoneMsg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71648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Success</a:t>
            </a:r>
            <a:r>
              <a:rPr lang="en-US" altLang="ko-KR" dirty="0" smtClean="0"/>
              <a:t> (</a:t>
            </a:r>
            <a:r>
              <a:rPr lang="en-US" altLang="ko-KR" dirty="0" smtClean="0"/>
              <a:t>Slave)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00379"/>
              </p:ext>
            </p:extLst>
          </p:nvPr>
        </p:nvGraphicFramePr>
        <p:xfrm>
          <a:off x="1335329" y="3799940"/>
          <a:ext cx="3660228" cy="2093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masterSocketHandler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Socket</a:t>
                      </a:r>
                      <a:r>
                        <a:rPr lang="en-US" altLang="ko-KR" sz="1100" dirty="0" err="1" smtClean="0"/>
                        <a:t>Handler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SlaveState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</a:t>
                      </a:r>
                      <a:r>
                        <a:rPr lang="en-US" altLang="ko-KR" sz="1100" baseline="0" dirty="0" smtClean="0"/>
                        <a:t>Unit</a:t>
                      </a:r>
                      <a:endParaRPr lang="en-US" altLang="ko-KR" sz="11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smtClean="0"/>
                        <a:t>terminate()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37876"/>
              </p:ext>
            </p:extLst>
          </p:nvPr>
        </p:nvGraphicFramePr>
        <p:xfrm>
          <a:off x="7642710" y="3984930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socketChannel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SocketChennel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stateManager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StateManager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335329" y="1618414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>
            <a:stCxn id="4" idx="0"/>
            <a:endCxn id="8" idx="2"/>
          </p:cNvCxnSpPr>
          <p:nvPr/>
        </p:nvCxnSpPr>
        <p:spPr>
          <a:xfrm flipV="1">
            <a:off x="3165443" y="3421731"/>
            <a:ext cx="0" cy="37820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4" idx="3"/>
            <a:endCxn id="7" idx="1"/>
          </p:cNvCxnSpPr>
          <p:nvPr/>
        </p:nvCxnSpPr>
        <p:spPr>
          <a:xfrm>
            <a:off x="4995557" y="4846838"/>
            <a:ext cx="2647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513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932" y="38013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Master: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– Slave: Connect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26725"/>
              </p:ext>
            </p:extLst>
          </p:nvPr>
        </p:nvGraphicFramePr>
        <p:xfrm>
          <a:off x="941821" y="2646114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69"/>
              </p:ext>
            </p:extLst>
          </p:nvPr>
        </p:nvGraphicFramePr>
        <p:xfrm>
          <a:off x="2923021" y="3287382"/>
          <a:ext cx="2212428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24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ConnectionListener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04688"/>
              </p:ext>
            </p:extLst>
          </p:nvPr>
        </p:nvGraphicFramePr>
        <p:xfrm>
          <a:off x="4932438" y="3994229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(Master)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92863"/>
              </p:ext>
            </p:extLst>
          </p:nvPr>
        </p:nvGraphicFramePr>
        <p:xfrm>
          <a:off x="5382442" y="5242929"/>
          <a:ext cx="237678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78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(Slave)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14781"/>
              </p:ext>
            </p:extLst>
          </p:nvPr>
        </p:nvGraphicFramePr>
        <p:xfrm>
          <a:off x="941821" y="5904324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69257" y="2879834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</p:cNvCxnSpPr>
          <p:nvPr/>
        </p:nvCxnSpPr>
        <p:spPr>
          <a:xfrm>
            <a:off x="5135449" y="3509345"/>
            <a:ext cx="5092262" cy="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</p:cNvCxnSpPr>
          <p:nvPr/>
        </p:nvCxnSpPr>
        <p:spPr>
          <a:xfrm flipV="1">
            <a:off x="7659874" y="4188997"/>
            <a:ext cx="3655658" cy="2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</p:cNvCxnSpPr>
          <p:nvPr/>
        </p:nvCxnSpPr>
        <p:spPr>
          <a:xfrm flipV="1">
            <a:off x="7759229" y="5454870"/>
            <a:ext cx="3503751" cy="1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69257" y="6132787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5" idx="0"/>
          </p:cNvCxnSpPr>
          <p:nvPr/>
        </p:nvCxnSpPr>
        <p:spPr>
          <a:xfrm>
            <a:off x="4026608" y="2879834"/>
            <a:ext cx="2627" cy="40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8" idx="2"/>
          </p:cNvCxnSpPr>
          <p:nvPr/>
        </p:nvCxnSpPr>
        <p:spPr>
          <a:xfrm flipH="1" flipV="1">
            <a:off x="6570835" y="5686856"/>
            <a:ext cx="4531" cy="4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296456" y="3509345"/>
            <a:ext cx="0" cy="260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5553961" y="2879835"/>
            <a:ext cx="0" cy="62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4932438" y="2972174"/>
            <a:ext cx="1243046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cxnSp>
        <p:nvCxnSpPr>
          <p:cNvPr id="53" name="직선 화살표 연결선 52"/>
          <p:cNvCxnSpPr>
            <a:endCxn id="6" idx="0"/>
          </p:cNvCxnSpPr>
          <p:nvPr/>
        </p:nvCxnSpPr>
        <p:spPr>
          <a:xfrm flipH="1">
            <a:off x="6296156" y="2879834"/>
            <a:ext cx="3006" cy="111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4253835" y="4675813"/>
            <a:ext cx="2042321" cy="272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SocketConnectionRequest</a:t>
            </a:r>
            <a:endParaRPr lang="ko-KR" altLang="en-US" sz="1100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7945062" y="4216192"/>
            <a:ext cx="1" cy="189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7068891" y="4688719"/>
            <a:ext cx="1752343" cy="259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SendableSampleMsg</a:t>
            </a:r>
            <a:endParaRPr lang="ko-KR" altLang="en-US" sz="1100" dirty="0"/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8442405" y="2868078"/>
            <a:ext cx="3598" cy="131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7917265" y="3084805"/>
            <a:ext cx="1050279" cy="259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7068891" y="6186738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Use </a:t>
            </a:r>
            <a:r>
              <a:rPr lang="en-US" altLang="ko-KR" sz="1400" dirty="0" err="1" smtClean="0"/>
              <a:t>sendMessage</a:t>
            </a:r>
            <a:r>
              <a:rPr lang="en-US" altLang="ko-KR" sz="1400" dirty="0" smtClean="0"/>
              <a:t>()</a:t>
            </a:r>
          </a:p>
          <a:p>
            <a:pPr algn="ctr"/>
            <a:r>
              <a:rPr lang="en-US" altLang="ko-KR" sz="1400" dirty="0" smtClean="0"/>
              <a:t>of </a:t>
            </a:r>
            <a:r>
              <a:rPr lang="en-US" altLang="ko-KR" sz="1400" dirty="0" err="1" smtClean="0"/>
              <a:t>socketHandler</a:t>
            </a:r>
            <a:endParaRPr lang="ko-KR" altLang="en-US" sz="14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10074132" y="2879834"/>
            <a:ext cx="0" cy="65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9187605" y="2975798"/>
            <a:ext cx="1978722" cy="251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enough </a:t>
            </a:r>
            <a:r>
              <a:rPr lang="en-US" altLang="ko-KR" sz="1100" dirty="0" smtClean="0"/>
              <a:t>samples received</a:t>
            </a:r>
            <a:endParaRPr lang="ko-KR" altLang="en-US" sz="1100" dirty="0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78192"/>
              </p:ext>
            </p:extLst>
          </p:nvPr>
        </p:nvGraphicFramePr>
        <p:xfrm>
          <a:off x="4970706" y="1723812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(Master)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86" name="직선 화살표 연결선 85"/>
          <p:cNvCxnSpPr>
            <a:stCxn id="85" idx="3"/>
          </p:cNvCxnSpPr>
          <p:nvPr/>
        </p:nvCxnSpPr>
        <p:spPr>
          <a:xfrm flipV="1">
            <a:off x="7698142" y="1918580"/>
            <a:ext cx="3655658" cy="2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10074132" y="1932178"/>
            <a:ext cx="14620" cy="93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9023554" y="2236637"/>
            <a:ext cx="2115775" cy="3832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enough </a:t>
            </a:r>
            <a:r>
              <a:rPr lang="en-US" altLang="ko-KR" sz="1100" dirty="0" smtClean="0"/>
              <a:t>samples received</a:t>
            </a:r>
          </a:p>
          <a:p>
            <a:pPr algn="ctr"/>
            <a:r>
              <a:rPr lang="en-US" altLang="ko-KR" sz="1100" dirty="0" smtClean="0"/>
              <a:t>No </a:t>
            </a:r>
            <a:r>
              <a:rPr lang="en-US" altLang="ko-KR" sz="1100" dirty="0" err="1" smtClean="0"/>
              <a:t>SampleMsg</a:t>
            </a:r>
            <a:r>
              <a:rPr lang="en-US" altLang="ko-KR" sz="1100" dirty="0" smtClean="0"/>
              <a:t> from this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74841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Master: Sample – Slave: Connect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56441" y="2246721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95288"/>
              </p:ext>
            </p:extLst>
          </p:nvPr>
        </p:nvGraphicFramePr>
        <p:xfrm>
          <a:off x="956441" y="2926373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(Master)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20372"/>
              </p:ext>
            </p:extLst>
          </p:nvPr>
        </p:nvGraphicFramePr>
        <p:xfrm>
          <a:off x="956441" y="4843536"/>
          <a:ext cx="237678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78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(Slave)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56441" y="5504931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83877" y="2480441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</p:cNvCxnSpPr>
          <p:nvPr/>
        </p:nvCxnSpPr>
        <p:spPr>
          <a:xfrm flipV="1">
            <a:off x="3683877" y="3144163"/>
            <a:ext cx="7669923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</p:cNvCxnSpPr>
          <p:nvPr/>
        </p:nvCxnSpPr>
        <p:spPr>
          <a:xfrm flipV="1">
            <a:off x="3333228" y="5061004"/>
            <a:ext cx="8020572" cy="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83877" y="5733394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5633476" y="2476268"/>
            <a:ext cx="0" cy="136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6542155" y="2476268"/>
            <a:ext cx="1" cy="258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78613"/>
              </p:ext>
            </p:extLst>
          </p:nvPr>
        </p:nvGraphicFramePr>
        <p:xfrm>
          <a:off x="3027686" y="3622960"/>
          <a:ext cx="1933905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905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PivotCalculator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30" name="직선 화살표 연결선 29"/>
          <p:cNvCxnSpPr>
            <a:stCxn id="29" idx="3"/>
          </p:cNvCxnSpPr>
          <p:nvPr/>
        </p:nvCxnSpPr>
        <p:spPr>
          <a:xfrm>
            <a:off x="4961591" y="3844923"/>
            <a:ext cx="719250" cy="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29" idx="0"/>
          </p:cNvCxnSpPr>
          <p:nvPr/>
        </p:nvCxnSpPr>
        <p:spPr>
          <a:xfrm flipH="1">
            <a:off x="3994638" y="2468685"/>
            <a:ext cx="8587" cy="115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4994178" y="2615033"/>
            <a:ext cx="1184711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</a:t>
            </a:r>
            <a:r>
              <a:rPr lang="en-US" altLang="ko-KR" sz="1100" dirty="0" err="1" smtClean="0"/>
              <a:t>Msg</a:t>
            </a:r>
            <a:endParaRPr lang="ko-KR" altLang="en-US" sz="11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889195" y="4573294"/>
            <a:ext cx="1305919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6868633" y="5061004"/>
            <a:ext cx="1" cy="65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215673" y="5210792"/>
            <a:ext cx="1305919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22425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Master: Compute – Slave: Compute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56441" y="2246721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56441" y="2926373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(Master)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956441" y="4843536"/>
          <a:ext cx="237678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78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(Slave)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56441" y="5504931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83877" y="2480441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</p:cNvCxnSpPr>
          <p:nvPr/>
        </p:nvCxnSpPr>
        <p:spPr>
          <a:xfrm flipV="1">
            <a:off x="3683877" y="3144163"/>
            <a:ext cx="7669923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</p:cNvCxnSpPr>
          <p:nvPr/>
        </p:nvCxnSpPr>
        <p:spPr>
          <a:xfrm flipV="1">
            <a:off x="3333228" y="5061004"/>
            <a:ext cx="8020572" cy="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83877" y="5733394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9236692" y="2476268"/>
            <a:ext cx="1901" cy="66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41658" y="3950781"/>
            <a:ext cx="1521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Skip details now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8634249" y="3144163"/>
            <a:ext cx="31530" cy="258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880658" y="3336177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SendableDoneMsg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83101" y="2684075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57065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Master: Success – Slave: Success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56441" y="2246721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56441" y="2926373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(Master)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956441" y="4843536"/>
          <a:ext cx="237678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78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(Slave)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56441" y="5504931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83877" y="2480441"/>
            <a:ext cx="210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683877" y="3154836"/>
            <a:ext cx="935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</p:cNvCxnSpPr>
          <p:nvPr/>
        </p:nvCxnSpPr>
        <p:spPr>
          <a:xfrm>
            <a:off x="3333228" y="5065499"/>
            <a:ext cx="1333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83877" y="5726893"/>
            <a:ext cx="2175640" cy="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503683" y="2480441"/>
            <a:ext cx="0" cy="66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503683" y="5061004"/>
            <a:ext cx="1" cy="66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96819" y="2314795"/>
            <a:ext cx="97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996819" y="5573005"/>
            <a:ext cx="97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0511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Calculate pivot </a:t>
            </a:r>
            <a:r>
              <a:rPr lang="en-US" altLang="ko-KR" dirty="0" smtClean="0"/>
              <a:t>values</a:t>
            </a:r>
          </a:p>
          <a:p>
            <a:pPr lvl="1"/>
            <a:r>
              <a:rPr lang="en-US" altLang="ko-KR" dirty="0" smtClean="0"/>
              <a:t>Sort first and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Choose values from 1/n, 2/n, …, (n-1)/n position </a:t>
            </a:r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From file size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Sample from data (Sample size is proportional to data size)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Does not open all the files (Just some files)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Sample by random access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Send samples to master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26" idx="3"/>
            <a:endCxn id="53" idx="0"/>
          </p:cNvCxnSpPr>
          <p:nvPr/>
        </p:nvCxnSpPr>
        <p:spPr>
          <a:xfrm>
            <a:off x="8129219" y="2471096"/>
            <a:ext cx="2390946" cy="1025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abstract class Message</a:t>
            </a:r>
          </a:p>
          <a:p>
            <a:pPr marL="0" indent="0">
              <a:buNone/>
            </a:pPr>
            <a:r>
              <a:rPr lang="en-US" altLang="ko-KR" sz="1400" dirty="0" smtClean="0"/>
              <a:t>case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ConnectionMessage</a:t>
            </a:r>
            <a:r>
              <a:rPr lang="en-US" altLang="ko-KR" sz="1400" dirty="0"/>
              <a:t>(socket: </a:t>
            </a:r>
            <a:r>
              <a:rPr lang="en-US" altLang="ko-KR" sz="1400" dirty="0" err="1"/>
              <a:t>SocketChannel</a:t>
            </a:r>
            <a:r>
              <a:rPr lang="en-US" altLang="ko-KR" sz="1400" dirty="0"/>
              <a:t>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SampleMessage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numData</a:t>
            </a:r>
            <a:r>
              <a:rPr lang="en-US" altLang="ko-KR" sz="1400" dirty="0"/>
              <a:t>: Long, keys: Array[Key], handler: </a:t>
            </a:r>
            <a:r>
              <a:rPr lang="en-US" altLang="ko-KR" sz="1400" dirty="0" err="1"/>
              <a:t>SocketHandler</a:t>
            </a:r>
            <a:r>
              <a:rPr lang="en-US" altLang="ko-KR" sz="1400" dirty="0"/>
              <a:t>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PivotMessage</a:t>
            </a:r>
            <a:r>
              <a:rPr lang="en-US" altLang="ko-KR" sz="1400" dirty="0"/>
              <a:t>(pivots: List[Key])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DoneMessage</a:t>
            </a:r>
            <a:r>
              <a:rPr lang="en-US" altLang="ko-KR" sz="1400" dirty="0"/>
              <a:t>(handler: </a:t>
            </a:r>
            <a:r>
              <a:rPr lang="en-US" altLang="ko-KR" sz="1400" dirty="0" err="1"/>
              <a:t>SocketHandler</a:t>
            </a:r>
            <a:r>
              <a:rPr lang="en-US" altLang="ko-KR" sz="1400" dirty="0"/>
              <a:t>) extends Message</a:t>
            </a:r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abstract class </a:t>
            </a:r>
            <a:r>
              <a:rPr lang="en-US" altLang="ko-KR" sz="1400" dirty="0" err="1"/>
              <a:t>SendableMessage</a:t>
            </a:r>
            <a:r>
              <a:rPr lang="en-US" altLang="ko-KR" sz="1400" dirty="0"/>
              <a:t>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SendableSampleMessage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numData</a:t>
            </a:r>
            <a:r>
              <a:rPr lang="en-US" altLang="ko-KR" sz="1400" dirty="0"/>
              <a:t>: Long, </a:t>
            </a:r>
            <a:r>
              <a:rPr lang="en-US" altLang="ko-KR" sz="1400" dirty="0" err="1"/>
              <a:t>sampleSize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extends </a:t>
            </a:r>
            <a:r>
              <a:rPr lang="en-US" altLang="ko-KR" sz="1400" dirty="0" err="1"/>
              <a:t>SendableMessage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SlaveInfoMessage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slaveIP</a:t>
            </a:r>
            <a:r>
              <a:rPr lang="en-US" altLang="ko-KR" sz="1400" dirty="0"/>
              <a:t>: Array[String], pivots: String, </a:t>
            </a:r>
            <a:r>
              <a:rPr lang="en-US" altLang="ko-KR" sz="1400" dirty="0" err="1"/>
              <a:t>slaveNum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extends </a:t>
            </a:r>
            <a:r>
              <a:rPr lang="en-US" altLang="ko-KR" sz="1400" dirty="0" err="1"/>
              <a:t>SendableMessage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case object </a:t>
            </a:r>
            <a:r>
              <a:rPr lang="en-US" altLang="ko-KR" sz="1400" dirty="0" err="1"/>
              <a:t>SendableDoneMessage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SendableMessage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889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PivotSuite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sampleKey</a:t>
            </a:r>
            <a:r>
              <a:rPr lang="en-US" altLang="ko-KR" dirty="0" smtClean="0"/>
              <a:t> = {{0, 0, …, 0}, {1, 1, …, 1}, …, {0xff, 0xff, …, 0xff}}</a:t>
            </a:r>
          </a:p>
          <a:p>
            <a:endParaRPr lang="en-US" altLang="ko-KR" dirty="0"/>
          </a:p>
          <a:p>
            <a:r>
              <a:rPr lang="en-US" altLang="ko-KR" dirty="0" smtClean="0"/>
              <a:t>Calculates correct pivot for </a:t>
            </a:r>
            <a:r>
              <a:rPr lang="en-US" altLang="ko-KR" dirty="0" err="1" smtClean="0"/>
              <a:t>sampleKey</a:t>
            </a:r>
            <a:endParaRPr lang="en-US" altLang="ko-KR" dirty="0" smtClean="0"/>
          </a:p>
          <a:p>
            <a:r>
              <a:rPr lang="en-US" altLang="ko-KR" dirty="0" smtClean="0"/>
              <a:t>Calculates correct pivot for </a:t>
            </a:r>
            <a:r>
              <a:rPr lang="en-US" altLang="ko-KR" dirty="0" err="1" smtClean="0"/>
              <a:t>sampleKey.reverse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err="1" smtClean="0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2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Possible improvements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Sample by main thread -&gt; Sample by futures?</a:t>
            </a:r>
          </a:p>
          <a:p>
            <a:pPr lvl="1"/>
            <a:r>
              <a:rPr lang="en-US" altLang="ko-KR" dirty="0" smtClean="0"/>
              <a:t>Actually, sampling does not take much time</a:t>
            </a:r>
          </a:p>
          <a:p>
            <a:pPr lvl="1"/>
            <a:r>
              <a:rPr lang="en-US" altLang="ko-KR" dirty="0" smtClean="0"/>
              <a:t>But this change increase complexity of connect state much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612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Master (</a:t>
            </a:r>
            <a:r>
              <a:rPr lang="en-US" altLang="ko-KR" dirty="0" err="1" smtClean="0"/>
              <a:t>SocketHandler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30219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47066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</a:t>
                      </a:r>
                      <a:r>
                        <a:rPr lang="en-US" altLang="ko-KR" sz="1400" b="0" dirty="0" smtClean="0"/>
                        <a:t>data</a:t>
                      </a:r>
                      <a:endParaRPr lang="en-US" altLang="ko-K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err="1" smtClean="0"/>
                        <a:t>SendableSampleMsg</a:t>
                      </a:r>
                      <a:r>
                        <a:rPr lang="en-US" altLang="ko-KR" sz="1400" b="0" baseline="0" dirty="0" smtClean="0"/>
                        <a:t> = </a:t>
                      </a:r>
                      <a:r>
                        <a:rPr lang="en-US" altLang="ko-KR" sz="1400" b="0" baseline="0" dirty="0" err="1" smtClean="0"/>
                        <a:t>SampleMsg</a:t>
                      </a:r>
                      <a:r>
                        <a:rPr lang="en-US" altLang="ko-KR" sz="1400" b="0" baseline="0" dirty="0" smtClean="0"/>
                        <a:t> + handler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/>
                        <a:t>- </a:t>
                      </a:r>
                      <a:r>
                        <a:rPr lang="en-US" altLang="ko-KR" sz="1400" b="0" baseline="0" dirty="0" err="1" smtClean="0"/>
                        <a:t>SendableDoneMsg</a:t>
                      </a:r>
                      <a:r>
                        <a:rPr lang="en-US" altLang="ko-KR" sz="1400" b="0" baseline="0" dirty="0" smtClean="0"/>
                        <a:t> = </a:t>
                      </a:r>
                      <a:r>
                        <a:rPr lang="en-US" altLang="ko-KR" sz="1400" b="0" baseline="0" dirty="0" err="1" smtClean="0"/>
                        <a:t>ComputeDoneMsg</a:t>
                      </a:r>
                      <a:r>
                        <a:rPr lang="en-US" altLang="ko-KR" sz="1400" b="0" baseline="0" dirty="0" smtClean="0"/>
                        <a:t> + handler</a:t>
                      </a: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9157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connection request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Server</a:t>
                      </a:r>
                      <a:r>
                        <a:rPr lang="en-US" altLang="ko-KR" sz="1400" b="0" baseline="0" dirty="0" smtClean="0"/>
                        <a:t> s</a:t>
                      </a:r>
                      <a:r>
                        <a:rPr lang="en-US" altLang="ko-KR" sz="1400" b="0" dirty="0" smtClean="0"/>
                        <a:t>ocket</a:t>
                      </a:r>
                      <a:r>
                        <a:rPr lang="en-US" altLang="ko-KR" sz="1400" b="0" baseline="0" dirty="0" smtClean="0"/>
                        <a:t> accepts a client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err="1" smtClean="0"/>
                        <a:t>SocketChannel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PivotCalculator</a:t>
            </a:r>
            <a:r>
              <a:rPr lang="en-US" altLang="ko-KR" dirty="0" smtClean="0"/>
              <a:t> -&gt; </a:t>
            </a: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184711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</a:t>
            </a:r>
            <a:r>
              <a:rPr lang="en-US" altLang="ko-KR" sz="1100" dirty="0" err="1" smtClean="0"/>
              <a:t>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74137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selected pivot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Pivot</a:t>
                      </a:r>
                      <a:r>
                        <a:rPr lang="en-US" altLang="ko-KR" sz="1400" b="0" baseline="0" dirty="0" smtClean="0"/>
                        <a:t> calculation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</a:t>
                      </a:r>
                      <a:r>
                        <a:rPr lang="en-US" altLang="ko-KR" sz="1400" baseline="0" dirty="0" smtClean="0"/>
                        <a:t>values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Master(</a:t>
            </a:r>
            <a:r>
              <a:rPr lang="en-US" altLang="ko-KR" dirty="0" err="1" smtClean="0"/>
              <a:t>SocketHandler</a:t>
            </a:r>
            <a:r>
              <a:rPr lang="en-US" altLang="ko-KR" dirty="0" smtClean="0"/>
              <a:t>) -&gt; Slave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82715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Pivot</a:t>
                      </a:r>
                      <a:r>
                        <a:rPr lang="en-US" altLang="ko-KR" sz="1400" b="0" baseline="0" dirty="0" err="1" smtClean="0"/>
                        <a:t>Msg</a:t>
                      </a:r>
                      <a:r>
                        <a:rPr lang="en-US" altLang="ko-KR" sz="1400" b="0" baseline="0" dirty="0" smtClean="0"/>
                        <a:t> arrived in </a:t>
                      </a:r>
                      <a:r>
                        <a:rPr lang="en-US" altLang="ko-KR" sz="1400" b="0" baseline="0" dirty="0" err="1" smtClean="0"/>
                        <a:t>MasterStateManager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5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52021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completion of sort for 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sorting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1551</Words>
  <Application>Microsoft Office PowerPoint</Application>
  <PresentationFormat>와이드스크린</PresentationFormat>
  <Paragraphs>548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Message</vt:lpstr>
      <vt:lpstr>Slave -&gt; Master (SocketHandler)</vt:lpstr>
      <vt:lpstr>ConnectionListener -&gt; Master</vt:lpstr>
      <vt:lpstr>PivotCalculator -&gt; Master</vt:lpstr>
      <vt:lpstr>Master(SocketHandler) -&gt; Slave</vt:lpstr>
      <vt:lpstr>Sorter -&gt; Slave</vt:lpstr>
      <vt:lpstr>PartitionReceiver -&gt; Slave</vt:lpstr>
      <vt:lpstr>PartitionSender -&gt; Slave</vt:lpstr>
      <vt:lpstr>Shuffler -&gt; Slave</vt:lpstr>
      <vt:lpstr>PartitionSender -&gt; PartitionReceiver</vt:lpstr>
      <vt:lpstr>Modules</vt:lpstr>
      <vt:lpstr>Overall Communication</vt:lpstr>
      <vt:lpstr>Master Modules</vt:lpstr>
      <vt:lpstr>Slave Modules</vt:lpstr>
      <vt:lpstr>State Diagrams</vt:lpstr>
      <vt:lpstr>PowerPoint 프레젠테이션</vt:lpstr>
      <vt:lpstr>Master</vt:lpstr>
      <vt:lpstr>Slave</vt:lpstr>
      <vt:lpstr>State Description</vt:lpstr>
      <vt:lpstr>PowerPoint 프레젠테이션</vt:lpstr>
      <vt:lpstr>Init - Connection (Master)</vt:lpstr>
      <vt:lpstr>Init - RecvSample (Master)</vt:lpstr>
      <vt:lpstr>Sample (Master)</vt:lpstr>
      <vt:lpstr>Compute (Master)</vt:lpstr>
      <vt:lpstr>Success (Master)</vt:lpstr>
      <vt:lpstr>Connect (Slave)</vt:lpstr>
      <vt:lpstr>Compute (Slave) - Skip</vt:lpstr>
      <vt:lpstr>Success (Slave)</vt:lpstr>
      <vt:lpstr>Master: Init – Slave: Connect</vt:lpstr>
      <vt:lpstr>Master: Sample – Slave: Connect</vt:lpstr>
      <vt:lpstr>Master: Compute – Slave: Compute</vt:lpstr>
      <vt:lpstr>Master: Success – Slave: Success</vt:lpstr>
      <vt:lpstr>Master Sample</vt:lpstr>
      <vt:lpstr>Client Sample</vt:lpstr>
      <vt:lpstr>Slave Compute Order</vt:lpstr>
      <vt:lpstr>Tests</vt:lpstr>
      <vt:lpstr>PivotSuite</vt:lpstr>
      <vt:lpstr>etc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461</cp:revision>
  <dcterms:created xsi:type="dcterms:W3CDTF">2016-10-03T17:42:18Z</dcterms:created>
  <dcterms:modified xsi:type="dcterms:W3CDTF">2016-11-03T12:51:03Z</dcterms:modified>
</cp:coreProperties>
</file>