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80" r:id="rId4"/>
    <p:sldId id="265" r:id="rId5"/>
    <p:sldId id="305" r:id="rId6"/>
    <p:sldId id="267" r:id="rId7"/>
    <p:sldId id="308" r:id="rId8"/>
    <p:sldId id="309" r:id="rId9"/>
    <p:sldId id="310" r:id="rId10"/>
    <p:sldId id="311" r:id="rId11"/>
    <p:sldId id="272" r:id="rId12"/>
    <p:sldId id="312" r:id="rId13"/>
    <p:sldId id="313" r:id="rId14"/>
    <p:sldId id="314" r:id="rId15"/>
    <p:sldId id="315" r:id="rId16"/>
    <p:sldId id="275" r:id="rId17"/>
    <p:sldId id="304" r:id="rId18"/>
    <p:sldId id="257" r:id="rId19"/>
    <p:sldId id="307" r:id="rId20"/>
    <p:sldId id="285" r:id="rId21"/>
    <p:sldId id="316" r:id="rId22"/>
    <p:sldId id="317" r:id="rId23"/>
    <p:sldId id="291" r:id="rId24"/>
    <p:sldId id="290" r:id="rId25"/>
    <p:sldId id="284" r:id="rId26"/>
    <p:sldId id="277" r:id="rId27"/>
    <p:sldId id="297" r:id="rId28"/>
    <p:sldId id="295" r:id="rId29"/>
    <p:sldId id="299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D9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27" autoAdjust="0"/>
    <p:restoredTop sz="94660"/>
  </p:normalViewPr>
  <p:slideViewPr>
    <p:cSldViewPr snapToGrid="0">
      <p:cViewPr>
        <p:scale>
          <a:sx n="91" d="100"/>
          <a:sy n="91" d="100"/>
        </p:scale>
        <p:origin x="51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212C-81FB-40F3-BD5E-91ADD12CE53F}" type="datetimeFigureOut">
              <a:rPr lang="ko-KR" altLang="en-US" smtClean="0"/>
              <a:t>2016-10-31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458F-54B1-4E0C-B68D-0FAA7F751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133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212C-81FB-40F3-BD5E-91ADD12CE53F}" type="datetimeFigureOut">
              <a:rPr lang="ko-KR" altLang="en-US" smtClean="0"/>
              <a:t>2016-10-31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458F-54B1-4E0C-B68D-0FAA7F751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9709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212C-81FB-40F3-BD5E-91ADD12CE53F}" type="datetimeFigureOut">
              <a:rPr lang="ko-KR" altLang="en-US" smtClean="0"/>
              <a:t>2016-10-31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458F-54B1-4E0C-B68D-0FAA7F751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407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212C-81FB-40F3-BD5E-91ADD12CE53F}" type="datetimeFigureOut">
              <a:rPr lang="ko-KR" altLang="en-US" smtClean="0"/>
              <a:t>2016-10-31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458F-54B1-4E0C-B68D-0FAA7F751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49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212C-81FB-40F3-BD5E-91ADD12CE53F}" type="datetimeFigureOut">
              <a:rPr lang="ko-KR" altLang="en-US" smtClean="0"/>
              <a:t>2016-10-31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458F-54B1-4E0C-B68D-0FAA7F751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336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212C-81FB-40F3-BD5E-91ADD12CE53F}" type="datetimeFigureOut">
              <a:rPr lang="ko-KR" altLang="en-US" smtClean="0"/>
              <a:t>2016-10-31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458F-54B1-4E0C-B68D-0FAA7F751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4263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212C-81FB-40F3-BD5E-91ADD12CE53F}" type="datetimeFigureOut">
              <a:rPr lang="ko-KR" altLang="en-US" smtClean="0"/>
              <a:t>2016-10-31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458F-54B1-4E0C-B68D-0FAA7F751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136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212C-81FB-40F3-BD5E-91ADD12CE53F}" type="datetimeFigureOut">
              <a:rPr lang="ko-KR" altLang="en-US" smtClean="0"/>
              <a:t>2016-10-31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458F-54B1-4E0C-B68D-0FAA7F751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354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212C-81FB-40F3-BD5E-91ADD12CE53F}" type="datetimeFigureOut">
              <a:rPr lang="ko-KR" altLang="en-US" smtClean="0"/>
              <a:t>2016-10-31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458F-54B1-4E0C-B68D-0FAA7F751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497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212C-81FB-40F3-BD5E-91ADD12CE53F}" type="datetimeFigureOut">
              <a:rPr lang="ko-KR" altLang="en-US" smtClean="0"/>
              <a:t>2016-10-31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458F-54B1-4E0C-B68D-0FAA7F751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667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212C-81FB-40F3-BD5E-91ADD12CE53F}" type="datetimeFigureOut">
              <a:rPr lang="ko-KR" altLang="en-US" smtClean="0"/>
              <a:t>2016-10-31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458F-54B1-4E0C-B68D-0FAA7F751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032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C212C-81FB-40F3-BD5E-91ADD12CE53F}" type="datetimeFigureOut">
              <a:rPr lang="ko-KR" altLang="en-US" smtClean="0"/>
              <a:t>2016-10-31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E458F-54B1-4E0C-B68D-0FAA7F751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367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2800" dirty="0" smtClean="0"/>
              <a:t>CS490P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Project Design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655714"/>
            <a:ext cx="9144000" cy="1655762"/>
          </a:xfrm>
        </p:spPr>
        <p:txBody>
          <a:bodyPr/>
          <a:lstStyle/>
          <a:p>
            <a:r>
              <a:rPr lang="en-US" altLang="ko-KR" dirty="0" smtClean="0"/>
              <a:t>20150888, CSE, Park </a:t>
            </a:r>
            <a:r>
              <a:rPr lang="en-US" altLang="ko-KR" dirty="0" err="1" smtClean="0"/>
              <a:t>Kanghee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941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Shuffler -&gt; Slave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2280033" y="1648872"/>
            <a:ext cx="1796130" cy="27224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ShufflingDoneMsg</a:t>
            </a:r>
            <a:endParaRPr lang="ko-KR" altLang="en-US" sz="11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241698"/>
              </p:ext>
            </p:extLst>
          </p:nvPr>
        </p:nvGraphicFramePr>
        <p:xfrm>
          <a:off x="753948" y="2179228"/>
          <a:ext cx="10408374" cy="449967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488866">
                  <a:extLst>
                    <a:ext uri="{9D8B030D-6E8A-4147-A177-3AD203B41FA5}">
                      <a16:colId xmlns:a16="http://schemas.microsoft.com/office/drawing/2014/main" val="604446546"/>
                    </a:ext>
                  </a:extLst>
                </a:gridCol>
                <a:gridCol w="4459754">
                  <a:extLst>
                    <a:ext uri="{9D8B030D-6E8A-4147-A177-3AD203B41FA5}">
                      <a16:colId xmlns:a16="http://schemas.microsoft.com/office/drawing/2014/main" val="2603215225"/>
                    </a:ext>
                  </a:extLst>
                </a:gridCol>
                <a:gridCol w="4459754">
                  <a:extLst>
                    <a:ext uri="{9D8B030D-6E8A-4147-A177-3AD203B41FA5}">
                      <a16:colId xmlns:a16="http://schemas.microsoft.com/office/drawing/2014/main" val="2966114200"/>
                    </a:ext>
                  </a:extLst>
                </a:gridCol>
              </a:tblGrid>
              <a:tr h="41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Purpose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baseline="0" dirty="0" smtClean="0"/>
                        <a:t>Notify termination of Shuffler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400" b="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892085"/>
                  </a:ext>
                </a:extLst>
              </a:tr>
              <a:tr h="41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When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Finished</a:t>
                      </a:r>
                      <a:r>
                        <a:rPr lang="en-US" altLang="ko-KR" sz="1400" b="0" baseline="0" dirty="0" smtClean="0"/>
                        <a:t> shuffling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575327"/>
                  </a:ext>
                </a:extLst>
              </a:tr>
              <a:tr h="12435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Content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 sz="1400" b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956601"/>
                  </a:ext>
                </a:extLst>
              </a:tr>
              <a:tr h="2428937"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1732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794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PartitionSender</a:t>
            </a:r>
            <a:r>
              <a:rPr lang="en-US" altLang="ko-KR" dirty="0" smtClean="0"/>
              <a:t> -&gt; </a:t>
            </a:r>
            <a:r>
              <a:rPr lang="en-US" altLang="ko-KR" dirty="0" err="1" smtClean="0"/>
              <a:t>PartitionReceiver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2280033" y="1648872"/>
            <a:ext cx="1507182" cy="27224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DataInfoMsg</a:t>
            </a:r>
            <a:endParaRPr lang="ko-KR" altLang="en-US" sz="11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4175238"/>
              </p:ext>
            </p:extLst>
          </p:nvPr>
        </p:nvGraphicFramePr>
        <p:xfrm>
          <a:off x="753948" y="2179228"/>
          <a:ext cx="10408374" cy="449967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488866">
                  <a:extLst>
                    <a:ext uri="{9D8B030D-6E8A-4147-A177-3AD203B41FA5}">
                      <a16:colId xmlns:a16="http://schemas.microsoft.com/office/drawing/2014/main" val="604446546"/>
                    </a:ext>
                  </a:extLst>
                </a:gridCol>
                <a:gridCol w="4459754">
                  <a:extLst>
                    <a:ext uri="{9D8B030D-6E8A-4147-A177-3AD203B41FA5}">
                      <a16:colId xmlns:a16="http://schemas.microsoft.com/office/drawing/2014/main" val="2603215225"/>
                    </a:ext>
                  </a:extLst>
                </a:gridCol>
                <a:gridCol w="4459754">
                  <a:extLst>
                    <a:ext uri="{9D8B030D-6E8A-4147-A177-3AD203B41FA5}">
                      <a16:colId xmlns:a16="http://schemas.microsoft.com/office/drawing/2014/main" val="2966114200"/>
                    </a:ext>
                  </a:extLst>
                </a:gridCol>
              </a:tblGrid>
              <a:tr h="41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Purpose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baseline="0" dirty="0" smtClean="0"/>
                        <a:t>Send information of partitioned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baseline="0" dirty="0" smtClean="0"/>
                        <a:t>Send partitioned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892085"/>
                  </a:ext>
                </a:extLst>
              </a:tr>
              <a:tr h="41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When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Finished</a:t>
                      </a:r>
                      <a:r>
                        <a:rPr lang="en-US" altLang="ko-KR" sz="1400" b="0" baseline="0" dirty="0" smtClean="0"/>
                        <a:t> partitioning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After send </a:t>
                      </a:r>
                      <a:r>
                        <a:rPr lang="en-US" altLang="ko-KR" sz="1400" b="0" dirty="0" err="1" smtClean="0"/>
                        <a:t>DataInfoMsg</a:t>
                      </a:r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575327"/>
                  </a:ext>
                </a:extLst>
              </a:tr>
              <a:tr h="12435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Content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="0" baseline="0" dirty="0" smtClean="0"/>
                        <a:t>Size of each partition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="0" dirty="0" smtClean="0"/>
                        <a:t>Partition</a:t>
                      </a:r>
                      <a:r>
                        <a:rPr lang="en-US" altLang="ko-KR" sz="1400" b="0" baseline="0" dirty="0" smtClean="0"/>
                        <a:t> #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="0" baseline="0" dirty="0" smtClean="0"/>
                        <a:t>Index (</a:t>
                      </a:r>
                      <a:r>
                        <a:rPr lang="en-US" altLang="ko-KR" sz="1400" b="0" baseline="0" dirty="0" err="1" smtClean="0"/>
                        <a:t>idx-th</a:t>
                      </a:r>
                      <a:r>
                        <a:rPr lang="en-US" altLang="ko-KR" sz="1400" b="0" baseline="0" dirty="0" smtClean="0"/>
                        <a:t> data of partition x)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="0" baseline="0" dirty="0" smtClean="0"/>
                        <a:t>Data</a:t>
                      </a:r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956601"/>
                  </a:ext>
                </a:extLst>
              </a:tr>
              <a:tr h="24289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Format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400" dirty="0" smtClean="0"/>
                        <a:t>Message</a:t>
                      </a:r>
                      <a:r>
                        <a:rPr lang="en-US" altLang="ko-KR" sz="1400" baseline="0" dirty="0" smtClean="0"/>
                        <a:t> type (4 bytes, Integer)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="0" dirty="0" smtClean="0"/>
                        <a:t>Size</a:t>
                      </a:r>
                      <a:r>
                        <a:rPr lang="en-US" altLang="ko-KR" sz="1400" b="0" baseline="0" dirty="0" smtClean="0"/>
                        <a:t> (4 bytes, Integer) * (# of partition)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="0" dirty="0" smtClean="0"/>
                        <a:t>Message type (4</a:t>
                      </a:r>
                      <a:r>
                        <a:rPr lang="en-US" altLang="ko-KR" sz="1400" b="0" baseline="0" dirty="0" smtClean="0"/>
                        <a:t> bytes, Integer)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="0" baseline="0" dirty="0" smtClean="0"/>
                        <a:t>Partition # (4 bytes, Integer)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="0" baseline="0" dirty="0" smtClean="0"/>
                        <a:t>Index (4 bytes, Integer)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 sz="1400" b="0" baseline="0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="0" baseline="0" dirty="0" smtClean="0"/>
                        <a:t>Data (3000 bytes, </a:t>
                      </a:r>
                      <a:r>
                        <a:rPr lang="en-US" altLang="ko-KR" sz="1400" baseline="0" dirty="0" smtClean="0"/>
                        <a:t>Array[byte]</a:t>
                      </a:r>
                      <a:r>
                        <a:rPr lang="en-US" altLang="ko-KR" sz="1400" b="0" baseline="0" dirty="0" smtClean="0"/>
                        <a:t>)</a:t>
                      </a:r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173202"/>
                  </a:ext>
                </a:extLst>
              </a:tr>
            </a:tbl>
          </a:graphicData>
        </a:graphic>
      </p:graphicFrame>
      <p:sp>
        <p:nvSpPr>
          <p:cNvPr id="8" name="모서리가 둥근 직사각형 7"/>
          <p:cNvSpPr/>
          <p:nvPr/>
        </p:nvSpPr>
        <p:spPr>
          <a:xfrm>
            <a:off x="6708759" y="1648872"/>
            <a:ext cx="1507182" cy="27224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DataMsg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12255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7117" y="2763371"/>
            <a:ext cx="11876248" cy="1325563"/>
          </a:xfrm>
        </p:spPr>
        <p:txBody>
          <a:bodyPr/>
          <a:lstStyle/>
          <a:p>
            <a:pPr algn="ctr"/>
            <a:r>
              <a:rPr lang="en-US" altLang="ko-KR" dirty="0" smtClean="0"/>
              <a:t>Modules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865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99043" y="355770"/>
            <a:ext cx="4217830" cy="1325563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Overall Communication</a:t>
            </a:r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1303875" y="4035159"/>
            <a:ext cx="1011324" cy="69975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Master</a:t>
            </a:r>
          </a:p>
          <a:p>
            <a:pPr algn="ctr"/>
            <a:r>
              <a:rPr lang="en-US" altLang="ko-KR" sz="1200" dirty="0" smtClean="0"/>
              <a:t>Main</a:t>
            </a:r>
            <a:endParaRPr lang="ko-KR" altLang="en-US" sz="1200" dirty="0"/>
          </a:p>
        </p:txBody>
      </p:sp>
      <p:sp>
        <p:nvSpPr>
          <p:cNvPr id="33" name="타원 32"/>
          <p:cNvSpPr/>
          <p:nvPr/>
        </p:nvSpPr>
        <p:spPr>
          <a:xfrm>
            <a:off x="2490877" y="3073538"/>
            <a:ext cx="1106667" cy="69975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Slave</a:t>
            </a:r>
          </a:p>
          <a:p>
            <a:pPr algn="ctr"/>
            <a:r>
              <a:rPr lang="en-US" altLang="ko-KR" sz="1200" dirty="0" smtClean="0"/>
              <a:t>Handler</a:t>
            </a:r>
            <a:endParaRPr lang="ko-KR" altLang="en-US" sz="1200" dirty="0"/>
          </a:p>
        </p:txBody>
      </p:sp>
      <p:sp>
        <p:nvSpPr>
          <p:cNvPr id="35" name="타원 34"/>
          <p:cNvSpPr/>
          <p:nvPr/>
        </p:nvSpPr>
        <p:spPr>
          <a:xfrm>
            <a:off x="2490877" y="4996782"/>
            <a:ext cx="1106667" cy="69975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Slave</a:t>
            </a:r>
          </a:p>
          <a:p>
            <a:pPr algn="ctr"/>
            <a:r>
              <a:rPr lang="en-US" altLang="ko-KR" sz="1200" dirty="0" smtClean="0"/>
              <a:t>Handler</a:t>
            </a:r>
            <a:endParaRPr lang="ko-KR" altLang="en-US" sz="1200" dirty="0"/>
          </a:p>
        </p:txBody>
      </p:sp>
      <p:sp>
        <p:nvSpPr>
          <p:cNvPr id="48" name="타원 47"/>
          <p:cNvSpPr/>
          <p:nvPr/>
        </p:nvSpPr>
        <p:spPr>
          <a:xfrm>
            <a:off x="6714074" y="2665745"/>
            <a:ext cx="1011324" cy="69975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Slave</a:t>
            </a:r>
          </a:p>
          <a:p>
            <a:pPr algn="ctr"/>
            <a:r>
              <a:rPr lang="en-US" altLang="ko-KR" sz="1200" dirty="0" smtClean="0"/>
              <a:t>Main</a:t>
            </a:r>
            <a:endParaRPr lang="ko-KR" altLang="en-US" sz="1200" dirty="0"/>
          </a:p>
        </p:txBody>
      </p:sp>
      <p:sp>
        <p:nvSpPr>
          <p:cNvPr id="49" name="타원 48"/>
          <p:cNvSpPr/>
          <p:nvPr/>
        </p:nvSpPr>
        <p:spPr>
          <a:xfrm>
            <a:off x="6604182" y="5385858"/>
            <a:ext cx="1011324" cy="69975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Slave</a:t>
            </a:r>
          </a:p>
          <a:p>
            <a:pPr algn="ctr"/>
            <a:r>
              <a:rPr lang="en-US" altLang="ko-KR" sz="1200" dirty="0" smtClean="0"/>
              <a:t>Main</a:t>
            </a:r>
            <a:endParaRPr lang="ko-KR" altLang="en-US" sz="1200" dirty="0"/>
          </a:p>
        </p:txBody>
      </p:sp>
      <p:sp>
        <p:nvSpPr>
          <p:cNvPr id="23" name="타원 22"/>
          <p:cNvSpPr/>
          <p:nvPr/>
        </p:nvSpPr>
        <p:spPr>
          <a:xfrm>
            <a:off x="4990721" y="4981759"/>
            <a:ext cx="1152659" cy="71477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Master</a:t>
            </a:r>
          </a:p>
          <a:p>
            <a:pPr algn="ctr"/>
            <a:r>
              <a:rPr lang="en-US" altLang="ko-KR" sz="1200" dirty="0" smtClean="0"/>
              <a:t>Handler</a:t>
            </a:r>
            <a:endParaRPr lang="ko-KR" altLang="en-US" sz="1200" dirty="0"/>
          </a:p>
        </p:txBody>
      </p:sp>
      <p:cxnSp>
        <p:nvCxnSpPr>
          <p:cNvPr id="59" name="직선 화살표 연결선 58"/>
          <p:cNvCxnSpPr>
            <a:stCxn id="33" idx="3"/>
            <a:endCxn id="3" idx="7"/>
          </p:cNvCxnSpPr>
          <p:nvPr/>
        </p:nvCxnSpPr>
        <p:spPr>
          <a:xfrm flipH="1">
            <a:off x="2167094" y="3670815"/>
            <a:ext cx="485851" cy="466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35" idx="1"/>
            <a:endCxn id="3" idx="5"/>
          </p:cNvCxnSpPr>
          <p:nvPr/>
        </p:nvCxnSpPr>
        <p:spPr>
          <a:xfrm flipH="1" flipV="1">
            <a:off x="2167094" y="4632436"/>
            <a:ext cx="485851" cy="466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타원 67"/>
          <p:cNvSpPr/>
          <p:nvPr/>
        </p:nvSpPr>
        <p:spPr>
          <a:xfrm>
            <a:off x="5092486" y="3058515"/>
            <a:ext cx="1152659" cy="71477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Master</a:t>
            </a:r>
          </a:p>
          <a:p>
            <a:pPr algn="ctr"/>
            <a:r>
              <a:rPr lang="en-US" altLang="ko-KR" sz="1200" dirty="0" smtClean="0"/>
              <a:t>Handler</a:t>
            </a:r>
            <a:endParaRPr lang="ko-KR" altLang="en-US" sz="1200" dirty="0"/>
          </a:p>
        </p:txBody>
      </p:sp>
      <p:sp>
        <p:nvSpPr>
          <p:cNvPr id="83" name="타원 82"/>
          <p:cNvSpPr/>
          <p:nvPr/>
        </p:nvSpPr>
        <p:spPr>
          <a:xfrm>
            <a:off x="7934377" y="5488335"/>
            <a:ext cx="1106667" cy="69975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Partition</a:t>
            </a:r>
          </a:p>
          <a:p>
            <a:pPr algn="ctr"/>
            <a:r>
              <a:rPr lang="en-US" altLang="ko-KR" sz="1200" dirty="0" smtClean="0"/>
              <a:t>Listener</a:t>
            </a:r>
            <a:endParaRPr lang="ko-KR" altLang="en-US" sz="1200" dirty="0"/>
          </a:p>
        </p:txBody>
      </p:sp>
      <p:sp>
        <p:nvSpPr>
          <p:cNvPr id="84" name="타원 83"/>
          <p:cNvSpPr/>
          <p:nvPr/>
        </p:nvSpPr>
        <p:spPr>
          <a:xfrm>
            <a:off x="8093667" y="2663855"/>
            <a:ext cx="1106667" cy="69975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Partition</a:t>
            </a:r>
          </a:p>
          <a:p>
            <a:pPr algn="ctr"/>
            <a:r>
              <a:rPr lang="en-US" altLang="ko-KR" sz="1200" dirty="0" smtClean="0"/>
              <a:t>Listener</a:t>
            </a:r>
            <a:endParaRPr lang="ko-KR" altLang="en-US" sz="1200" dirty="0"/>
          </a:p>
        </p:txBody>
      </p:sp>
      <p:sp>
        <p:nvSpPr>
          <p:cNvPr id="85" name="타원 84"/>
          <p:cNvSpPr/>
          <p:nvPr/>
        </p:nvSpPr>
        <p:spPr>
          <a:xfrm>
            <a:off x="9347558" y="2668400"/>
            <a:ext cx="1106667" cy="69975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Partition</a:t>
            </a:r>
          </a:p>
          <a:p>
            <a:pPr algn="ctr"/>
            <a:r>
              <a:rPr lang="en-US" altLang="ko-KR" sz="1200" dirty="0" smtClean="0"/>
              <a:t>Sender</a:t>
            </a:r>
            <a:endParaRPr lang="ko-KR" altLang="en-US" sz="1200" dirty="0"/>
          </a:p>
        </p:txBody>
      </p:sp>
      <p:sp>
        <p:nvSpPr>
          <p:cNvPr id="86" name="타원 85"/>
          <p:cNvSpPr/>
          <p:nvPr/>
        </p:nvSpPr>
        <p:spPr>
          <a:xfrm>
            <a:off x="9214160" y="5488335"/>
            <a:ext cx="1106667" cy="69975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Partition</a:t>
            </a:r>
          </a:p>
          <a:p>
            <a:pPr algn="ctr"/>
            <a:r>
              <a:rPr lang="en-US" altLang="ko-KR" sz="1200" dirty="0" smtClean="0"/>
              <a:t>Sender</a:t>
            </a:r>
            <a:endParaRPr lang="ko-KR" altLang="en-US" sz="1200" dirty="0"/>
          </a:p>
        </p:txBody>
      </p:sp>
      <p:cxnSp>
        <p:nvCxnSpPr>
          <p:cNvPr id="60" name="직선 화살표 연결선 59"/>
          <p:cNvCxnSpPr>
            <a:stCxn id="86" idx="0"/>
            <a:endCxn id="84" idx="4"/>
          </p:cNvCxnSpPr>
          <p:nvPr/>
        </p:nvCxnSpPr>
        <p:spPr>
          <a:xfrm flipH="1" flipV="1">
            <a:off x="8647001" y="3363609"/>
            <a:ext cx="1120493" cy="2124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>
            <a:stCxn id="84" idx="2"/>
            <a:endCxn id="48" idx="6"/>
          </p:cNvCxnSpPr>
          <p:nvPr/>
        </p:nvCxnSpPr>
        <p:spPr>
          <a:xfrm flipH="1">
            <a:off x="7725398" y="3013732"/>
            <a:ext cx="368269" cy="1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>
            <a:stCxn id="83" idx="2"/>
            <a:endCxn id="49" idx="6"/>
          </p:cNvCxnSpPr>
          <p:nvPr/>
        </p:nvCxnSpPr>
        <p:spPr>
          <a:xfrm flipH="1" flipV="1">
            <a:off x="7615506" y="5735735"/>
            <a:ext cx="318871" cy="102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/>
          <p:cNvCxnSpPr>
            <a:stCxn id="85" idx="4"/>
            <a:endCxn id="83" idx="0"/>
          </p:cNvCxnSpPr>
          <p:nvPr/>
        </p:nvCxnSpPr>
        <p:spPr>
          <a:xfrm flipH="1">
            <a:off x="8487711" y="3368154"/>
            <a:ext cx="1413181" cy="2120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모서리가 둥근 직사각형 140"/>
          <p:cNvSpPr/>
          <p:nvPr/>
        </p:nvSpPr>
        <p:spPr>
          <a:xfrm>
            <a:off x="1083711" y="2663855"/>
            <a:ext cx="2795938" cy="3663742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모서리가 둥근 직사각형 145"/>
          <p:cNvSpPr/>
          <p:nvPr/>
        </p:nvSpPr>
        <p:spPr>
          <a:xfrm>
            <a:off x="4817507" y="2413279"/>
            <a:ext cx="5747863" cy="1803776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모서리가 둥근 직사각형 146"/>
          <p:cNvSpPr/>
          <p:nvPr/>
        </p:nvSpPr>
        <p:spPr>
          <a:xfrm>
            <a:off x="4836917" y="4646903"/>
            <a:ext cx="5747863" cy="1680694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9" name="직선 화살표 연결선 158"/>
          <p:cNvCxnSpPr/>
          <p:nvPr/>
        </p:nvCxnSpPr>
        <p:spPr>
          <a:xfrm>
            <a:off x="556558" y="765046"/>
            <a:ext cx="527153" cy="7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/>
          <p:cNvCxnSpPr/>
          <p:nvPr/>
        </p:nvCxnSpPr>
        <p:spPr>
          <a:xfrm flipV="1">
            <a:off x="556558" y="1272907"/>
            <a:ext cx="527153" cy="2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직선 화살표 연결선 166"/>
          <p:cNvCxnSpPr/>
          <p:nvPr/>
        </p:nvCxnSpPr>
        <p:spPr>
          <a:xfrm flipV="1">
            <a:off x="556558" y="1011827"/>
            <a:ext cx="527153" cy="126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/>
          <p:cNvSpPr txBox="1"/>
          <p:nvPr/>
        </p:nvSpPr>
        <p:spPr>
          <a:xfrm>
            <a:off x="1223582" y="604115"/>
            <a:ext cx="39190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Internal (Appending Message to queue)</a:t>
            </a:r>
          </a:p>
          <a:p>
            <a:r>
              <a:rPr lang="en-US" altLang="ko-KR" sz="1600" dirty="0" smtClean="0"/>
              <a:t>Slave &lt;-&gt; Master</a:t>
            </a:r>
          </a:p>
          <a:p>
            <a:r>
              <a:rPr lang="en-US" altLang="ko-KR" sz="1600" dirty="0" smtClean="0"/>
              <a:t>Slave -&gt; Slave</a:t>
            </a:r>
          </a:p>
        </p:txBody>
      </p:sp>
      <p:cxnSp>
        <p:nvCxnSpPr>
          <p:cNvPr id="7" name="직선 화살표 연결선 6"/>
          <p:cNvCxnSpPr>
            <a:stCxn id="33" idx="6"/>
            <a:endCxn id="68" idx="2"/>
          </p:cNvCxnSpPr>
          <p:nvPr/>
        </p:nvCxnSpPr>
        <p:spPr>
          <a:xfrm flipV="1">
            <a:off x="3597544" y="3415904"/>
            <a:ext cx="1494942" cy="7511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35" idx="6"/>
            <a:endCxn id="23" idx="2"/>
          </p:cNvCxnSpPr>
          <p:nvPr/>
        </p:nvCxnSpPr>
        <p:spPr>
          <a:xfrm flipV="1">
            <a:off x="3597544" y="5339148"/>
            <a:ext cx="1393177" cy="7511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68" idx="6"/>
            <a:endCxn id="48" idx="3"/>
          </p:cNvCxnSpPr>
          <p:nvPr/>
        </p:nvCxnSpPr>
        <p:spPr>
          <a:xfrm flipV="1">
            <a:off x="6245145" y="3263022"/>
            <a:ext cx="617034" cy="15288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23" idx="6"/>
            <a:endCxn id="49" idx="1"/>
          </p:cNvCxnSpPr>
          <p:nvPr/>
        </p:nvCxnSpPr>
        <p:spPr>
          <a:xfrm>
            <a:off x="6143380" y="5339148"/>
            <a:ext cx="608907" cy="1491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79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44482" y="264500"/>
            <a:ext cx="4415549" cy="1325563"/>
          </a:xfrm>
        </p:spPr>
        <p:txBody>
          <a:bodyPr/>
          <a:lstStyle/>
          <a:p>
            <a:r>
              <a:rPr lang="en-US" altLang="ko-KR" dirty="0" smtClean="0"/>
              <a:t>Master Modules</a:t>
            </a:r>
            <a:endParaRPr lang="ko-KR" altLang="en-US" dirty="0"/>
          </a:p>
        </p:txBody>
      </p:sp>
      <p:sp>
        <p:nvSpPr>
          <p:cNvPr id="32" name="타원 31"/>
          <p:cNvSpPr/>
          <p:nvPr/>
        </p:nvSpPr>
        <p:spPr>
          <a:xfrm>
            <a:off x="4955628" y="2805524"/>
            <a:ext cx="1981200" cy="1472189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/>
              <a:t>Master</a:t>
            </a:r>
          </a:p>
          <a:p>
            <a:pPr algn="ctr"/>
            <a:r>
              <a:rPr lang="en-US" altLang="ko-KR" sz="2000" dirty="0" smtClean="0"/>
              <a:t>Main</a:t>
            </a:r>
            <a:endParaRPr lang="ko-KR" altLang="en-US" sz="2000" dirty="0"/>
          </a:p>
        </p:txBody>
      </p:sp>
      <p:sp>
        <p:nvSpPr>
          <p:cNvPr id="34" name="타원 33"/>
          <p:cNvSpPr/>
          <p:nvPr/>
        </p:nvSpPr>
        <p:spPr>
          <a:xfrm>
            <a:off x="7505644" y="2669876"/>
            <a:ext cx="1106667" cy="69975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Socket</a:t>
            </a:r>
          </a:p>
          <a:p>
            <a:pPr algn="ctr"/>
            <a:r>
              <a:rPr lang="en-US" altLang="ko-KR" sz="1200" dirty="0" smtClean="0"/>
              <a:t>Handler</a:t>
            </a:r>
            <a:endParaRPr lang="ko-KR" altLang="en-US" sz="1200" dirty="0"/>
          </a:p>
        </p:txBody>
      </p:sp>
      <p:sp>
        <p:nvSpPr>
          <p:cNvPr id="35" name="타원 34"/>
          <p:cNvSpPr/>
          <p:nvPr/>
        </p:nvSpPr>
        <p:spPr>
          <a:xfrm>
            <a:off x="6479553" y="1694760"/>
            <a:ext cx="1106667" cy="69975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Socket</a:t>
            </a:r>
            <a:endParaRPr lang="en-US" altLang="ko-KR" sz="1200" dirty="0"/>
          </a:p>
          <a:p>
            <a:pPr algn="ctr"/>
            <a:r>
              <a:rPr lang="en-US" altLang="ko-KR" sz="1200" dirty="0" smtClean="0"/>
              <a:t>Handler</a:t>
            </a:r>
            <a:endParaRPr lang="ko-KR" altLang="en-US" sz="1200" dirty="0"/>
          </a:p>
        </p:txBody>
      </p:sp>
      <p:cxnSp>
        <p:nvCxnSpPr>
          <p:cNvPr id="17" name="직선 연결선 16"/>
          <p:cNvCxnSpPr>
            <a:stCxn id="35" idx="3"/>
            <a:endCxn id="32" idx="7"/>
          </p:cNvCxnSpPr>
          <p:nvPr/>
        </p:nvCxnSpPr>
        <p:spPr>
          <a:xfrm>
            <a:off x="6641621" y="2292037"/>
            <a:ext cx="5067" cy="7290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 52"/>
          <p:cNvCxnSpPr>
            <a:stCxn id="34" idx="2"/>
            <a:endCxn id="32" idx="7"/>
          </p:cNvCxnSpPr>
          <p:nvPr/>
        </p:nvCxnSpPr>
        <p:spPr>
          <a:xfrm flipH="1">
            <a:off x="6646688" y="3019753"/>
            <a:ext cx="858956" cy="13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타원 56"/>
          <p:cNvSpPr/>
          <p:nvPr/>
        </p:nvSpPr>
        <p:spPr>
          <a:xfrm>
            <a:off x="2856840" y="3191741"/>
            <a:ext cx="1343075" cy="69975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Pivot</a:t>
            </a:r>
          </a:p>
          <a:p>
            <a:pPr algn="ctr"/>
            <a:r>
              <a:rPr lang="en-US" altLang="ko-KR" sz="1200" dirty="0" smtClean="0"/>
              <a:t>Calculator</a:t>
            </a:r>
            <a:endParaRPr lang="ko-KR" altLang="en-US" sz="1200" dirty="0"/>
          </a:p>
        </p:txBody>
      </p:sp>
      <p:sp>
        <p:nvSpPr>
          <p:cNvPr id="59" name="타원 58"/>
          <p:cNvSpPr/>
          <p:nvPr/>
        </p:nvSpPr>
        <p:spPr>
          <a:xfrm>
            <a:off x="5217399" y="4975838"/>
            <a:ext cx="1457657" cy="699754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Connection</a:t>
            </a:r>
          </a:p>
          <a:p>
            <a:pPr algn="ctr"/>
            <a:r>
              <a:rPr lang="en-US" altLang="ko-KR" sz="1200" dirty="0" smtClean="0"/>
              <a:t>Listener</a:t>
            </a:r>
            <a:endParaRPr lang="ko-KR" altLang="en-US" sz="1200" dirty="0"/>
          </a:p>
        </p:txBody>
      </p:sp>
      <p:cxnSp>
        <p:nvCxnSpPr>
          <p:cNvPr id="60" name="직선 연결선 59"/>
          <p:cNvCxnSpPr>
            <a:stCxn id="59" idx="0"/>
            <a:endCxn id="32" idx="4"/>
          </p:cNvCxnSpPr>
          <p:nvPr/>
        </p:nvCxnSpPr>
        <p:spPr>
          <a:xfrm flipV="1">
            <a:off x="5946228" y="4277713"/>
            <a:ext cx="0" cy="6981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연결선 61"/>
          <p:cNvCxnSpPr>
            <a:stCxn id="57" idx="6"/>
            <a:endCxn id="32" idx="2"/>
          </p:cNvCxnSpPr>
          <p:nvPr/>
        </p:nvCxnSpPr>
        <p:spPr>
          <a:xfrm>
            <a:off x="4199915" y="3541618"/>
            <a:ext cx="755713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959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44482" y="264500"/>
            <a:ext cx="4415549" cy="1325563"/>
          </a:xfrm>
        </p:spPr>
        <p:txBody>
          <a:bodyPr/>
          <a:lstStyle/>
          <a:p>
            <a:r>
              <a:rPr lang="en-US" altLang="ko-KR" dirty="0" smtClean="0"/>
              <a:t>Slave Modules</a:t>
            </a:r>
            <a:endParaRPr lang="ko-KR" altLang="en-US" dirty="0"/>
          </a:p>
        </p:txBody>
      </p:sp>
      <p:sp>
        <p:nvSpPr>
          <p:cNvPr id="32" name="타원 31"/>
          <p:cNvSpPr/>
          <p:nvPr/>
        </p:nvSpPr>
        <p:spPr>
          <a:xfrm>
            <a:off x="5155255" y="3838070"/>
            <a:ext cx="1713255" cy="119757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Slave</a:t>
            </a:r>
            <a:r>
              <a:rPr lang="en-US" altLang="ko-KR" dirty="0"/>
              <a:t> </a:t>
            </a:r>
            <a:r>
              <a:rPr lang="en-US" altLang="ko-KR" dirty="0" smtClean="0"/>
              <a:t>Main</a:t>
            </a:r>
            <a:endParaRPr lang="ko-KR" altLang="en-US" dirty="0"/>
          </a:p>
        </p:txBody>
      </p:sp>
      <p:sp>
        <p:nvSpPr>
          <p:cNvPr id="34" name="타원 33"/>
          <p:cNvSpPr/>
          <p:nvPr/>
        </p:nvSpPr>
        <p:spPr>
          <a:xfrm>
            <a:off x="3735284" y="3087889"/>
            <a:ext cx="1106667" cy="69975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Partition</a:t>
            </a:r>
          </a:p>
          <a:p>
            <a:pPr algn="ctr"/>
            <a:r>
              <a:rPr lang="en-US" altLang="ko-KR" sz="1200" dirty="0" smtClean="0"/>
              <a:t>Listener</a:t>
            </a:r>
            <a:endParaRPr lang="ko-KR" altLang="en-US" sz="1200" dirty="0"/>
          </a:p>
        </p:txBody>
      </p:sp>
      <p:sp>
        <p:nvSpPr>
          <p:cNvPr id="35" name="타원 34"/>
          <p:cNvSpPr/>
          <p:nvPr/>
        </p:nvSpPr>
        <p:spPr>
          <a:xfrm>
            <a:off x="2916066" y="3068625"/>
            <a:ext cx="1106667" cy="69975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Partition</a:t>
            </a:r>
          </a:p>
          <a:p>
            <a:pPr algn="ctr"/>
            <a:r>
              <a:rPr lang="en-US" altLang="ko-KR" sz="1200" dirty="0" smtClean="0"/>
              <a:t>Listener</a:t>
            </a:r>
            <a:endParaRPr lang="ko-KR" altLang="en-US" sz="1200" dirty="0"/>
          </a:p>
        </p:txBody>
      </p:sp>
      <p:cxnSp>
        <p:nvCxnSpPr>
          <p:cNvPr id="17" name="직선 연결선 16"/>
          <p:cNvCxnSpPr>
            <a:stCxn id="35" idx="4"/>
            <a:endCxn id="32" idx="2"/>
          </p:cNvCxnSpPr>
          <p:nvPr/>
        </p:nvCxnSpPr>
        <p:spPr>
          <a:xfrm>
            <a:off x="3469400" y="3768379"/>
            <a:ext cx="1685855" cy="6684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 52"/>
          <p:cNvCxnSpPr>
            <a:stCxn id="34" idx="5"/>
            <a:endCxn id="32" idx="2"/>
          </p:cNvCxnSpPr>
          <p:nvPr/>
        </p:nvCxnSpPr>
        <p:spPr>
          <a:xfrm>
            <a:off x="4679883" y="3685166"/>
            <a:ext cx="475372" cy="7516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타원 56"/>
          <p:cNvSpPr/>
          <p:nvPr/>
        </p:nvSpPr>
        <p:spPr>
          <a:xfrm>
            <a:off x="1249630" y="3068625"/>
            <a:ext cx="1067832" cy="69975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Sampler</a:t>
            </a:r>
            <a:endParaRPr lang="ko-KR" altLang="en-US" sz="1200" dirty="0"/>
          </a:p>
        </p:txBody>
      </p:sp>
      <p:sp>
        <p:nvSpPr>
          <p:cNvPr id="59" name="타원 58"/>
          <p:cNvSpPr/>
          <p:nvPr/>
        </p:nvSpPr>
        <p:spPr>
          <a:xfrm>
            <a:off x="5289874" y="5833787"/>
            <a:ext cx="1457657" cy="699754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Socket</a:t>
            </a:r>
          </a:p>
          <a:p>
            <a:pPr algn="ctr"/>
            <a:r>
              <a:rPr lang="en-US" altLang="ko-KR" sz="1200" dirty="0" smtClean="0"/>
              <a:t>Handler</a:t>
            </a:r>
            <a:endParaRPr lang="ko-KR" altLang="en-US" sz="1200" dirty="0"/>
          </a:p>
        </p:txBody>
      </p:sp>
      <p:cxnSp>
        <p:nvCxnSpPr>
          <p:cNvPr id="60" name="직선 연결선 59"/>
          <p:cNvCxnSpPr>
            <a:stCxn id="59" idx="0"/>
            <a:endCxn id="32" idx="4"/>
          </p:cNvCxnSpPr>
          <p:nvPr/>
        </p:nvCxnSpPr>
        <p:spPr>
          <a:xfrm flipH="1" flipV="1">
            <a:off x="6011883" y="5035643"/>
            <a:ext cx="6820" cy="7981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연결선 61"/>
          <p:cNvCxnSpPr>
            <a:stCxn id="57" idx="4"/>
            <a:endCxn id="32" idx="2"/>
          </p:cNvCxnSpPr>
          <p:nvPr/>
        </p:nvCxnSpPr>
        <p:spPr>
          <a:xfrm>
            <a:off x="1783546" y="3768379"/>
            <a:ext cx="3371709" cy="6684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타원 12"/>
          <p:cNvSpPr/>
          <p:nvPr/>
        </p:nvSpPr>
        <p:spPr>
          <a:xfrm>
            <a:off x="1254919" y="1515761"/>
            <a:ext cx="1067832" cy="84238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File</a:t>
            </a:r>
          </a:p>
          <a:p>
            <a:pPr algn="ctr"/>
            <a:r>
              <a:rPr lang="en-US" altLang="ko-KR" sz="1200" dirty="0" smtClean="0"/>
              <a:t>Handler</a:t>
            </a:r>
            <a:endParaRPr lang="ko-KR" altLang="en-US" sz="1200" dirty="0"/>
          </a:p>
        </p:txBody>
      </p:sp>
      <p:cxnSp>
        <p:nvCxnSpPr>
          <p:cNvPr id="28" name="직선 연결선 27"/>
          <p:cNvCxnSpPr>
            <a:stCxn id="57" idx="0"/>
            <a:endCxn id="13" idx="4"/>
          </p:cNvCxnSpPr>
          <p:nvPr/>
        </p:nvCxnSpPr>
        <p:spPr>
          <a:xfrm flipV="1">
            <a:off x="1783546" y="2358143"/>
            <a:ext cx="5289" cy="7104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타원 41"/>
          <p:cNvSpPr/>
          <p:nvPr/>
        </p:nvSpPr>
        <p:spPr>
          <a:xfrm>
            <a:off x="8399215" y="2916134"/>
            <a:ext cx="1303027" cy="842382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Partitioner</a:t>
            </a:r>
            <a:endParaRPr lang="ko-KR" altLang="en-US" sz="1200" dirty="0"/>
          </a:p>
        </p:txBody>
      </p:sp>
      <p:sp>
        <p:nvSpPr>
          <p:cNvPr id="43" name="타원 42"/>
          <p:cNvSpPr/>
          <p:nvPr/>
        </p:nvSpPr>
        <p:spPr>
          <a:xfrm>
            <a:off x="10052133" y="2922469"/>
            <a:ext cx="897787" cy="84238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Sorter</a:t>
            </a:r>
            <a:endParaRPr lang="ko-KR" altLang="en-US" sz="1200" dirty="0"/>
          </a:p>
        </p:txBody>
      </p:sp>
      <p:cxnSp>
        <p:nvCxnSpPr>
          <p:cNvPr id="44" name="직선 연결선 43"/>
          <p:cNvCxnSpPr>
            <a:stCxn id="42" idx="3"/>
            <a:endCxn id="32" idx="6"/>
          </p:cNvCxnSpPr>
          <p:nvPr/>
        </p:nvCxnSpPr>
        <p:spPr>
          <a:xfrm flipH="1">
            <a:off x="6868510" y="3635152"/>
            <a:ext cx="1721529" cy="8017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타원 93"/>
          <p:cNvSpPr/>
          <p:nvPr/>
        </p:nvSpPr>
        <p:spPr>
          <a:xfrm>
            <a:off x="5456483" y="2880548"/>
            <a:ext cx="1106738" cy="84238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Partition</a:t>
            </a:r>
          </a:p>
          <a:p>
            <a:pPr algn="ctr"/>
            <a:r>
              <a:rPr lang="en-US" altLang="ko-KR" sz="1200" dirty="0" smtClean="0"/>
              <a:t>Sender</a:t>
            </a:r>
            <a:endParaRPr lang="ko-KR" altLang="en-US" sz="1200" dirty="0"/>
          </a:p>
        </p:txBody>
      </p:sp>
      <p:cxnSp>
        <p:nvCxnSpPr>
          <p:cNvPr id="95" name="직선 연결선 94"/>
          <p:cNvCxnSpPr>
            <a:stCxn id="94" idx="4"/>
            <a:endCxn id="32" idx="0"/>
          </p:cNvCxnSpPr>
          <p:nvPr/>
        </p:nvCxnSpPr>
        <p:spPr>
          <a:xfrm>
            <a:off x="6009852" y="3722930"/>
            <a:ext cx="2031" cy="1151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97"/>
          <p:cNvCxnSpPr>
            <a:stCxn id="43" idx="3"/>
            <a:endCxn id="32" idx="6"/>
          </p:cNvCxnSpPr>
          <p:nvPr/>
        </p:nvCxnSpPr>
        <p:spPr>
          <a:xfrm flipH="1">
            <a:off x="6868510" y="3641487"/>
            <a:ext cx="3315101" cy="7953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타원 107"/>
          <p:cNvSpPr/>
          <p:nvPr/>
        </p:nvSpPr>
        <p:spPr>
          <a:xfrm>
            <a:off x="6905231" y="2880548"/>
            <a:ext cx="1075741" cy="84238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Shuffler</a:t>
            </a:r>
            <a:endParaRPr lang="ko-KR" altLang="en-US" sz="1200" dirty="0"/>
          </a:p>
        </p:txBody>
      </p:sp>
      <p:cxnSp>
        <p:nvCxnSpPr>
          <p:cNvPr id="111" name="직선 연결선 110"/>
          <p:cNvCxnSpPr>
            <a:stCxn id="108" idx="3"/>
            <a:endCxn id="32" idx="6"/>
          </p:cNvCxnSpPr>
          <p:nvPr/>
        </p:nvCxnSpPr>
        <p:spPr>
          <a:xfrm flipH="1">
            <a:off x="6868510" y="3599566"/>
            <a:ext cx="194260" cy="8372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직선 연결선 116"/>
          <p:cNvCxnSpPr>
            <a:endCxn id="116" idx="4"/>
          </p:cNvCxnSpPr>
          <p:nvPr/>
        </p:nvCxnSpPr>
        <p:spPr>
          <a:xfrm flipV="1">
            <a:off x="3442400" y="2358143"/>
            <a:ext cx="5289" cy="7104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타원 117"/>
          <p:cNvSpPr/>
          <p:nvPr/>
        </p:nvSpPr>
        <p:spPr>
          <a:xfrm>
            <a:off x="3765785" y="1515761"/>
            <a:ext cx="1067832" cy="84238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File</a:t>
            </a:r>
          </a:p>
          <a:p>
            <a:pPr algn="ctr"/>
            <a:r>
              <a:rPr lang="en-US" altLang="ko-KR" sz="1200" dirty="0" smtClean="0"/>
              <a:t>Handler</a:t>
            </a:r>
            <a:endParaRPr lang="ko-KR" altLang="en-US" sz="1200" dirty="0"/>
          </a:p>
        </p:txBody>
      </p:sp>
      <p:cxnSp>
        <p:nvCxnSpPr>
          <p:cNvPr id="119" name="직선 연결선 118"/>
          <p:cNvCxnSpPr>
            <a:endCxn id="118" idx="4"/>
          </p:cNvCxnSpPr>
          <p:nvPr/>
        </p:nvCxnSpPr>
        <p:spPr>
          <a:xfrm flipV="1">
            <a:off x="4294412" y="2358143"/>
            <a:ext cx="5289" cy="7104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타원 115"/>
          <p:cNvSpPr/>
          <p:nvPr/>
        </p:nvSpPr>
        <p:spPr>
          <a:xfrm>
            <a:off x="2913773" y="1515761"/>
            <a:ext cx="1067832" cy="84238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File</a:t>
            </a:r>
          </a:p>
          <a:p>
            <a:pPr algn="ctr"/>
            <a:r>
              <a:rPr lang="en-US" altLang="ko-KR" sz="1200" dirty="0" smtClean="0"/>
              <a:t>Handler</a:t>
            </a:r>
            <a:endParaRPr lang="ko-KR" altLang="en-US" sz="1200" dirty="0"/>
          </a:p>
        </p:txBody>
      </p:sp>
      <p:sp>
        <p:nvSpPr>
          <p:cNvPr id="120" name="타원 119"/>
          <p:cNvSpPr/>
          <p:nvPr/>
        </p:nvSpPr>
        <p:spPr>
          <a:xfrm>
            <a:off x="5456483" y="1327684"/>
            <a:ext cx="1067832" cy="84238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File</a:t>
            </a:r>
          </a:p>
          <a:p>
            <a:pPr algn="ctr"/>
            <a:r>
              <a:rPr lang="en-US" altLang="ko-KR" sz="1200" dirty="0" smtClean="0"/>
              <a:t>Handler</a:t>
            </a:r>
            <a:endParaRPr lang="ko-KR" altLang="en-US" sz="1200" dirty="0"/>
          </a:p>
        </p:txBody>
      </p:sp>
      <p:cxnSp>
        <p:nvCxnSpPr>
          <p:cNvPr id="121" name="직선 연결선 120"/>
          <p:cNvCxnSpPr>
            <a:endCxn id="120" idx="4"/>
          </p:cNvCxnSpPr>
          <p:nvPr/>
        </p:nvCxnSpPr>
        <p:spPr>
          <a:xfrm flipV="1">
            <a:off x="5985110" y="2170066"/>
            <a:ext cx="5289" cy="7104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타원 121"/>
          <p:cNvSpPr/>
          <p:nvPr/>
        </p:nvSpPr>
        <p:spPr>
          <a:xfrm>
            <a:off x="6899495" y="1324239"/>
            <a:ext cx="1067832" cy="84238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File</a:t>
            </a:r>
          </a:p>
          <a:p>
            <a:pPr algn="ctr"/>
            <a:r>
              <a:rPr lang="en-US" altLang="ko-KR" sz="1200" dirty="0" smtClean="0"/>
              <a:t>Handler</a:t>
            </a:r>
            <a:endParaRPr lang="ko-KR" altLang="en-US" sz="1200" dirty="0"/>
          </a:p>
        </p:txBody>
      </p:sp>
      <p:cxnSp>
        <p:nvCxnSpPr>
          <p:cNvPr id="123" name="직선 연결선 122"/>
          <p:cNvCxnSpPr>
            <a:endCxn id="122" idx="4"/>
          </p:cNvCxnSpPr>
          <p:nvPr/>
        </p:nvCxnSpPr>
        <p:spPr>
          <a:xfrm flipV="1">
            <a:off x="7428122" y="2166621"/>
            <a:ext cx="5289" cy="7104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타원 123"/>
          <p:cNvSpPr/>
          <p:nvPr/>
        </p:nvSpPr>
        <p:spPr>
          <a:xfrm>
            <a:off x="8501243" y="1353320"/>
            <a:ext cx="1067832" cy="84238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File</a:t>
            </a:r>
          </a:p>
          <a:p>
            <a:pPr algn="ctr"/>
            <a:r>
              <a:rPr lang="en-US" altLang="ko-KR" sz="1200" dirty="0" smtClean="0"/>
              <a:t>Handler</a:t>
            </a:r>
            <a:endParaRPr lang="ko-KR" altLang="en-US" sz="1200" dirty="0"/>
          </a:p>
        </p:txBody>
      </p:sp>
      <p:cxnSp>
        <p:nvCxnSpPr>
          <p:cNvPr id="125" name="직선 연결선 124"/>
          <p:cNvCxnSpPr>
            <a:endCxn id="124" idx="4"/>
          </p:cNvCxnSpPr>
          <p:nvPr/>
        </p:nvCxnSpPr>
        <p:spPr>
          <a:xfrm flipV="1">
            <a:off x="9029870" y="2195702"/>
            <a:ext cx="5289" cy="7104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타원 125"/>
          <p:cNvSpPr/>
          <p:nvPr/>
        </p:nvSpPr>
        <p:spPr>
          <a:xfrm>
            <a:off x="9952611" y="1362170"/>
            <a:ext cx="1067832" cy="84238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File</a:t>
            </a:r>
          </a:p>
          <a:p>
            <a:pPr algn="ctr"/>
            <a:r>
              <a:rPr lang="en-US" altLang="ko-KR" sz="1200" dirty="0" smtClean="0"/>
              <a:t>Handler</a:t>
            </a:r>
            <a:endParaRPr lang="ko-KR" altLang="en-US" sz="1200" dirty="0"/>
          </a:p>
        </p:txBody>
      </p:sp>
      <p:cxnSp>
        <p:nvCxnSpPr>
          <p:cNvPr id="127" name="직선 연결선 126"/>
          <p:cNvCxnSpPr>
            <a:endCxn id="126" idx="4"/>
          </p:cNvCxnSpPr>
          <p:nvPr/>
        </p:nvCxnSpPr>
        <p:spPr>
          <a:xfrm flipV="1">
            <a:off x="10481238" y="2204552"/>
            <a:ext cx="5289" cy="7104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3184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7117" y="2763371"/>
            <a:ext cx="11876248" cy="1325563"/>
          </a:xfrm>
        </p:spPr>
        <p:txBody>
          <a:bodyPr/>
          <a:lstStyle/>
          <a:p>
            <a:pPr algn="ctr"/>
            <a:r>
              <a:rPr lang="en-US" altLang="ko-KR" dirty="0" smtClean="0"/>
              <a:t>State Diagrams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947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3492246" y="1829916"/>
            <a:ext cx="2201222" cy="36259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dirty="0" smtClean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3492246" y="1248139"/>
            <a:ext cx="2201222" cy="370714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dirty="0" smtClean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4238603" y="584078"/>
            <a:ext cx="708509" cy="34773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636585" y="562485"/>
            <a:ext cx="1365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State name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645562" y="1255196"/>
            <a:ext cx="1688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State variables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636585" y="1823183"/>
            <a:ext cx="1756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Action on start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3492246" y="2453532"/>
            <a:ext cx="2201222" cy="362599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6636585" y="2453532"/>
            <a:ext cx="1683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Action on end</a:t>
            </a:r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1283790" y="5352706"/>
            <a:ext cx="2201222" cy="362599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4428129" y="5345973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Condition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283790" y="5976322"/>
            <a:ext cx="2201222" cy="362599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4428129" y="5976322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Action</a:t>
            </a:r>
            <a:endParaRPr lang="ko-KR" altLang="en-US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3492246" y="3132453"/>
            <a:ext cx="2201222" cy="362599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6636585" y="3120610"/>
            <a:ext cx="1178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Invariants</a:t>
            </a:r>
            <a:endParaRPr lang="ko-KR" altLang="en-US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3530516" y="4448962"/>
            <a:ext cx="1507182" cy="27224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ConnectionMsg</a:t>
            </a:r>
            <a:endParaRPr lang="ko-KR" altLang="en-US" sz="1100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3530516" y="4176715"/>
            <a:ext cx="1507182" cy="2722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SampleMsg</a:t>
            </a:r>
            <a:endParaRPr lang="ko-KR" altLang="en-US" sz="1100" dirty="0"/>
          </a:p>
        </p:txBody>
      </p:sp>
      <p:sp>
        <p:nvSpPr>
          <p:cNvPr id="25" name="TextBox 24"/>
          <p:cNvSpPr txBox="1"/>
          <p:nvPr/>
        </p:nvSpPr>
        <p:spPr>
          <a:xfrm>
            <a:off x="6674855" y="4475723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Messages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485012" y="4667052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6575422" y="5860751"/>
            <a:ext cx="2201222" cy="362599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~~~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6575422" y="5530639"/>
            <a:ext cx="2201222" cy="362599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…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215592" y="5672718"/>
            <a:ext cx="1601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Do ~~~ if … </a:t>
            </a:r>
          </a:p>
        </p:txBody>
      </p:sp>
    </p:spTree>
    <p:extLst>
      <p:ext uri="{BB962C8B-B14F-4D97-AF65-F5344CB8AC3E}">
        <p14:creationId xmlns:p14="http://schemas.microsoft.com/office/powerpoint/2010/main" val="5235960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구부러진 연결선 8"/>
          <p:cNvCxnSpPr>
            <a:stCxn id="4" idx="0"/>
          </p:cNvCxnSpPr>
          <p:nvPr/>
        </p:nvCxnSpPr>
        <p:spPr>
          <a:xfrm rot="16200000" flipH="1">
            <a:off x="1664418" y="1656024"/>
            <a:ext cx="37796" cy="354254"/>
          </a:xfrm>
          <a:prstGeom prst="curvedConnector4">
            <a:avLst>
              <a:gd name="adj1" fmla="val -2142925"/>
              <a:gd name="adj2" fmla="val 5192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모서리가 둥근 직사각형 54"/>
          <p:cNvSpPr/>
          <p:nvPr/>
        </p:nvSpPr>
        <p:spPr>
          <a:xfrm>
            <a:off x="2399492" y="739070"/>
            <a:ext cx="2066489" cy="259609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altLang="ko-KR" sz="1100" dirty="0" smtClean="0"/>
              <a:t>Create </a:t>
            </a:r>
            <a:r>
              <a:rPr lang="en-US" altLang="ko-KR" sz="1100" dirty="0" err="1" smtClean="0"/>
              <a:t>SlaveHandler</a:t>
            </a:r>
            <a:endParaRPr lang="en-US" altLang="ko-KR" sz="1100" dirty="0" smtClean="0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198384" y="2939073"/>
            <a:ext cx="2453174" cy="27580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Create </a:t>
            </a:r>
            <a:r>
              <a:rPr lang="en-US" altLang="ko-KR" sz="1100" dirty="0" err="1" smtClean="0"/>
              <a:t>ConnectionListener</a:t>
            </a:r>
            <a:endParaRPr lang="en-US" altLang="ko-KR" sz="1100" dirty="0" smtClean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25973" y="2177356"/>
            <a:ext cx="2425586" cy="746353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connected</a:t>
            </a:r>
          </a:p>
          <a:p>
            <a:pPr algn="ctr"/>
            <a:r>
              <a:rPr lang="en-US" altLang="ko-KR" sz="1100" dirty="0" smtClean="0"/>
              <a:t>: </a:t>
            </a:r>
            <a:r>
              <a:rPr lang="en-US" altLang="ko-KR" sz="1100" dirty="0" err="1" smtClean="0"/>
              <a:t>MutableList</a:t>
            </a:r>
            <a:r>
              <a:rPr lang="en-US" altLang="ko-KR" sz="1100" dirty="0" smtClean="0"/>
              <a:t>[</a:t>
            </a:r>
            <a:r>
              <a:rPr lang="en-US" altLang="ko-KR" sz="1100" dirty="0" err="1" smtClean="0"/>
              <a:t>SocketHandler</a:t>
            </a:r>
            <a:r>
              <a:rPr lang="en-US" altLang="ko-KR" sz="1100" dirty="0" smtClean="0"/>
              <a:t>]</a:t>
            </a:r>
          </a:p>
          <a:p>
            <a:pPr algn="ctr"/>
            <a:r>
              <a:rPr lang="en-US" altLang="ko-KR" sz="1100" dirty="0" smtClean="0"/>
              <a:t>slaves: </a:t>
            </a:r>
            <a:r>
              <a:rPr lang="en-US" altLang="ko-KR" sz="1100" dirty="0" err="1" smtClean="0"/>
              <a:t>MutableList</a:t>
            </a:r>
            <a:r>
              <a:rPr lang="en-US" altLang="ko-KR" sz="1100" dirty="0" smtClean="0"/>
              <a:t>[</a:t>
            </a:r>
            <a:r>
              <a:rPr lang="en-US" altLang="ko-KR" sz="1100" dirty="0" err="1" smtClean="0"/>
              <a:t>SocketHandler</a:t>
            </a:r>
            <a:r>
              <a:rPr lang="en-US" altLang="ko-KR" sz="1100" dirty="0" smtClean="0"/>
              <a:t>]</a:t>
            </a:r>
          </a:p>
          <a:p>
            <a:pPr algn="ctr"/>
            <a:r>
              <a:rPr lang="en-US" altLang="ko-KR" sz="1100" dirty="0"/>
              <a:t>s</a:t>
            </a:r>
            <a:r>
              <a:rPr lang="en-US" altLang="ko-KR" sz="1100" dirty="0" smtClean="0"/>
              <a:t>amples: </a:t>
            </a:r>
            <a:r>
              <a:rPr lang="en-US" altLang="ko-KR" sz="1100" dirty="0" err="1" smtClean="0"/>
              <a:t>MutableList</a:t>
            </a:r>
            <a:r>
              <a:rPr lang="en-US" altLang="ko-KR" sz="1100" dirty="0" smtClean="0"/>
              <a:t>[Key]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733411" y="264500"/>
            <a:ext cx="2026619" cy="1325563"/>
          </a:xfrm>
        </p:spPr>
        <p:txBody>
          <a:bodyPr/>
          <a:lstStyle/>
          <a:p>
            <a:r>
              <a:rPr lang="en-US" altLang="ko-KR" dirty="0" smtClean="0"/>
              <a:t>Master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1151934" y="1814253"/>
            <a:ext cx="708509" cy="34773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Init</a:t>
            </a:r>
            <a:endParaRPr lang="ko-KR" altLang="en-US" dirty="0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198384" y="3730288"/>
            <a:ext cx="2453174" cy="25323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slaves.size</a:t>
            </a:r>
            <a:r>
              <a:rPr lang="en-US" altLang="ko-KR" sz="1100" dirty="0" smtClean="0"/>
              <a:t> &lt; </a:t>
            </a:r>
            <a:r>
              <a:rPr lang="en-US" altLang="ko-KR" sz="1100" dirty="0" err="1" smtClean="0"/>
              <a:t>numSlave</a:t>
            </a:r>
            <a:endParaRPr lang="en-US" altLang="ko-KR" sz="1100" dirty="0" smtClean="0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198384" y="3232967"/>
            <a:ext cx="2453174" cy="466593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Terminate </a:t>
            </a:r>
            <a:r>
              <a:rPr lang="en-US" altLang="ko-KR" sz="1100" dirty="0" err="1" smtClean="0"/>
              <a:t>ConnectionListener</a:t>
            </a:r>
            <a:endParaRPr lang="en-US" altLang="ko-KR" sz="1100" dirty="0" smtClean="0"/>
          </a:p>
          <a:p>
            <a:pPr algn="ctr"/>
            <a:r>
              <a:rPr lang="en-US" altLang="ko-KR" sz="1100" dirty="0" smtClean="0"/>
              <a:t>and elements of connected</a:t>
            </a:r>
          </a:p>
        </p:txBody>
      </p:sp>
      <p:sp>
        <p:nvSpPr>
          <p:cNvPr id="58" name="모서리가 둥근 직사각형 57"/>
          <p:cNvSpPr/>
          <p:nvPr/>
        </p:nvSpPr>
        <p:spPr>
          <a:xfrm>
            <a:off x="4000992" y="2923709"/>
            <a:ext cx="986561" cy="34773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Sample</a:t>
            </a:r>
            <a:endParaRPr lang="ko-KR" altLang="en-US" dirty="0"/>
          </a:p>
        </p:txBody>
      </p:sp>
      <p:sp>
        <p:nvSpPr>
          <p:cNvPr id="99" name="모서리가 둥근 직사각형 98"/>
          <p:cNvSpPr/>
          <p:nvPr/>
        </p:nvSpPr>
        <p:spPr>
          <a:xfrm>
            <a:off x="2399492" y="1374209"/>
            <a:ext cx="2545625" cy="582964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altLang="ko-KR" sz="1100" dirty="0" smtClean="0"/>
              <a:t>Append handler to slaves</a:t>
            </a:r>
          </a:p>
          <a:p>
            <a:pPr marL="171450" indent="-171450">
              <a:buFontTx/>
              <a:buChar char="-"/>
            </a:pPr>
            <a:r>
              <a:rPr lang="en-US" altLang="ko-KR" sz="1100" dirty="0" smtClean="0"/>
              <a:t>Append sample to samples</a:t>
            </a:r>
          </a:p>
          <a:p>
            <a:pPr marL="171450" indent="-171450">
              <a:buFontTx/>
              <a:buChar char="-"/>
            </a:pPr>
            <a:r>
              <a:rPr lang="en-US" altLang="ko-KR" sz="1100" dirty="0" smtClean="0"/>
              <a:t>Remove handler from connected</a:t>
            </a:r>
          </a:p>
        </p:txBody>
      </p:sp>
      <p:sp>
        <p:nvSpPr>
          <p:cNvPr id="74" name="모서리가 둥근 직사각형 73"/>
          <p:cNvSpPr/>
          <p:nvPr/>
        </p:nvSpPr>
        <p:spPr>
          <a:xfrm>
            <a:off x="2651558" y="602996"/>
            <a:ext cx="1507182" cy="20645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ConnectionMsg</a:t>
            </a:r>
            <a:endParaRPr lang="ko-KR" altLang="en-US" sz="1100" dirty="0"/>
          </a:p>
        </p:txBody>
      </p:sp>
      <p:cxnSp>
        <p:nvCxnSpPr>
          <p:cNvPr id="72" name="구부러진 연결선 71"/>
          <p:cNvCxnSpPr>
            <a:stCxn id="4" idx="3"/>
            <a:endCxn id="58" idx="1"/>
          </p:cNvCxnSpPr>
          <p:nvPr/>
        </p:nvCxnSpPr>
        <p:spPr>
          <a:xfrm>
            <a:off x="1860443" y="1988123"/>
            <a:ext cx="2140549" cy="110945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모서리가 둥근 직사각형 109"/>
          <p:cNvSpPr/>
          <p:nvPr/>
        </p:nvSpPr>
        <p:spPr>
          <a:xfrm>
            <a:off x="2852156" y="2388404"/>
            <a:ext cx="1432160" cy="361436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slaves.size</a:t>
            </a:r>
            <a:endParaRPr lang="en-US" altLang="ko-KR" sz="1100" dirty="0" smtClean="0"/>
          </a:p>
          <a:p>
            <a:pPr algn="ctr"/>
            <a:r>
              <a:rPr lang="en-US" altLang="ko-KR" sz="1100" dirty="0" smtClean="0"/>
              <a:t>== </a:t>
            </a:r>
            <a:r>
              <a:rPr lang="en-US" altLang="ko-KR" sz="1100" dirty="0" err="1" smtClean="0"/>
              <a:t>numSlave</a:t>
            </a:r>
            <a:endParaRPr lang="en-US" altLang="ko-KR" sz="1100" dirty="0" smtClean="0"/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3555412" y="3278580"/>
            <a:ext cx="1877720" cy="27580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Create </a:t>
            </a:r>
            <a:r>
              <a:rPr lang="en-US" altLang="ko-KR" sz="1100" dirty="0" err="1" smtClean="0"/>
              <a:t>PivotCalculator</a:t>
            </a:r>
            <a:endParaRPr lang="en-US" altLang="ko-KR" sz="1100" dirty="0" smtClean="0"/>
          </a:p>
        </p:txBody>
      </p:sp>
      <p:sp>
        <p:nvSpPr>
          <p:cNvPr id="117" name="모서리가 둥근 직사각형 116"/>
          <p:cNvSpPr/>
          <p:nvPr/>
        </p:nvSpPr>
        <p:spPr>
          <a:xfrm>
            <a:off x="8183765" y="3798428"/>
            <a:ext cx="1945512" cy="26875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/>
              <a:t>- Append to </a:t>
            </a:r>
            <a:r>
              <a:rPr lang="en-US" altLang="ko-KR" sz="1100" dirty="0" err="1" smtClean="0"/>
              <a:t>finishedSlaves</a:t>
            </a:r>
            <a:endParaRPr lang="en-US" altLang="ko-KR" sz="1100" dirty="0" smtClean="0"/>
          </a:p>
        </p:txBody>
      </p:sp>
      <p:cxnSp>
        <p:nvCxnSpPr>
          <p:cNvPr id="123" name="구부러진 연결선 122"/>
          <p:cNvCxnSpPr>
            <a:stCxn id="58" idx="3"/>
            <a:endCxn id="124" idx="1"/>
          </p:cNvCxnSpPr>
          <p:nvPr/>
        </p:nvCxnSpPr>
        <p:spPr>
          <a:xfrm>
            <a:off x="4987553" y="3097579"/>
            <a:ext cx="1721319" cy="147581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모서리가 둥근 직사각형 123"/>
          <p:cNvSpPr/>
          <p:nvPr/>
        </p:nvSpPr>
        <p:spPr>
          <a:xfrm>
            <a:off x="6708872" y="4399528"/>
            <a:ext cx="1186896" cy="34773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Compute</a:t>
            </a:r>
            <a:endParaRPr lang="ko-KR" altLang="en-US" dirty="0"/>
          </a:p>
        </p:txBody>
      </p:sp>
      <p:sp>
        <p:nvSpPr>
          <p:cNvPr id="129" name="모서리가 둥근 직사각형 128"/>
          <p:cNvSpPr/>
          <p:nvPr/>
        </p:nvSpPr>
        <p:spPr>
          <a:xfrm>
            <a:off x="6201708" y="5079613"/>
            <a:ext cx="2201222" cy="25323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finishedSlaves.size</a:t>
            </a:r>
            <a:r>
              <a:rPr lang="en-US" altLang="ko-KR" sz="1100" dirty="0" smtClean="0"/>
              <a:t>&lt;</a:t>
            </a:r>
            <a:r>
              <a:rPr lang="en-US" altLang="ko-KR" sz="1100" dirty="0" err="1" smtClean="0"/>
              <a:t>numSlave</a:t>
            </a:r>
            <a:endParaRPr lang="en-US" altLang="ko-KR" sz="1100" dirty="0" smtClean="0"/>
          </a:p>
        </p:txBody>
      </p:sp>
      <p:sp>
        <p:nvSpPr>
          <p:cNvPr id="133" name="모서리가 둥근 직사각형 132"/>
          <p:cNvSpPr/>
          <p:nvPr/>
        </p:nvSpPr>
        <p:spPr>
          <a:xfrm>
            <a:off x="6201709" y="4800987"/>
            <a:ext cx="2201222" cy="241353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finishedSlaves</a:t>
            </a:r>
            <a:r>
              <a:rPr lang="en-US" altLang="ko-KR" sz="1100" dirty="0" smtClean="0"/>
              <a:t>: Set[Slave]</a:t>
            </a:r>
          </a:p>
        </p:txBody>
      </p:sp>
      <p:cxnSp>
        <p:nvCxnSpPr>
          <p:cNvPr id="135" name="구부러진 연결선 134"/>
          <p:cNvCxnSpPr>
            <a:stCxn id="124" idx="0"/>
          </p:cNvCxnSpPr>
          <p:nvPr/>
        </p:nvCxnSpPr>
        <p:spPr>
          <a:xfrm rot="16200000" flipH="1">
            <a:off x="7572165" y="4129682"/>
            <a:ext cx="53757" cy="593448"/>
          </a:xfrm>
          <a:prstGeom prst="curvedConnector4">
            <a:avLst>
              <a:gd name="adj1" fmla="val -1371492"/>
              <a:gd name="adj2" fmla="val 2829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모서리가 둥근 직사각형 137"/>
          <p:cNvSpPr/>
          <p:nvPr/>
        </p:nvSpPr>
        <p:spPr>
          <a:xfrm>
            <a:off x="8402930" y="3607171"/>
            <a:ext cx="1507182" cy="23242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ComputeDoneMsg</a:t>
            </a:r>
            <a:endParaRPr lang="ko-KR" altLang="en-US" sz="1100" dirty="0"/>
          </a:p>
        </p:txBody>
      </p:sp>
      <p:sp>
        <p:nvSpPr>
          <p:cNvPr id="139" name="모서리가 둥근 직사각형 138"/>
          <p:cNvSpPr/>
          <p:nvPr/>
        </p:nvSpPr>
        <p:spPr>
          <a:xfrm>
            <a:off x="9725585" y="5097775"/>
            <a:ext cx="1186896" cy="34773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Success</a:t>
            </a:r>
            <a:endParaRPr lang="ko-KR" altLang="en-US" dirty="0"/>
          </a:p>
        </p:txBody>
      </p:sp>
      <p:cxnSp>
        <p:nvCxnSpPr>
          <p:cNvPr id="140" name="구부러진 연결선 139"/>
          <p:cNvCxnSpPr>
            <a:stCxn id="124" idx="3"/>
            <a:endCxn id="139" idx="1"/>
          </p:cNvCxnSpPr>
          <p:nvPr/>
        </p:nvCxnSpPr>
        <p:spPr>
          <a:xfrm>
            <a:off x="7895768" y="4573398"/>
            <a:ext cx="1829817" cy="69824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모서리가 둥근 직사각형 143"/>
          <p:cNvSpPr/>
          <p:nvPr/>
        </p:nvSpPr>
        <p:spPr>
          <a:xfrm>
            <a:off x="9380173" y="5474661"/>
            <a:ext cx="1877720" cy="46893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Close all sockets</a:t>
            </a:r>
          </a:p>
          <a:p>
            <a:pPr algn="ctr"/>
            <a:r>
              <a:rPr lang="en-US" altLang="ko-KR" sz="1100" dirty="0" smtClean="0"/>
              <a:t>Terminate </a:t>
            </a:r>
            <a:r>
              <a:rPr lang="en-US" altLang="ko-KR" sz="1100" dirty="0" err="1" smtClean="0"/>
              <a:t>SlaveListeners</a:t>
            </a:r>
            <a:endParaRPr lang="en-US" altLang="ko-KR" sz="1100" dirty="0" smtClean="0"/>
          </a:p>
        </p:txBody>
      </p:sp>
      <p:sp>
        <p:nvSpPr>
          <p:cNvPr id="145" name="모서리가 둥근 직사각형 144"/>
          <p:cNvSpPr/>
          <p:nvPr/>
        </p:nvSpPr>
        <p:spPr>
          <a:xfrm>
            <a:off x="8554822" y="4686756"/>
            <a:ext cx="1432160" cy="361436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finishedSlaves.size</a:t>
            </a:r>
            <a:endParaRPr lang="en-US" altLang="ko-KR" sz="1100" dirty="0" smtClean="0"/>
          </a:p>
          <a:p>
            <a:pPr algn="ctr"/>
            <a:r>
              <a:rPr lang="en-US" altLang="ko-KR" sz="1100" dirty="0" smtClean="0"/>
              <a:t>== </a:t>
            </a:r>
            <a:r>
              <a:rPr lang="en-US" altLang="ko-KR" sz="1100" dirty="0" err="1" smtClean="0"/>
              <a:t>numSlave</a:t>
            </a:r>
            <a:endParaRPr lang="en-US" altLang="ko-KR" sz="1100" dirty="0" smtClean="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4843154" y="3928768"/>
            <a:ext cx="2262078" cy="23791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altLang="ko-KR" sz="1100" dirty="0" smtClean="0"/>
              <a:t>Send </a:t>
            </a:r>
            <a:r>
              <a:rPr lang="en-US" altLang="ko-KR" sz="1100" dirty="0" err="1" smtClean="0"/>
              <a:t>SlavesInfoMsg</a:t>
            </a:r>
            <a:r>
              <a:rPr lang="en-US" altLang="ko-KR" sz="1100" dirty="0"/>
              <a:t> </a:t>
            </a:r>
            <a:r>
              <a:rPr lang="en-US" altLang="ko-KR" sz="1100" dirty="0" smtClean="0"/>
              <a:t>to slaves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5220602" y="3723383"/>
            <a:ext cx="1507182" cy="2369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SlavesInfoMsg</a:t>
            </a:r>
            <a:endParaRPr lang="ko-KR" altLang="en-US" sz="1100" dirty="0"/>
          </a:p>
        </p:txBody>
      </p:sp>
      <p:sp>
        <p:nvSpPr>
          <p:cNvPr id="98" name="모서리가 둥근 직사각형 97"/>
          <p:cNvSpPr/>
          <p:nvPr/>
        </p:nvSpPr>
        <p:spPr>
          <a:xfrm>
            <a:off x="2679146" y="1206852"/>
            <a:ext cx="1507182" cy="22305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SampleMsg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83738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733411" y="264500"/>
            <a:ext cx="2026619" cy="1325563"/>
          </a:xfrm>
        </p:spPr>
        <p:txBody>
          <a:bodyPr/>
          <a:lstStyle/>
          <a:p>
            <a:r>
              <a:rPr lang="en-US" altLang="ko-KR" dirty="0" smtClean="0"/>
              <a:t>Slave</a:t>
            </a:r>
            <a:endParaRPr lang="ko-KR" altLang="en-US" dirty="0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2083080" y="1782178"/>
            <a:ext cx="986561" cy="34773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Sample</a:t>
            </a:r>
            <a:endParaRPr lang="ko-KR" altLang="en-US" dirty="0"/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1735818" y="2161170"/>
            <a:ext cx="1681083" cy="423206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Create </a:t>
            </a:r>
            <a:r>
              <a:rPr lang="en-US" altLang="ko-KR" sz="1100" dirty="0" err="1" smtClean="0"/>
              <a:t>MasterHandler</a:t>
            </a:r>
            <a:endParaRPr lang="en-US" altLang="ko-KR" sz="1100" dirty="0" smtClean="0"/>
          </a:p>
          <a:p>
            <a:pPr algn="ctr"/>
            <a:r>
              <a:rPr lang="en-US" altLang="ko-KR" sz="1100" dirty="0" smtClean="0"/>
              <a:t>Create Sampler</a:t>
            </a:r>
          </a:p>
        </p:txBody>
      </p:sp>
      <p:cxnSp>
        <p:nvCxnSpPr>
          <p:cNvPr id="123" name="구부러진 연결선 122"/>
          <p:cNvCxnSpPr>
            <a:stCxn id="58" idx="3"/>
            <a:endCxn id="124" idx="1"/>
          </p:cNvCxnSpPr>
          <p:nvPr/>
        </p:nvCxnSpPr>
        <p:spPr>
          <a:xfrm>
            <a:off x="3069641" y="1956048"/>
            <a:ext cx="1888939" cy="293130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모서리가 둥근 직사각형 123"/>
          <p:cNvSpPr/>
          <p:nvPr/>
        </p:nvSpPr>
        <p:spPr>
          <a:xfrm>
            <a:off x="4958580" y="4713481"/>
            <a:ext cx="1186896" cy="34773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Compute</a:t>
            </a:r>
            <a:endParaRPr lang="ko-KR" altLang="en-US" dirty="0"/>
          </a:p>
        </p:txBody>
      </p:sp>
      <p:cxnSp>
        <p:nvCxnSpPr>
          <p:cNvPr id="135" name="구부러진 연결선 134"/>
          <p:cNvCxnSpPr>
            <a:stCxn id="124" idx="0"/>
          </p:cNvCxnSpPr>
          <p:nvPr/>
        </p:nvCxnSpPr>
        <p:spPr>
          <a:xfrm rot="5400000" flipH="1" flipV="1">
            <a:off x="5848752" y="4416757"/>
            <a:ext cx="12700" cy="593448"/>
          </a:xfrm>
          <a:prstGeom prst="curvedConnector4">
            <a:avLst>
              <a:gd name="adj1" fmla="val 31157748"/>
              <a:gd name="adj2" fmla="val 3161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모서리가 둥근 직사각형 138"/>
          <p:cNvSpPr/>
          <p:nvPr/>
        </p:nvSpPr>
        <p:spPr>
          <a:xfrm>
            <a:off x="8848445" y="5708978"/>
            <a:ext cx="1186896" cy="34773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Success</a:t>
            </a:r>
            <a:endParaRPr lang="ko-KR" altLang="en-US" dirty="0"/>
          </a:p>
        </p:txBody>
      </p:sp>
      <p:cxnSp>
        <p:nvCxnSpPr>
          <p:cNvPr id="140" name="구부러진 연결선 139"/>
          <p:cNvCxnSpPr>
            <a:stCxn id="124" idx="3"/>
            <a:endCxn id="139" idx="1"/>
          </p:cNvCxnSpPr>
          <p:nvPr/>
        </p:nvCxnSpPr>
        <p:spPr>
          <a:xfrm>
            <a:off x="6145476" y="4887351"/>
            <a:ext cx="2702969" cy="99549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모서리가 둥근 직사각형 143"/>
          <p:cNvSpPr/>
          <p:nvPr/>
        </p:nvSpPr>
        <p:spPr>
          <a:xfrm>
            <a:off x="8503033" y="6085865"/>
            <a:ext cx="1877720" cy="27580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Close all sockets</a:t>
            </a:r>
          </a:p>
        </p:txBody>
      </p:sp>
      <p:sp>
        <p:nvSpPr>
          <p:cNvPr id="47" name="모서리가 둥근 직사각형 46"/>
          <p:cNvSpPr/>
          <p:nvPr/>
        </p:nvSpPr>
        <p:spPr>
          <a:xfrm>
            <a:off x="3137514" y="2700551"/>
            <a:ext cx="2134950" cy="26875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/>
              <a:t>- Send </a:t>
            </a:r>
            <a:r>
              <a:rPr lang="en-US" altLang="ko-KR" sz="1100" dirty="0" err="1" smtClean="0"/>
              <a:t>SampleMsg</a:t>
            </a:r>
            <a:r>
              <a:rPr lang="en-US" altLang="ko-KR" sz="1100" dirty="0" smtClean="0"/>
              <a:t> to Master</a:t>
            </a:r>
          </a:p>
        </p:txBody>
      </p:sp>
      <p:sp>
        <p:nvSpPr>
          <p:cNvPr id="46" name="모서리가 둥근 직사각형 45"/>
          <p:cNvSpPr/>
          <p:nvPr/>
        </p:nvSpPr>
        <p:spPr>
          <a:xfrm>
            <a:off x="3451398" y="2519786"/>
            <a:ext cx="1507182" cy="22820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SampleMsg</a:t>
            </a:r>
            <a:endParaRPr lang="ko-KR" altLang="en-US" sz="1100" dirty="0"/>
          </a:p>
        </p:txBody>
      </p:sp>
      <p:sp>
        <p:nvSpPr>
          <p:cNvPr id="117" name="모서리가 둥근 직사각형 116"/>
          <p:cNvSpPr/>
          <p:nvPr/>
        </p:nvSpPr>
        <p:spPr>
          <a:xfrm>
            <a:off x="6439824" y="1132188"/>
            <a:ext cx="2106360" cy="398692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altLang="ko-KR" sz="1100" dirty="0" smtClean="0"/>
              <a:t>Create </a:t>
            </a:r>
            <a:r>
              <a:rPr lang="en-US" altLang="ko-KR" sz="1100" dirty="0" err="1" smtClean="0"/>
              <a:t>PartitionListener</a:t>
            </a:r>
            <a:endParaRPr lang="en-US" altLang="ko-KR" sz="1100" dirty="0" smtClean="0"/>
          </a:p>
          <a:p>
            <a:pPr marL="171450" indent="-171450">
              <a:buFontTx/>
              <a:buChar char="-"/>
            </a:pPr>
            <a:r>
              <a:rPr lang="en-US" altLang="ko-KR" sz="1100" dirty="0" smtClean="0"/>
              <a:t>Create </a:t>
            </a:r>
            <a:r>
              <a:rPr lang="en-US" altLang="ko-KR" sz="1100" dirty="0" err="1" smtClean="0"/>
              <a:t>Partitioner</a:t>
            </a:r>
            <a:r>
              <a:rPr lang="en-US" altLang="ko-KR" sz="1100" dirty="0" smtClean="0"/>
              <a:t> + Sorter</a:t>
            </a:r>
          </a:p>
        </p:txBody>
      </p:sp>
      <p:sp>
        <p:nvSpPr>
          <p:cNvPr id="54" name="모서리가 둥근 직사각형 53"/>
          <p:cNvSpPr/>
          <p:nvPr/>
        </p:nvSpPr>
        <p:spPr>
          <a:xfrm>
            <a:off x="6658989" y="918962"/>
            <a:ext cx="1507182" cy="23558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SlavesInfoMsg</a:t>
            </a:r>
            <a:endParaRPr lang="ko-KR" altLang="en-US" sz="1100" dirty="0"/>
          </a:p>
        </p:txBody>
      </p:sp>
      <p:sp>
        <p:nvSpPr>
          <p:cNvPr id="70" name="모서리가 둥근 직사각형 69"/>
          <p:cNvSpPr/>
          <p:nvPr/>
        </p:nvSpPr>
        <p:spPr>
          <a:xfrm>
            <a:off x="6439824" y="2452680"/>
            <a:ext cx="2106360" cy="26339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altLang="ko-KR" sz="1100" dirty="0" smtClean="0"/>
              <a:t>Create Shuffler</a:t>
            </a:r>
          </a:p>
        </p:txBody>
      </p:sp>
      <p:sp>
        <p:nvSpPr>
          <p:cNvPr id="68" name="모서리가 둥근 직사각형 67"/>
          <p:cNvSpPr/>
          <p:nvPr/>
        </p:nvSpPr>
        <p:spPr>
          <a:xfrm>
            <a:off x="6439825" y="2224471"/>
            <a:ext cx="2106360" cy="241416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ReceivedAllPartition</a:t>
            </a:r>
            <a:endParaRPr lang="en-US" altLang="ko-KR" sz="1100" dirty="0" smtClean="0"/>
          </a:p>
        </p:txBody>
      </p:sp>
      <p:sp>
        <p:nvSpPr>
          <p:cNvPr id="69" name="모서리가 둥근 직사각형 68"/>
          <p:cNvSpPr/>
          <p:nvPr/>
        </p:nvSpPr>
        <p:spPr>
          <a:xfrm>
            <a:off x="6439825" y="1824041"/>
            <a:ext cx="2106360" cy="40043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altLang="ko-KR" sz="1100" dirty="0" smtClean="0"/>
              <a:t>Create </a:t>
            </a:r>
            <a:r>
              <a:rPr lang="en-US" altLang="ko-KR" sz="1100" dirty="0" err="1" smtClean="0"/>
              <a:t>PartitionSender</a:t>
            </a:r>
            <a:endParaRPr lang="en-US" altLang="ko-KR" sz="1100" dirty="0" smtClean="0"/>
          </a:p>
          <a:p>
            <a:pPr marL="171450" indent="-171450">
              <a:buFontTx/>
              <a:buChar char="-"/>
            </a:pPr>
            <a:r>
              <a:rPr lang="en-US" altLang="ko-KR" sz="1100" dirty="0" smtClean="0"/>
              <a:t>Set </a:t>
            </a:r>
            <a:r>
              <a:rPr lang="en-US" altLang="ko-KR" sz="1100" dirty="0" err="1" smtClean="0"/>
              <a:t>sortingFinished</a:t>
            </a:r>
            <a:r>
              <a:rPr lang="en-US" altLang="ko-KR" sz="1100" dirty="0" smtClean="0"/>
              <a:t> = True</a:t>
            </a:r>
          </a:p>
        </p:txBody>
      </p:sp>
      <p:sp>
        <p:nvSpPr>
          <p:cNvPr id="67" name="모서리가 둥근 직사각형 66"/>
          <p:cNvSpPr/>
          <p:nvPr/>
        </p:nvSpPr>
        <p:spPr>
          <a:xfrm>
            <a:off x="6658990" y="1626636"/>
            <a:ext cx="1507182" cy="22923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SortDoneMsg</a:t>
            </a:r>
            <a:endParaRPr lang="ko-KR" altLang="en-US" sz="1100" dirty="0"/>
          </a:p>
        </p:txBody>
      </p:sp>
      <p:sp>
        <p:nvSpPr>
          <p:cNvPr id="71" name="모서리가 둥근 직사각형 70"/>
          <p:cNvSpPr/>
          <p:nvPr/>
        </p:nvSpPr>
        <p:spPr>
          <a:xfrm>
            <a:off x="6428001" y="3486825"/>
            <a:ext cx="2366957" cy="26339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altLang="ko-KR" sz="1100" dirty="0" smtClean="0"/>
              <a:t>Create Shuffler</a:t>
            </a:r>
          </a:p>
        </p:txBody>
      </p:sp>
      <p:sp>
        <p:nvSpPr>
          <p:cNvPr id="73" name="모서리가 둥근 직사각형 72"/>
          <p:cNvSpPr/>
          <p:nvPr/>
        </p:nvSpPr>
        <p:spPr>
          <a:xfrm>
            <a:off x="6428002" y="3258616"/>
            <a:ext cx="2366957" cy="241416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sortingFinished</a:t>
            </a:r>
            <a:endParaRPr lang="en-US" altLang="ko-KR" sz="1100" dirty="0" smtClean="0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6428002" y="3019292"/>
            <a:ext cx="2366958" cy="26339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altLang="ko-KR" sz="1100" dirty="0" smtClean="0"/>
              <a:t>Set </a:t>
            </a:r>
            <a:r>
              <a:rPr lang="en-US" altLang="ko-KR" sz="1100" dirty="0" err="1" smtClean="0"/>
              <a:t>receivedAllPartition</a:t>
            </a:r>
            <a:r>
              <a:rPr lang="en-US" altLang="ko-KR" sz="1100" dirty="0" smtClean="0"/>
              <a:t> = True</a:t>
            </a:r>
          </a:p>
        </p:txBody>
      </p:sp>
      <p:sp>
        <p:nvSpPr>
          <p:cNvPr id="77" name="모서리가 둥근 직사각형 76"/>
          <p:cNvSpPr/>
          <p:nvPr/>
        </p:nvSpPr>
        <p:spPr>
          <a:xfrm>
            <a:off x="6583118" y="2834491"/>
            <a:ext cx="1796130" cy="22110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ReceivedAllPartitionMsg</a:t>
            </a:r>
            <a:endParaRPr lang="ko-KR" altLang="en-US" sz="1100" dirty="0"/>
          </a:p>
        </p:txBody>
      </p:sp>
      <p:sp>
        <p:nvSpPr>
          <p:cNvPr id="79" name="모서리가 둥근 직사각형 78"/>
          <p:cNvSpPr/>
          <p:nvPr/>
        </p:nvSpPr>
        <p:spPr>
          <a:xfrm>
            <a:off x="4457767" y="5109703"/>
            <a:ext cx="2201222" cy="707277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sortingFinished</a:t>
            </a:r>
            <a:r>
              <a:rPr lang="en-US" altLang="ko-KR" sz="1100" dirty="0" smtClean="0"/>
              <a:t>: Boolean</a:t>
            </a:r>
          </a:p>
          <a:p>
            <a:pPr algn="ctr"/>
            <a:r>
              <a:rPr lang="en-US" altLang="ko-KR" sz="1100" dirty="0" err="1" smtClean="0"/>
              <a:t>receivedAllPartition</a:t>
            </a:r>
            <a:r>
              <a:rPr lang="en-US" altLang="ko-KR" sz="1100" dirty="0" smtClean="0"/>
              <a:t>: Boolean</a:t>
            </a:r>
          </a:p>
          <a:p>
            <a:pPr algn="ctr"/>
            <a:r>
              <a:rPr lang="en-US" altLang="ko-KR" sz="1100" dirty="0" err="1" smtClean="0"/>
              <a:t>sendedAll</a:t>
            </a:r>
            <a:r>
              <a:rPr lang="en-US" altLang="ko-KR" sz="1100" dirty="0" smtClean="0"/>
              <a:t>: Boolean</a:t>
            </a:r>
          </a:p>
          <a:p>
            <a:pPr algn="ctr"/>
            <a:r>
              <a:rPr lang="en-US" altLang="ko-KR" sz="1100" dirty="0" err="1" smtClean="0"/>
              <a:t>shufflingFinished</a:t>
            </a:r>
            <a:r>
              <a:rPr lang="en-US" altLang="ko-KR" sz="1100" dirty="0" smtClean="0"/>
              <a:t>: Boolean</a:t>
            </a:r>
          </a:p>
        </p:txBody>
      </p:sp>
      <p:sp>
        <p:nvSpPr>
          <p:cNvPr id="80" name="모서리가 둥근 직사각형 79"/>
          <p:cNvSpPr/>
          <p:nvPr/>
        </p:nvSpPr>
        <p:spPr>
          <a:xfrm>
            <a:off x="4443590" y="5845909"/>
            <a:ext cx="2216876" cy="423375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sortingFinished</a:t>
            </a:r>
            <a:r>
              <a:rPr lang="en-US" altLang="ko-KR" sz="1100" dirty="0" smtClean="0"/>
              <a:t> = False</a:t>
            </a:r>
          </a:p>
          <a:p>
            <a:pPr algn="ctr"/>
            <a:r>
              <a:rPr lang="en-US" altLang="ko-KR" sz="1100" dirty="0" err="1" smtClean="0"/>
              <a:t>receivedAllPartition</a:t>
            </a:r>
            <a:r>
              <a:rPr lang="en-US" altLang="ko-KR" sz="1100" dirty="0" smtClean="0"/>
              <a:t> = False</a:t>
            </a:r>
          </a:p>
        </p:txBody>
      </p:sp>
      <p:sp>
        <p:nvSpPr>
          <p:cNvPr id="84" name="모서리가 둥근 직사각형 83"/>
          <p:cNvSpPr/>
          <p:nvPr/>
        </p:nvSpPr>
        <p:spPr>
          <a:xfrm>
            <a:off x="6416180" y="4031862"/>
            <a:ext cx="2366958" cy="26339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altLang="ko-KR" sz="1100" dirty="0" smtClean="0"/>
              <a:t>Set </a:t>
            </a:r>
            <a:r>
              <a:rPr lang="en-US" altLang="ko-KR" sz="1100" dirty="0" err="1" smtClean="0"/>
              <a:t>sendedAll</a:t>
            </a:r>
            <a:r>
              <a:rPr lang="en-US" altLang="ko-KR" sz="1100" dirty="0" smtClean="0"/>
              <a:t> = True</a:t>
            </a:r>
          </a:p>
        </p:txBody>
      </p:sp>
      <p:sp>
        <p:nvSpPr>
          <p:cNvPr id="82" name="모서리가 둥근 직사각형 81"/>
          <p:cNvSpPr/>
          <p:nvPr/>
        </p:nvSpPr>
        <p:spPr>
          <a:xfrm>
            <a:off x="6583118" y="3837278"/>
            <a:ext cx="1796130" cy="23191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SendedAllPartitionMsg</a:t>
            </a:r>
            <a:endParaRPr lang="ko-KR" altLang="en-US" sz="1100" dirty="0"/>
          </a:p>
        </p:txBody>
      </p:sp>
      <p:sp>
        <p:nvSpPr>
          <p:cNvPr id="85" name="모서리가 둥근 직사각형 84"/>
          <p:cNvSpPr/>
          <p:nvPr/>
        </p:nvSpPr>
        <p:spPr>
          <a:xfrm>
            <a:off x="6428000" y="4583975"/>
            <a:ext cx="2366958" cy="26339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altLang="ko-KR" sz="1100" dirty="0" smtClean="0"/>
              <a:t>Set </a:t>
            </a:r>
            <a:r>
              <a:rPr lang="en-US" altLang="ko-KR" sz="1100" dirty="0" err="1" smtClean="0"/>
              <a:t>shufflingFinished</a:t>
            </a:r>
            <a:r>
              <a:rPr lang="en-US" altLang="ko-KR" sz="1100" dirty="0" smtClean="0"/>
              <a:t> = True</a:t>
            </a:r>
          </a:p>
        </p:txBody>
      </p:sp>
      <p:sp>
        <p:nvSpPr>
          <p:cNvPr id="83" name="모서리가 둥근 직사각형 82"/>
          <p:cNvSpPr/>
          <p:nvPr/>
        </p:nvSpPr>
        <p:spPr>
          <a:xfrm>
            <a:off x="6583118" y="4366718"/>
            <a:ext cx="1796130" cy="23191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ShufflingDoneMsg</a:t>
            </a:r>
            <a:endParaRPr lang="ko-KR" altLang="en-US" sz="1100" dirty="0"/>
          </a:p>
        </p:txBody>
      </p:sp>
      <p:sp>
        <p:nvSpPr>
          <p:cNvPr id="86" name="모서리가 둥근 직사각형 85"/>
          <p:cNvSpPr/>
          <p:nvPr/>
        </p:nvSpPr>
        <p:spPr>
          <a:xfrm>
            <a:off x="4451417" y="6305591"/>
            <a:ext cx="2201222" cy="386819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! (</a:t>
            </a:r>
            <a:r>
              <a:rPr lang="en-US" altLang="ko-KR" sz="1100" dirty="0" err="1" smtClean="0"/>
              <a:t>sendedAll</a:t>
            </a:r>
            <a:r>
              <a:rPr lang="en-US" altLang="ko-KR" sz="1100" dirty="0" smtClean="0"/>
              <a:t> &amp;&amp; </a:t>
            </a:r>
            <a:r>
              <a:rPr lang="en-US" altLang="ko-KR" sz="1100" dirty="0" err="1" smtClean="0"/>
              <a:t>shufflingFinished</a:t>
            </a:r>
            <a:r>
              <a:rPr lang="en-US" altLang="ko-KR" sz="1100" dirty="0" smtClean="0"/>
              <a:t>)</a:t>
            </a:r>
          </a:p>
        </p:txBody>
      </p:sp>
      <p:sp>
        <p:nvSpPr>
          <p:cNvPr id="90" name="모서리가 둥근 직사각형 89"/>
          <p:cNvSpPr/>
          <p:nvPr/>
        </p:nvSpPr>
        <p:spPr>
          <a:xfrm>
            <a:off x="6883578" y="5303571"/>
            <a:ext cx="2614146" cy="284934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altLang="ko-KR" sz="1100" dirty="0" smtClean="0"/>
              <a:t>Send </a:t>
            </a:r>
            <a:r>
              <a:rPr lang="en-US" altLang="ko-KR" sz="1100" dirty="0" err="1" smtClean="0"/>
              <a:t>ComputeDoneMsg</a:t>
            </a:r>
            <a:r>
              <a:rPr lang="en-US" altLang="ko-KR" sz="1100" dirty="0" smtClean="0"/>
              <a:t> to Master</a:t>
            </a:r>
          </a:p>
        </p:txBody>
      </p:sp>
      <p:sp>
        <p:nvSpPr>
          <p:cNvPr id="89" name="모서리가 둥근 직사각형 88"/>
          <p:cNvSpPr/>
          <p:nvPr/>
        </p:nvSpPr>
        <p:spPr>
          <a:xfrm>
            <a:off x="6883578" y="5068635"/>
            <a:ext cx="2298613" cy="26357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sendedAll</a:t>
            </a:r>
            <a:r>
              <a:rPr lang="en-US" altLang="ko-KR" sz="1100" dirty="0"/>
              <a:t> &amp;&amp; </a:t>
            </a:r>
            <a:r>
              <a:rPr lang="en-US" altLang="ko-KR" sz="1100" dirty="0" err="1"/>
              <a:t>shufflingFinished</a:t>
            </a:r>
            <a:endParaRPr lang="en-US" altLang="ko-KR" sz="1100" dirty="0" smtClean="0"/>
          </a:p>
        </p:txBody>
      </p:sp>
    </p:spTree>
    <p:extLst>
      <p:ext uri="{BB962C8B-B14F-4D97-AF65-F5344CB8AC3E}">
        <p14:creationId xmlns:p14="http://schemas.microsoft.com/office/powerpoint/2010/main" val="256527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7117" y="2763371"/>
            <a:ext cx="11876248" cy="1325563"/>
          </a:xfrm>
        </p:spPr>
        <p:txBody>
          <a:bodyPr/>
          <a:lstStyle/>
          <a:p>
            <a:pPr algn="ctr"/>
            <a:r>
              <a:rPr lang="en-US" altLang="ko-KR" dirty="0" smtClean="0"/>
              <a:t>Conventions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999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7117" y="2763371"/>
            <a:ext cx="11876248" cy="1325563"/>
          </a:xfrm>
        </p:spPr>
        <p:txBody>
          <a:bodyPr/>
          <a:lstStyle/>
          <a:p>
            <a:pPr algn="ctr"/>
            <a:r>
              <a:rPr lang="en-US" altLang="ko-KR" dirty="0" smtClean="0"/>
              <a:t>State Description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040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Init</a:t>
            </a:r>
            <a:r>
              <a:rPr lang="en-US" altLang="ko-KR" dirty="0" smtClean="0"/>
              <a:t> - Connection (Master)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0935001"/>
              </p:ext>
            </p:extLst>
          </p:nvPr>
        </p:nvGraphicFramePr>
        <p:xfrm>
          <a:off x="1267647" y="3854804"/>
          <a:ext cx="3660228" cy="26730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60228">
                  <a:extLst>
                    <a:ext uri="{9D8B030D-6E8A-4147-A177-3AD203B41FA5}">
                      <a16:colId xmlns:a16="http://schemas.microsoft.com/office/drawing/2014/main" val="2126203183"/>
                    </a:ext>
                  </a:extLst>
                </a:gridCol>
              </a:tblGrid>
              <a:tr h="4785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MasterStateManager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715411"/>
                  </a:ext>
                </a:extLst>
              </a:tr>
              <a:tr h="807642"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dirty="0" err="1" smtClean="0"/>
                        <a:t>connectionListener</a:t>
                      </a:r>
                      <a:r>
                        <a:rPr lang="en-US" altLang="ko-KR" sz="1100" dirty="0" smtClean="0"/>
                        <a:t>: </a:t>
                      </a:r>
                      <a:r>
                        <a:rPr lang="en-US" altLang="ko-KR" sz="1100" dirty="0" err="1" smtClean="0"/>
                        <a:t>ConnectionListener</a:t>
                      </a:r>
                      <a:endParaRPr lang="en-US" altLang="ko-KR" sz="11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dirty="0" err="1" smtClean="0"/>
                        <a:t>numSlave</a:t>
                      </a:r>
                      <a:r>
                        <a:rPr lang="en-US" altLang="ko-KR" sz="1100" dirty="0" smtClean="0"/>
                        <a:t>: </a:t>
                      </a:r>
                      <a:r>
                        <a:rPr lang="en-US" altLang="ko-KR" sz="1100" dirty="0" err="1" smtClean="0"/>
                        <a:t>Int</a:t>
                      </a:r>
                      <a:endParaRPr lang="en-US" altLang="ko-KR" sz="11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dirty="0" smtClean="0"/>
                        <a:t>connected: </a:t>
                      </a:r>
                      <a:r>
                        <a:rPr lang="en-US" altLang="ko-KR" sz="1100" dirty="0" err="1" smtClean="0"/>
                        <a:t>MutableList</a:t>
                      </a:r>
                      <a:r>
                        <a:rPr lang="en-US" altLang="ko-KR" sz="1100" dirty="0" smtClean="0"/>
                        <a:t>[</a:t>
                      </a:r>
                      <a:r>
                        <a:rPr lang="en-US" altLang="ko-KR" sz="1100" dirty="0" err="1" smtClean="0"/>
                        <a:t>SocketHandler</a:t>
                      </a:r>
                      <a:r>
                        <a:rPr lang="en-US" altLang="ko-KR" sz="1100" dirty="0" smtClean="0"/>
                        <a:t>]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dirty="0" smtClean="0"/>
                        <a:t>slaves: </a:t>
                      </a:r>
                      <a:r>
                        <a:rPr lang="en-US" altLang="ko-KR" sz="1100" dirty="0" err="1" smtClean="0"/>
                        <a:t>MutableList</a:t>
                      </a:r>
                      <a:r>
                        <a:rPr lang="en-US" altLang="ko-KR" sz="1100" dirty="0" smtClean="0"/>
                        <a:t>[</a:t>
                      </a:r>
                      <a:r>
                        <a:rPr lang="en-US" altLang="ko-KR" sz="1100" dirty="0" err="1" smtClean="0"/>
                        <a:t>SocketHandler</a:t>
                      </a:r>
                      <a:r>
                        <a:rPr lang="en-US" altLang="ko-KR" sz="1100" dirty="0" smtClean="0"/>
                        <a:t>]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dirty="0" smtClean="0"/>
                        <a:t>samples: </a:t>
                      </a:r>
                      <a:r>
                        <a:rPr lang="en-US" altLang="ko-KR" sz="1100" dirty="0" err="1" smtClean="0"/>
                        <a:t>MutableList</a:t>
                      </a:r>
                      <a:r>
                        <a:rPr lang="en-US" altLang="ko-KR" sz="1100" dirty="0" smtClean="0"/>
                        <a:t>[Key]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dirty="0" smtClean="0"/>
                        <a:t>state: </a:t>
                      </a:r>
                      <a:r>
                        <a:rPr lang="en-US" altLang="ko-KR" sz="1100" dirty="0" err="1" smtClean="0"/>
                        <a:t>MasterState</a:t>
                      </a:r>
                      <a:endParaRPr lang="en-US" altLang="ko-KR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541449"/>
                  </a:ext>
                </a:extLst>
              </a:tr>
              <a:tr h="807642"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dirty="0" err="1" smtClean="0"/>
                        <a:t>createSlaveHandler</a:t>
                      </a:r>
                      <a:r>
                        <a:rPr lang="en-US" altLang="ko-KR" sz="1100" dirty="0" smtClean="0"/>
                        <a:t>(Socket): Unit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dirty="0" err="1" smtClean="0"/>
                        <a:t>addSlave</a:t>
                      </a:r>
                      <a:r>
                        <a:rPr lang="en-US" altLang="ko-KR" sz="1100" dirty="0" smtClean="0"/>
                        <a:t>(</a:t>
                      </a:r>
                      <a:r>
                        <a:rPr lang="en-US" altLang="ko-KR" sz="1100" dirty="0" err="1" smtClean="0"/>
                        <a:t>SlaveHandler</a:t>
                      </a:r>
                      <a:r>
                        <a:rPr lang="en-US" altLang="ko-KR" sz="1100" dirty="0" smtClean="0"/>
                        <a:t>): Unit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 smtClean="0"/>
                        <a:t># </a:t>
                      </a:r>
                      <a:r>
                        <a:rPr lang="en-US" altLang="ko-KR" sz="1100" baseline="0" dirty="0" err="1" smtClean="0"/>
                        <a:t>handleMessage</a:t>
                      </a:r>
                      <a:r>
                        <a:rPr lang="en-US" altLang="ko-KR" sz="1100" baseline="0" dirty="0" smtClean="0"/>
                        <a:t>(Message): Unit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100" baseline="0" dirty="0" err="1" smtClean="0"/>
                        <a:t>handleConnectionMessage</a:t>
                      </a:r>
                      <a:r>
                        <a:rPr lang="en-US" altLang="ko-KR" sz="1100" baseline="0" dirty="0" smtClean="0"/>
                        <a:t>(Socket): Unit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 smtClean="0"/>
                        <a:t>+ </a:t>
                      </a:r>
                      <a:r>
                        <a:rPr lang="en-US" altLang="ko-KR" sz="1100" baseline="0" dirty="0" err="1" smtClean="0"/>
                        <a:t>socketMessageHandler</a:t>
                      </a:r>
                      <a:r>
                        <a:rPr lang="en-US" altLang="ko-KR" sz="1100" baseline="0" dirty="0" smtClean="0"/>
                        <a:t>(</a:t>
                      </a:r>
                      <a:r>
                        <a:rPr lang="en-US" altLang="ko-KR" sz="1100" baseline="0" dirty="0" err="1" smtClean="0"/>
                        <a:t>SendableMessage</a:t>
                      </a:r>
                      <a:r>
                        <a:rPr lang="en-US" altLang="ko-KR" sz="1100" baseline="0" dirty="0" smtClean="0"/>
                        <a:t>): Unit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endParaRPr lang="en-US" altLang="ko-KR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70468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6414408"/>
              </p:ext>
            </p:extLst>
          </p:nvPr>
        </p:nvGraphicFramePr>
        <p:xfrm>
          <a:off x="7761341" y="1027906"/>
          <a:ext cx="3660228" cy="16504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60228">
                  <a:extLst>
                    <a:ext uri="{9D8B030D-6E8A-4147-A177-3AD203B41FA5}">
                      <a16:colId xmlns:a16="http://schemas.microsoft.com/office/drawing/2014/main" val="2126203183"/>
                    </a:ext>
                  </a:extLst>
                </a:gridCol>
              </a:tblGrid>
              <a:tr h="4120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ConnectionListener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715411"/>
                  </a:ext>
                </a:extLst>
              </a:tr>
              <a:tr h="542989"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dirty="0" err="1" smtClean="0"/>
                        <a:t>serverSocket</a:t>
                      </a:r>
                      <a:r>
                        <a:rPr lang="en-US" altLang="ko-KR" sz="1100" dirty="0" smtClean="0"/>
                        <a:t>: </a:t>
                      </a:r>
                      <a:r>
                        <a:rPr lang="en-US" altLang="ko-KR" sz="1100" dirty="0" err="1" smtClean="0"/>
                        <a:t>ServerSocket</a:t>
                      </a:r>
                      <a:endParaRPr lang="en-US" altLang="ko-KR" sz="11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dirty="0" smtClean="0"/>
                        <a:t>master: Master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541449"/>
                  </a:ext>
                </a:extLst>
              </a:tr>
              <a:tr h="6954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aseline="0" smtClean="0"/>
                        <a:t>+ start(): </a:t>
                      </a:r>
                      <a:r>
                        <a:rPr lang="en-US" altLang="ko-KR" sz="1100" baseline="0" dirty="0" smtClean="0"/>
                        <a:t>Unit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 smtClean="0"/>
                        <a:t>+</a:t>
                      </a:r>
                      <a:r>
                        <a:rPr lang="en-US" altLang="ko-KR" sz="1100" baseline="0" dirty="0" smtClean="0"/>
                        <a:t> terminate</a:t>
                      </a:r>
                      <a:r>
                        <a:rPr lang="en-US" altLang="ko-KR" sz="1100" dirty="0" smtClean="0"/>
                        <a:t>(): Unit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 smtClean="0"/>
                        <a:t>- </a:t>
                      </a:r>
                      <a:r>
                        <a:rPr lang="en-US" altLang="ko-KR" sz="1100" dirty="0" err="1" smtClean="0"/>
                        <a:t>addConnectionMessage</a:t>
                      </a:r>
                      <a:r>
                        <a:rPr lang="en-US" altLang="ko-KR" sz="1100" dirty="0" smtClean="0"/>
                        <a:t>(Socket):</a:t>
                      </a:r>
                      <a:r>
                        <a:rPr lang="en-US" altLang="ko-KR" sz="1100" baseline="0" dirty="0" smtClean="0"/>
                        <a:t> Unit</a:t>
                      </a:r>
                      <a:endParaRPr lang="en-US" altLang="ko-KR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70468"/>
                  </a:ext>
                </a:extLst>
              </a:tr>
            </a:tbl>
          </a:graphicData>
        </a:graphic>
      </p:graphicFrame>
      <p:cxnSp>
        <p:nvCxnSpPr>
          <p:cNvPr id="33" name="직선 화살표 연결선 32"/>
          <p:cNvCxnSpPr/>
          <p:nvPr/>
        </p:nvCxnSpPr>
        <p:spPr>
          <a:xfrm>
            <a:off x="4927875" y="4852728"/>
            <a:ext cx="283346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4227105"/>
              </p:ext>
            </p:extLst>
          </p:nvPr>
        </p:nvGraphicFramePr>
        <p:xfrm>
          <a:off x="7761341" y="4455422"/>
          <a:ext cx="3660228" cy="17238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60228">
                  <a:extLst>
                    <a:ext uri="{9D8B030D-6E8A-4147-A177-3AD203B41FA5}">
                      <a16:colId xmlns:a16="http://schemas.microsoft.com/office/drawing/2014/main" val="2126203183"/>
                    </a:ext>
                  </a:extLst>
                </a:gridCol>
              </a:tblGrid>
              <a:tr h="48258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/>
                        <a:t>SocketHandler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715411"/>
                  </a:ext>
                </a:extLst>
              </a:tr>
              <a:tr h="318081"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dirty="0" smtClean="0"/>
                        <a:t>socket: Socket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dirty="0" err="1" smtClean="0"/>
                        <a:t>messageHandler</a:t>
                      </a:r>
                      <a:r>
                        <a:rPr lang="en-US" altLang="ko-KR" sz="1100" dirty="0" smtClean="0"/>
                        <a:t>: </a:t>
                      </a:r>
                      <a:r>
                        <a:rPr lang="en-US" altLang="ko-KR" sz="1100" dirty="0" err="1" smtClean="0"/>
                        <a:t>SendableMessage</a:t>
                      </a:r>
                      <a:r>
                        <a:rPr lang="en-US" altLang="ko-KR" sz="1100" baseline="0" dirty="0" smtClean="0"/>
                        <a:t> =&gt; Unit</a:t>
                      </a:r>
                      <a:endParaRPr lang="en-US" altLang="ko-KR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541449"/>
                  </a:ext>
                </a:extLst>
              </a:tr>
              <a:tr h="8145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aseline="0" dirty="0" smtClean="0"/>
                        <a:t>+ run(): Unit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 smtClean="0"/>
                        <a:t>+ terminate(): Unit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 smtClean="0"/>
                        <a:t>+ </a:t>
                      </a:r>
                      <a:r>
                        <a:rPr lang="en-US" altLang="ko-KR" sz="1100" dirty="0" err="1" smtClean="0"/>
                        <a:t>sendMessage</a:t>
                      </a:r>
                      <a:r>
                        <a:rPr lang="en-US" altLang="ko-KR" sz="1100" dirty="0" smtClean="0"/>
                        <a:t>(</a:t>
                      </a:r>
                      <a:r>
                        <a:rPr lang="en-US" altLang="ko-KR" sz="1100" dirty="0" err="1" smtClean="0"/>
                        <a:t>SendableMessage</a:t>
                      </a:r>
                      <a:r>
                        <a:rPr lang="en-US" altLang="ko-KR" sz="1100" dirty="0" smtClean="0"/>
                        <a:t>): Unit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70468"/>
                  </a:ext>
                </a:extLst>
              </a:tr>
            </a:tbl>
          </a:graphicData>
        </a:graphic>
      </p:graphicFrame>
      <p:cxnSp>
        <p:nvCxnSpPr>
          <p:cNvPr id="7" name="꺾인 연결선 6"/>
          <p:cNvCxnSpPr>
            <a:endCxn id="5" idx="1"/>
          </p:cNvCxnSpPr>
          <p:nvPr/>
        </p:nvCxnSpPr>
        <p:spPr>
          <a:xfrm flipV="1">
            <a:off x="4927875" y="1853114"/>
            <a:ext cx="2833466" cy="2602308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5093731"/>
              </p:ext>
            </p:extLst>
          </p:nvPr>
        </p:nvGraphicFramePr>
        <p:xfrm>
          <a:off x="1267647" y="1570425"/>
          <a:ext cx="3660228" cy="18033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60228">
                  <a:extLst>
                    <a:ext uri="{9D8B030D-6E8A-4147-A177-3AD203B41FA5}">
                      <a16:colId xmlns:a16="http://schemas.microsoft.com/office/drawing/2014/main" val="2126203183"/>
                    </a:ext>
                  </a:extLst>
                </a:gridCol>
              </a:tblGrid>
              <a:tr h="4785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《abstract》</a:t>
                      </a:r>
                    </a:p>
                    <a:p>
                      <a:pPr algn="ctr" latinLnBrk="1"/>
                      <a:r>
                        <a:rPr lang="en-US" altLang="ko-KR" dirty="0" err="1" smtClean="0"/>
                        <a:t>StateManager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715411"/>
                  </a:ext>
                </a:extLst>
              </a:tr>
              <a:tr h="355595"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 smtClean="0"/>
                        <a:t># </a:t>
                      </a:r>
                      <a:r>
                        <a:rPr lang="en-US" altLang="ko-KR" sz="1100" dirty="0" err="1" smtClean="0"/>
                        <a:t>messageQueue</a:t>
                      </a:r>
                      <a:r>
                        <a:rPr lang="en-US" altLang="ko-KR" sz="1100" dirty="0" smtClean="0"/>
                        <a:t>: </a:t>
                      </a:r>
                      <a:r>
                        <a:rPr lang="en-US" altLang="ko-KR" sz="1100" dirty="0" err="1" smtClean="0"/>
                        <a:t>LinkedBlockingQueue</a:t>
                      </a:r>
                      <a:r>
                        <a:rPr lang="en-US" altLang="ko-KR" sz="1100" dirty="0" smtClean="0"/>
                        <a:t>[Message]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541449"/>
                  </a:ext>
                </a:extLst>
              </a:tr>
              <a:tr h="8076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aseline="0" dirty="0" smtClean="0"/>
                        <a:t>+ </a:t>
                      </a:r>
                      <a:r>
                        <a:rPr lang="en-US" altLang="ko-KR" sz="1100" baseline="0" dirty="0" err="1" smtClean="0"/>
                        <a:t>addMessage</a:t>
                      </a:r>
                      <a:r>
                        <a:rPr lang="en-US" altLang="ko-KR" sz="1100" baseline="0" dirty="0" smtClean="0"/>
                        <a:t>(Message): Unit</a:t>
                      </a:r>
                    </a:p>
                    <a:p>
                      <a:pPr latinLnBrk="1"/>
                      <a:r>
                        <a:rPr lang="en-US" altLang="ko-KR" sz="1100" baseline="0" dirty="0" smtClean="0"/>
                        <a:t>+ run(): Unit</a:t>
                      </a:r>
                    </a:p>
                    <a:p>
                      <a:pPr latinLnBrk="1"/>
                      <a:r>
                        <a:rPr lang="en-US" altLang="ko-KR" sz="1100" baseline="0" dirty="0" smtClean="0"/>
                        <a:t># </a:t>
                      </a:r>
                      <a:r>
                        <a:rPr lang="en-US" altLang="ko-KR" sz="1100" baseline="0" dirty="0" err="1" smtClean="0"/>
                        <a:t>handleMessage</a:t>
                      </a:r>
                      <a:r>
                        <a:rPr lang="en-US" altLang="ko-KR" sz="1100" baseline="0" dirty="0" smtClean="0"/>
                        <a:t>(Message): Unit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70468"/>
                  </a:ext>
                </a:extLst>
              </a:tr>
            </a:tbl>
          </a:graphicData>
        </a:graphic>
      </p:graphicFrame>
      <p:cxnSp>
        <p:nvCxnSpPr>
          <p:cNvPr id="12" name="직선 화살표 연결선 11"/>
          <p:cNvCxnSpPr>
            <a:endCxn id="13" idx="2"/>
          </p:cNvCxnSpPr>
          <p:nvPr/>
        </p:nvCxnSpPr>
        <p:spPr>
          <a:xfrm flipV="1">
            <a:off x="3090333" y="3373742"/>
            <a:ext cx="7428" cy="481062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73974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Sample – Connection (Slave)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0942168"/>
              </p:ext>
            </p:extLst>
          </p:nvPr>
        </p:nvGraphicFramePr>
        <p:xfrm>
          <a:off x="1335329" y="3799940"/>
          <a:ext cx="3660228" cy="23834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60228">
                  <a:extLst>
                    <a:ext uri="{9D8B030D-6E8A-4147-A177-3AD203B41FA5}">
                      <a16:colId xmlns:a16="http://schemas.microsoft.com/office/drawing/2014/main" val="2126203183"/>
                    </a:ext>
                  </a:extLst>
                </a:gridCol>
              </a:tblGrid>
              <a:tr h="4785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SlaveStateManager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715411"/>
                  </a:ext>
                </a:extLst>
              </a:tr>
              <a:tr h="807642"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dirty="0" err="1" smtClean="0"/>
                        <a:t>masterSocketHandler</a:t>
                      </a:r>
                      <a:r>
                        <a:rPr lang="en-US" altLang="ko-KR" sz="1100" dirty="0" smtClean="0"/>
                        <a:t>: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en-US" altLang="ko-KR" sz="1100" baseline="0" dirty="0" err="1" smtClean="0"/>
                        <a:t>Socket</a:t>
                      </a:r>
                      <a:r>
                        <a:rPr lang="en-US" altLang="ko-KR" sz="1100" dirty="0" err="1" smtClean="0"/>
                        <a:t>Handler</a:t>
                      </a:r>
                      <a:endParaRPr lang="en-US" altLang="ko-KR" sz="11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dirty="0" smtClean="0"/>
                        <a:t>state: </a:t>
                      </a:r>
                      <a:r>
                        <a:rPr lang="en-US" altLang="ko-KR" sz="1100" dirty="0" err="1" smtClean="0"/>
                        <a:t>SlaveState</a:t>
                      </a:r>
                      <a:endParaRPr lang="en-US" altLang="ko-KR" sz="11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dirty="0" err="1" smtClean="0"/>
                        <a:t>masterIP</a:t>
                      </a:r>
                      <a:r>
                        <a:rPr lang="en-US" altLang="ko-KR" sz="1100" baseline="0" dirty="0" smtClean="0"/>
                        <a:t>: String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baseline="0" dirty="0" err="1" smtClean="0"/>
                        <a:t>masterPort</a:t>
                      </a:r>
                      <a:r>
                        <a:rPr lang="en-US" altLang="ko-KR" sz="1100" baseline="0" dirty="0" smtClean="0"/>
                        <a:t>: </a:t>
                      </a:r>
                      <a:r>
                        <a:rPr lang="en-US" altLang="ko-KR" sz="1100" baseline="0" dirty="0" err="1" smtClean="0"/>
                        <a:t>Int</a:t>
                      </a:r>
                      <a:endParaRPr lang="en-US" altLang="ko-KR" sz="110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541449"/>
                  </a:ext>
                </a:extLst>
              </a:tr>
              <a:tr h="8076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 smtClean="0"/>
                        <a:t># </a:t>
                      </a:r>
                      <a:r>
                        <a:rPr lang="en-US" altLang="ko-KR" sz="1100" baseline="0" dirty="0" err="1" smtClean="0"/>
                        <a:t>handleMessage</a:t>
                      </a:r>
                      <a:r>
                        <a:rPr lang="en-US" altLang="ko-KR" sz="1100" baseline="0" dirty="0" smtClean="0"/>
                        <a:t>(Message): Unit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100" baseline="0" dirty="0" err="1" smtClean="0"/>
                        <a:t>initHandleMessage</a:t>
                      </a:r>
                      <a:r>
                        <a:rPr lang="en-US" altLang="ko-KR" sz="1100" baseline="0" dirty="0" smtClean="0"/>
                        <a:t>(Message): Unit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100" baseline="0" dirty="0" err="1" smtClean="0"/>
                        <a:t>handleConnectionMessage</a:t>
                      </a:r>
                      <a:r>
                        <a:rPr lang="en-US" altLang="ko-KR" sz="1100" baseline="0" dirty="0" smtClean="0"/>
                        <a:t>(Message): Unit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100" baseline="0" dirty="0" err="1" smtClean="0"/>
                        <a:t>handleSampleMessage</a:t>
                      </a:r>
                      <a:r>
                        <a:rPr lang="en-US" altLang="ko-KR" sz="1100" baseline="0" smtClean="0"/>
                        <a:t>(Message): Unit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 smtClean="0"/>
                        <a:t>+ </a:t>
                      </a:r>
                      <a:r>
                        <a:rPr lang="en-US" altLang="ko-KR" sz="1100" baseline="0" dirty="0" err="1" smtClean="0"/>
                        <a:t>socketMessageHandler</a:t>
                      </a:r>
                      <a:r>
                        <a:rPr lang="en-US" altLang="ko-KR" sz="1100" baseline="0" dirty="0" smtClean="0"/>
                        <a:t>(</a:t>
                      </a:r>
                      <a:r>
                        <a:rPr lang="en-US" altLang="ko-KR" sz="1100" baseline="0" dirty="0" err="1" smtClean="0"/>
                        <a:t>SendableMessage</a:t>
                      </a:r>
                      <a:r>
                        <a:rPr lang="en-US" altLang="ko-KR" sz="1100" baseline="0" dirty="0" smtClean="0"/>
                        <a:t>): Unit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endParaRPr lang="en-US" altLang="ko-KR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70468"/>
                  </a:ext>
                </a:extLst>
              </a:tr>
            </a:tbl>
          </a:graphicData>
        </a:graphic>
      </p:graphicFrame>
      <p:cxnSp>
        <p:nvCxnSpPr>
          <p:cNvPr id="33" name="직선 화살표 연결선 32"/>
          <p:cNvCxnSpPr>
            <a:stCxn id="4" idx="3"/>
            <a:endCxn id="7" idx="1"/>
          </p:cNvCxnSpPr>
          <p:nvPr/>
        </p:nvCxnSpPr>
        <p:spPr>
          <a:xfrm flipV="1">
            <a:off x="4995557" y="4962156"/>
            <a:ext cx="2894147" cy="295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7551536"/>
              </p:ext>
            </p:extLst>
          </p:nvPr>
        </p:nvGraphicFramePr>
        <p:xfrm>
          <a:off x="7889704" y="4100248"/>
          <a:ext cx="3660228" cy="17238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60228">
                  <a:extLst>
                    <a:ext uri="{9D8B030D-6E8A-4147-A177-3AD203B41FA5}">
                      <a16:colId xmlns:a16="http://schemas.microsoft.com/office/drawing/2014/main" val="2126203183"/>
                    </a:ext>
                  </a:extLst>
                </a:gridCol>
              </a:tblGrid>
              <a:tr h="48258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/>
                        <a:t>SocketHandler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715411"/>
                  </a:ext>
                </a:extLst>
              </a:tr>
              <a:tr h="318081"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dirty="0" smtClean="0"/>
                        <a:t>socket: Socket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100" dirty="0" err="1" smtClean="0"/>
                        <a:t>messageHandler</a:t>
                      </a:r>
                      <a:r>
                        <a:rPr lang="en-US" altLang="ko-KR" sz="1100" dirty="0" smtClean="0"/>
                        <a:t>: </a:t>
                      </a:r>
                      <a:r>
                        <a:rPr lang="en-US" altLang="ko-KR" sz="1100" dirty="0" err="1" smtClean="0"/>
                        <a:t>SendableMessage</a:t>
                      </a:r>
                      <a:r>
                        <a:rPr lang="en-US" altLang="ko-KR" sz="1100" baseline="0" dirty="0" smtClean="0"/>
                        <a:t> =&gt; Unit</a:t>
                      </a:r>
                      <a:endParaRPr lang="en-US" altLang="ko-KR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541449"/>
                  </a:ext>
                </a:extLst>
              </a:tr>
              <a:tr h="8145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aseline="0" dirty="0" smtClean="0"/>
                        <a:t>+ run(): Unit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 smtClean="0"/>
                        <a:t>+ terminate(): Unit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 smtClean="0"/>
                        <a:t>+ </a:t>
                      </a:r>
                      <a:r>
                        <a:rPr lang="en-US" altLang="ko-KR" sz="1100" dirty="0" err="1" smtClean="0"/>
                        <a:t>sendMessage</a:t>
                      </a:r>
                      <a:r>
                        <a:rPr lang="en-US" altLang="ko-KR" sz="1100" dirty="0" smtClean="0"/>
                        <a:t>(</a:t>
                      </a:r>
                      <a:r>
                        <a:rPr lang="en-US" altLang="ko-KR" sz="1100" dirty="0" err="1" smtClean="0"/>
                        <a:t>SendableMessage</a:t>
                      </a:r>
                      <a:r>
                        <a:rPr lang="en-US" altLang="ko-KR" sz="1100" dirty="0" smtClean="0"/>
                        <a:t>): Unit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70468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15719"/>
              </p:ext>
            </p:extLst>
          </p:nvPr>
        </p:nvGraphicFramePr>
        <p:xfrm>
          <a:off x="1335329" y="1618414"/>
          <a:ext cx="3660228" cy="18033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60228">
                  <a:extLst>
                    <a:ext uri="{9D8B030D-6E8A-4147-A177-3AD203B41FA5}">
                      <a16:colId xmlns:a16="http://schemas.microsoft.com/office/drawing/2014/main" val="2126203183"/>
                    </a:ext>
                  </a:extLst>
                </a:gridCol>
              </a:tblGrid>
              <a:tr h="4785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《abstract》</a:t>
                      </a:r>
                    </a:p>
                    <a:p>
                      <a:pPr algn="ctr" latinLnBrk="1"/>
                      <a:r>
                        <a:rPr lang="en-US" altLang="ko-KR" dirty="0" err="1" smtClean="0"/>
                        <a:t>StateManager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715411"/>
                  </a:ext>
                </a:extLst>
              </a:tr>
              <a:tr h="355595"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 smtClean="0"/>
                        <a:t># </a:t>
                      </a:r>
                      <a:r>
                        <a:rPr lang="en-US" altLang="ko-KR" sz="1100" dirty="0" err="1" smtClean="0"/>
                        <a:t>messageQueue</a:t>
                      </a:r>
                      <a:r>
                        <a:rPr lang="en-US" altLang="ko-KR" sz="1100" dirty="0" smtClean="0"/>
                        <a:t>: </a:t>
                      </a:r>
                      <a:r>
                        <a:rPr lang="en-US" altLang="ko-KR" sz="1100" dirty="0" err="1" smtClean="0"/>
                        <a:t>LinkedBlockingQueue</a:t>
                      </a:r>
                      <a:r>
                        <a:rPr lang="en-US" altLang="ko-KR" sz="1100" dirty="0" smtClean="0"/>
                        <a:t>[Message]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541449"/>
                  </a:ext>
                </a:extLst>
              </a:tr>
              <a:tr h="8076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aseline="0" dirty="0" smtClean="0"/>
                        <a:t>+ </a:t>
                      </a:r>
                      <a:r>
                        <a:rPr lang="en-US" altLang="ko-KR" sz="1100" baseline="0" dirty="0" err="1" smtClean="0"/>
                        <a:t>addMessage</a:t>
                      </a:r>
                      <a:r>
                        <a:rPr lang="en-US" altLang="ko-KR" sz="1100" baseline="0" dirty="0" smtClean="0"/>
                        <a:t>(Message): Unit</a:t>
                      </a:r>
                    </a:p>
                    <a:p>
                      <a:pPr latinLnBrk="1"/>
                      <a:r>
                        <a:rPr lang="en-US" altLang="ko-KR" sz="1100" baseline="0" dirty="0" smtClean="0"/>
                        <a:t>+ run(): Unit</a:t>
                      </a:r>
                    </a:p>
                    <a:p>
                      <a:pPr latinLnBrk="1"/>
                      <a:r>
                        <a:rPr lang="en-US" altLang="ko-KR" sz="1100" baseline="0" dirty="0" smtClean="0"/>
                        <a:t># </a:t>
                      </a:r>
                      <a:r>
                        <a:rPr lang="en-US" altLang="ko-KR" sz="1100" baseline="0" dirty="0" err="1" smtClean="0"/>
                        <a:t>handleMessage</a:t>
                      </a:r>
                      <a:r>
                        <a:rPr lang="en-US" altLang="ko-KR" sz="1100" baseline="0" dirty="0" smtClean="0"/>
                        <a:t>(Message): Unit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70468"/>
                  </a:ext>
                </a:extLst>
              </a:tr>
            </a:tbl>
          </a:graphicData>
        </a:graphic>
      </p:graphicFrame>
      <p:cxnSp>
        <p:nvCxnSpPr>
          <p:cNvPr id="9" name="직선 화살표 연결선 8"/>
          <p:cNvCxnSpPr>
            <a:stCxn id="4" idx="0"/>
            <a:endCxn id="8" idx="2"/>
          </p:cNvCxnSpPr>
          <p:nvPr/>
        </p:nvCxnSpPr>
        <p:spPr>
          <a:xfrm flipV="1">
            <a:off x="3165443" y="3421731"/>
            <a:ext cx="0" cy="378209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9636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Master Sample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Calculate pivot values</a:t>
            </a:r>
          </a:p>
          <a:p>
            <a:pPr lvl="1"/>
            <a:r>
              <a:rPr lang="en-US" altLang="ko-KR" dirty="0" smtClean="0"/>
              <a:t>Choose values from 1/n, 2/n, …, (n-1)/n position </a:t>
            </a:r>
          </a:p>
        </p:txBody>
      </p:sp>
    </p:spTree>
    <p:extLst>
      <p:ext uri="{BB962C8B-B14F-4D97-AF65-F5344CB8AC3E}">
        <p14:creationId xmlns:p14="http://schemas.microsoft.com/office/powerpoint/2010/main" val="15345923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Client Sample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Get number of key-value </a:t>
            </a:r>
            <a:r>
              <a:rPr lang="en-US" altLang="ko-KR" dirty="0" smtClean="0"/>
              <a:t>pairs</a:t>
            </a:r>
          </a:p>
          <a:p>
            <a:pPr lvl="1">
              <a:buFontTx/>
              <a:buChar char="-"/>
            </a:pPr>
            <a:r>
              <a:rPr lang="en-US" altLang="ko-KR" dirty="0" smtClean="0"/>
              <a:t>From file size</a:t>
            </a:r>
          </a:p>
          <a:p>
            <a:pPr marL="457200" lvl="1" indent="0">
              <a:buNone/>
            </a:pPr>
            <a:endParaRPr lang="en-US" altLang="ko-KR" dirty="0" smtClean="0"/>
          </a:p>
          <a:p>
            <a:r>
              <a:rPr lang="en-US" altLang="ko-KR" dirty="0" smtClean="0"/>
              <a:t>Sample from data (Sample size is proportional to data size)</a:t>
            </a:r>
          </a:p>
          <a:p>
            <a:pPr lvl="1">
              <a:buFontTx/>
              <a:buChar char="-"/>
            </a:pPr>
            <a:r>
              <a:rPr lang="en-US" altLang="ko-KR" dirty="0" smtClean="0"/>
              <a:t>Does not open all the files (Just some files)</a:t>
            </a:r>
          </a:p>
          <a:p>
            <a:pPr lvl="1">
              <a:buFontTx/>
              <a:buChar char="-"/>
            </a:pPr>
            <a:r>
              <a:rPr lang="en-US" altLang="ko-KR" dirty="0" smtClean="0"/>
              <a:t>Sample by random access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Send samples to master</a:t>
            </a:r>
            <a:endParaRPr lang="en-US" altLang="ko-KR" dirty="0"/>
          </a:p>
          <a:p>
            <a:r>
              <a:rPr lang="en-US" altLang="ko-KR" dirty="0" smtClean="0"/>
              <a:t>Wait </a:t>
            </a:r>
            <a:r>
              <a:rPr lang="en-US" altLang="ko-KR" dirty="0" err="1" smtClean="0"/>
              <a:t>SlaveInfoMsg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67320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61323" y="343223"/>
            <a:ext cx="5683516" cy="1325563"/>
          </a:xfrm>
        </p:spPr>
        <p:txBody>
          <a:bodyPr/>
          <a:lstStyle/>
          <a:p>
            <a:r>
              <a:rPr lang="en-US" altLang="ko-KR" dirty="0" smtClean="0"/>
              <a:t>Slave Compute Order</a:t>
            </a:r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865121" y="2054962"/>
            <a:ext cx="1653586" cy="83226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Listen</a:t>
            </a:r>
            <a:endParaRPr lang="ko-KR" altLang="en-US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865121" y="4937943"/>
            <a:ext cx="1653586" cy="83226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Partition</a:t>
            </a:r>
            <a:endParaRPr lang="ko-KR" altLang="en-US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3475998" y="4937943"/>
            <a:ext cx="1653586" cy="83226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Sort</a:t>
            </a:r>
            <a:endParaRPr lang="ko-KR" altLang="en-US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6431829" y="4937943"/>
            <a:ext cx="1653586" cy="83226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Send</a:t>
            </a: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6475633" y="2054962"/>
            <a:ext cx="1653586" cy="83226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Shuffle</a:t>
            </a:r>
            <a:endParaRPr lang="ko-KR" altLang="en-US" dirty="0"/>
          </a:p>
        </p:txBody>
      </p:sp>
      <p:cxnSp>
        <p:nvCxnSpPr>
          <p:cNvPr id="5" name="직선 화살표 연결선 4"/>
          <p:cNvCxnSpPr>
            <a:stCxn id="23" idx="3"/>
            <a:endCxn id="24" idx="1"/>
          </p:cNvCxnSpPr>
          <p:nvPr/>
        </p:nvCxnSpPr>
        <p:spPr>
          <a:xfrm>
            <a:off x="2518707" y="5354077"/>
            <a:ext cx="9572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구부러진 연결선 6"/>
          <p:cNvCxnSpPr>
            <a:stCxn id="24" idx="3"/>
            <a:endCxn id="25" idx="1"/>
          </p:cNvCxnSpPr>
          <p:nvPr/>
        </p:nvCxnSpPr>
        <p:spPr>
          <a:xfrm>
            <a:off x="5129584" y="5354077"/>
            <a:ext cx="1302245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구부러진 연결선 30"/>
          <p:cNvCxnSpPr>
            <a:stCxn id="24" idx="3"/>
            <a:endCxn id="26" idx="1"/>
          </p:cNvCxnSpPr>
          <p:nvPr/>
        </p:nvCxnSpPr>
        <p:spPr>
          <a:xfrm flipV="1">
            <a:off x="5129584" y="2471096"/>
            <a:ext cx="1346049" cy="288298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구부러진 연결선 33"/>
          <p:cNvCxnSpPr>
            <a:stCxn id="3" idx="3"/>
            <a:endCxn id="26" idx="1"/>
          </p:cNvCxnSpPr>
          <p:nvPr/>
        </p:nvCxnSpPr>
        <p:spPr>
          <a:xfrm>
            <a:off x="2518707" y="2471096"/>
            <a:ext cx="3956926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구부러진 연결선 16"/>
          <p:cNvCxnSpPr>
            <a:stCxn id="26" idx="3"/>
            <a:endCxn id="53" idx="0"/>
          </p:cNvCxnSpPr>
          <p:nvPr/>
        </p:nvCxnSpPr>
        <p:spPr>
          <a:xfrm>
            <a:off x="8129219" y="2471096"/>
            <a:ext cx="2390946" cy="102535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모서리가 둥근 직사각형 52"/>
          <p:cNvSpPr/>
          <p:nvPr/>
        </p:nvSpPr>
        <p:spPr>
          <a:xfrm>
            <a:off x="9693372" y="3496452"/>
            <a:ext cx="1653586" cy="83226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Terminate</a:t>
            </a:r>
            <a:endParaRPr lang="ko-KR" altLang="en-US" dirty="0"/>
          </a:p>
        </p:txBody>
      </p:sp>
      <p:cxnSp>
        <p:nvCxnSpPr>
          <p:cNvPr id="44" name="구부러진 연결선 43"/>
          <p:cNvCxnSpPr>
            <a:stCxn id="25" idx="3"/>
            <a:endCxn id="53" idx="2"/>
          </p:cNvCxnSpPr>
          <p:nvPr/>
        </p:nvCxnSpPr>
        <p:spPr>
          <a:xfrm flipV="1">
            <a:off x="8085415" y="4328720"/>
            <a:ext cx="2434750" cy="102535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813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7117" y="2763371"/>
            <a:ext cx="11876248" cy="1325563"/>
          </a:xfrm>
        </p:spPr>
        <p:txBody>
          <a:bodyPr/>
          <a:lstStyle/>
          <a:p>
            <a:pPr algn="ctr"/>
            <a:r>
              <a:rPr lang="en-US" altLang="ko-KR" dirty="0" smtClean="0"/>
              <a:t>Classes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118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Messages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970412" y="2020066"/>
            <a:ext cx="10383387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400" dirty="0" err="1">
                <a:latin typeface="+mn-ea"/>
              </a:rPr>
              <a:t>abstract</a:t>
            </a:r>
            <a:r>
              <a:rPr lang="ko-KR" altLang="ko-KR" sz="1400" dirty="0">
                <a:latin typeface="+mn-ea"/>
              </a:rPr>
              <a:t> </a:t>
            </a:r>
            <a:r>
              <a:rPr lang="ko-KR" altLang="ko-KR" sz="1400" dirty="0" err="1">
                <a:latin typeface="+mn-ea"/>
              </a:rPr>
              <a:t>class</a:t>
            </a:r>
            <a:r>
              <a:rPr lang="ko-KR" altLang="ko-KR" sz="1400" dirty="0">
                <a:latin typeface="+mn-ea"/>
              </a:rPr>
              <a:t> </a:t>
            </a:r>
            <a:r>
              <a:rPr lang="ko-KR" altLang="ko-KR" sz="1400" dirty="0" err="1" smtClean="0">
                <a:latin typeface="+mn-ea"/>
              </a:rPr>
              <a:t>Message</a:t>
            </a:r>
            <a:r>
              <a:rPr lang="ko-KR" altLang="ko-KR" sz="1400" dirty="0">
                <a:latin typeface="+mn-ea"/>
              </a:rPr>
              <a:t/>
            </a:r>
            <a:br>
              <a:rPr lang="ko-KR" altLang="ko-KR" sz="1400" dirty="0">
                <a:latin typeface="+mn-ea"/>
              </a:rPr>
            </a:br>
            <a:r>
              <a:rPr lang="ko-KR" altLang="ko-KR" sz="1400" dirty="0" err="1">
                <a:latin typeface="+mn-ea"/>
              </a:rPr>
              <a:t>case</a:t>
            </a:r>
            <a:r>
              <a:rPr lang="ko-KR" altLang="ko-KR" sz="1400" dirty="0">
                <a:latin typeface="+mn-ea"/>
              </a:rPr>
              <a:t> </a:t>
            </a:r>
            <a:r>
              <a:rPr lang="ko-KR" altLang="ko-KR" sz="1400" dirty="0" err="1">
                <a:latin typeface="+mn-ea"/>
              </a:rPr>
              <a:t>class</a:t>
            </a:r>
            <a:r>
              <a:rPr lang="ko-KR" altLang="ko-KR" sz="1400" dirty="0">
                <a:latin typeface="+mn-ea"/>
              </a:rPr>
              <a:t> </a:t>
            </a:r>
            <a:r>
              <a:rPr lang="ko-KR" altLang="ko-KR" sz="1400" dirty="0" err="1">
                <a:latin typeface="+mn-ea"/>
              </a:rPr>
              <a:t>ConnectionMessage</a:t>
            </a:r>
            <a:r>
              <a:rPr lang="ko-KR" altLang="ko-KR" sz="1400" dirty="0">
                <a:latin typeface="+mn-ea"/>
              </a:rPr>
              <a:t>(</a:t>
            </a:r>
            <a:r>
              <a:rPr lang="ko-KR" altLang="ko-KR" sz="1400" dirty="0" err="1">
                <a:latin typeface="+mn-ea"/>
              </a:rPr>
              <a:t>socket</a:t>
            </a:r>
            <a:r>
              <a:rPr lang="ko-KR" altLang="ko-KR" sz="1400" dirty="0">
                <a:latin typeface="+mn-ea"/>
              </a:rPr>
              <a:t>: </a:t>
            </a:r>
            <a:r>
              <a:rPr lang="ko-KR" altLang="ko-KR" sz="1400" dirty="0" err="1">
                <a:latin typeface="+mn-ea"/>
              </a:rPr>
              <a:t>Socket</a:t>
            </a:r>
            <a:r>
              <a:rPr lang="ko-KR" altLang="ko-KR" sz="1400" dirty="0">
                <a:latin typeface="+mn-ea"/>
              </a:rPr>
              <a:t>) </a:t>
            </a:r>
            <a:r>
              <a:rPr lang="ko-KR" altLang="ko-KR" sz="1400" dirty="0" err="1">
                <a:latin typeface="+mn-ea"/>
              </a:rPr>
              <a:t>extends</a:t>
            </a:r>
            <a:r>
              <a:rPr lang="ko-KR" altLang="ko-KR" sz="1400" dirty="0">
                <a:latin typeface="+mn-ea"/>
              </a:rPr>
              <a:t> </a:t>
            </a:r>
            <a:r>
              <a:rPr lang="ko-KR" altLang="ko-KR" sz="1400" dirty="0" err="1">
                <a:latin typeface="+mn-ea"/>
              </a:rPr>
              <a:t>Message</a:t>
            </a:r>
            <a:r>
              <a:rPr lang="ko-KR" altLang="ko-KR" sz="1400" dirty="0">
                <a:latin typeface="+mn-ea"/>
              </a:rPr>
              <a:t/>
            </a:r>
            <a:br>
              <a:rPr lang="ko-KR" altLang="ko-KR" sz="1400" dirty="0">
                <a:latin typeface="+mn-ea"/>
              </a:rPr>
            </a:br>
            <a:r>
              <a:rPr lang="ko-KR" altLang="ko-KR" sz="1400" dirty="0" err="1">
                <a:latin typeface="+mn-ea"/>
              </a:rPr>
              <a:t>case</a:t>
            </a:r>
            <a:r>
              <a:rPr lang="ko-KR" altLang="ko-KR" sz="1400" dirty="0">
                <a:latin typeface="+mn-ea"/>
              </a:rPr>
              <a:t> </a:t>
            </a:r>
            <a:r>
              <a:rPr lang="ko-KR" altLang="ko-KR" sz="1400" dirty="0" err="1">
                <a:latin typeface="+mn-ea"/>
              </a:rPr>
              <a:t>class</a:t>
            </a:r>
            <a:r>
              <a:rPr lang="ko-KR" altLang="ko-KR" sz="1400" dirty="0">
                <a:latin typeface="+mn-ea"/>
              </a:rPr>
              <a:t> </a:t>
            </a:r>
            <a:r>
              <a:rPr lang="ko-KR" altLang="ko-KR" sz="1400" dirty="0" err="1">
                <a:latin typeface="+mn-ea"/>
              </a:rPr>
              <a:t>SampleMessage</a:t>
            </a:r>
            <a:r>
              <a:rPr lang="ko-KR" altLang="ko-KR" sz="1400" dirty="0">
                <a:latin typeface="+mn-ea"/>
              </a:rPr>
              <a:t>(</a:t>
            </a:r>
            <a:r>
              <a:rPr lang="ko-KR" altLang="ko-KR" sz="1400" dirty="0" err="1">
                <a:latin typeface="+mn-ea"/>
              </a:rPr>
              <a:t>numData</a:t>
            </a:r>
            <a:r>
              <a:rPr lang="ko-KR" altLang="ko-KR" sz="1400" dirty="0">
                <a:latin typeface="+mn-ea"/>
              </a:rPr>
              <a:t>: </a:t>
            </a:r>
            <a:r>
              <a:rPr lang="ko-KR" altLang="ko-KR" sz="1400" dirty="0" err="1">
                <a:latin typeface="+mn-ea"/>
              </a:rPr>
              <a:t>Int</a:t>
            </a:r>
            <a:r>
              <a:rPr lang="ko-KR" altLang="ko-KR" sz="1400" dirty="0">
                <a:latin typeface="+mn-ea"/>
              </a:rPr>
              <a:t>, </a:t>
            </a:r>
            <a:r>
              <a:rPr lang="ko-KR" altLang="ko-KR" sz="1400" dirty="0" err="1">
                <a:latin typeface="+mn-ea"/>
              </a:rPr>
              <a:t>keys</a:t>
            </a:r>
            <a:r>
              <a:rPr lang="ko-KR" altLang="ko-KR" sz="1400" dirty="0">
                <a:latin typeface="+mn-ea"/>
              </a:rPr>
              <a:t>: </a:t>
            </a:r>
            <a:r>
              <a:rPr lang="ko-KR" altLang="ko-KR" sz="1400" dirty="0" err="1">
                <a:latin typeface="+mn-ea"/>
              </a:rPr>
              <a:t>Array</a:t>
            </a:r>
            <a:r>
              <a:rPr lang="ko-KR" altLang="ko-KR" sz="1400" dirty="0">
                <a:latin typeface="+mn-ea"/>
              </a:rPr>
              <a:t>[</a:t>
            </a:r>
            <a:r>
              <a:rPr lang="ko-KR" altLang="ko-KR" sz="1400" dirty="0" err="1">
                <a:latin typeface="+mn-ea"/>
              </a:rPr>
              <a:t>Key</a:t>
            </a:r>
            <a:r>
              <a:rPr lang="ko-KR" altLang="ko-KR" sz="1400" dirty="0">
                <a:latin typeface="+mn-ea"/>
              </a:rPr>
              <a:t>], </a:t>
            </a:r>
            <a:r>
              <a:rPr lang="ko-KR" altLang="ko-KR" sz="1400" dirty="0" err="1">
                <a:latin typeface="+mn-ea"/>
              </a:rPr>
              <a:t>handler</a:t>
            </a:r>
            <a:r>
              <a:rPr lang="ko-KR" altLang="ko-KR" sz="1400" dirty="0">
                <a:latin typeface="+mn-ea"/>
              </a:rPr>
              <a:t>: </a:t>
            </a:r>
            <a:r>
              <a:rPr lang="ko-KR" altLang="ko-KR" sz="1400" dirty="0" err="1" smtClean="0">
                <a:latin typeface="+mn-ea"/>
              </a:rPr>
              <a:t>SocketHandler</a:t>
            </a:r>
            <a:r>
              <a:rPr lang="ko-KR" altLang="ko-KR" sz="1400" dirty="0" smtClean="0">
                <a:latin typeface="+mn-ea"/>
              </a:rPr>
              <a:t>) </a:t>
            </a:r>
            <a:r>
              <a:rPr lang="ko-KR" altLang="ko-KR" sz="1400" dirty="0" err="1">
                <a:latin typeface="+mn-ea"/>
              </a:rPr>
              <a:t>extends</a:t>
            </a:r>
            <a:r>
              <a:rPr lang="ko-KR" altLang="ko-KR" sz="1400" dirty="0">
                <a:latin typeface="+mn-ea"/>
              </a:rPr>
              <a:t> </a:t>
            </a:r>
            <a:r>
              <a:rPr lang="ko-KR" altLang="ko-KR" sz="1400" dirty="0" err="1" smtClean="0">
                <a:latin typeface="+mn-ea"/>
              </a:rPr>
              <a:t>Message</a:t>
            </a:r>
            <a:endParaRPr lang="en-US" altLang="ko-KR" sz="1400" dirty="0" smtClean="0">
              <a:latin typeface="+mn-ea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1400" dirty="0">
              <a:latin typeface="+mn-ea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400" dirty="0" err="1">
                <a:latin typeface="+mn-ea"/>
              </a:rPr>
              <a:t>abstract</a:t>
            </a:r>
            <a:r>
              <a:rPr lang="ko-KR" altLang="ko-KR" sz="1400" dirty="0">
                <a:latin typeface="+mn-ea"/>
              </a:rPr>
              <a:t> </a:t>
            </a:r>
            <a:r>
              <a:rPr lang="ko-KR" altLang="ko-KR" sz="1400" dirty="0" err="1">
                <a:latin typeface="+mn-ea"/>
              </a:rPr>
              <a:t>class</a:t>
            </a:r>
            <a:r>
              <a:rPr lang="ko-KR" altLang="ko-KR" sz="1400" dirty="0">
                <a:latin typeface="+mn-ea"/>
              </a:rPr>
              <a:t> </a:t>
            </a:r>
            <a:r>
              <a:rPr lang="en-US" altLang="ko-KR" sz="1400" dirty="0" err="1" smtClean="0">
                <a:latin typeface="+mn-ea"/>
              </a:rPr>
              <a:t>Send</a:t>
            </a:r>
            <a:r>
              <a:rPr lang="en-US" altLang="ko-KR" sz="1400" dirty="0" err="1" smtClean="0">
                <a:latin typeface="+mn-ea"/>
              </a:rPr>
              <a:t>ableMessage</a:t>
            </a:r>
            <a:endParaRPr lang="en-US" altLang="ko-KR" sz="1400" dirty="0">
              <a:latin typeface="+mn-ea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400" dirty="0" err="1" smtClean="0">
                <a:latin typeface="+mn-ea"/>
              </a:rPr>
              <a:t>case</a:t>
            </a:r>
            <a:r>
              <a:rPr lang="ko-KR" altLang="ko-KR" sz="1400" dirty="0" smtClean="0">
                <a:latin typeface="+mn-ea"/>
              </a:rPr>
              <a:t> </a:t>
            </a:r>
            <a:r>
              <a:rPr lang="ko-KR" altLang="ko-KR" sz="1400" dirty="0" err="1" smtClean="0">
                <a:latin typeface="+mn-ea"/>
              </a:rPr>
              <a:t>class</a:t>
            </a: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err="1" smtClean="0">
                <a:latin typeface="+mn-ea"/>
              </a:rPr>
              <a:t>Sendable</a:t>
            </a:r>
            <a:r>
              <a:rPr lang="ko-KR" altLang="ko-KR" sz="1400" dirty="0" err="1" smtClean="0">
                <a:latin typeface="+mn-ea"/>
              </a:rPr>
              <a:t>SampleMessage</a:t>
            </a:r>
            <a:r>
              <a:rPr lang="ko-KR" altLang="ko-KR" sz="1400" dirty="0" smtClean="0">
                <a:latin typeface="+mn-ea"/>
              </a:rPr>
              <a:t>(</a:t>
            </a:r>
            <a:r>
              <a:rPr lang="ko-KR" altLang="ko-KR" sz="1400" dirty="0" err="1" smtClean="0">
                <a:latin typeface="+mn-ea"/>
              </a:rPr>
              <a:t>numData</a:t>
            </a:r>
            <a:r>
              <a:rPr lang="ko-KR" altLang="ko-KR" sz="1400" dirty="0">
                <a:latin typeface="+mn-ea"/>
              </a:rPr>
              <a:t>: </a:t>
            </a:r>
            <a:r>
              <a:rPr lang="ko-KR" altLang="ko-KR" sz="1400" dirty="0" err="1">
                <a:latin typeface="+mn-ea"/>
              </a:rPr>
              <a:t>Int</a:t>
            </a:r>
            <a:r>
              <a:rPr lang="ko-KR" altLang="ko-KR" sz="1400" dirty="0">
                <a:latin typeface="+mn-ea"/>
              </a:rPr>
              <a:t>, </a:t>
            </a:r>
            <a:r>
              <a:rPr lang="ko-KR" altLang="ko-KR" sz="1400" dirty="0" err="1">
                <a:latin typeface="+mn-ea"/>
              </a:rPr>
              <a:t>keys</a:t>
            </a:r>
            <a:r>
              <a:rPr lang="ko-KR" altLang="ko-KR" sz="1400" dirty="0">
                <a:latin typeface="+mn-ea"/>
              </a:rPr>
              <a:t>: </a:t>
            </a:r>
            <a:r>
              <a:rPr lang="en-US" altLang="ko-KR" sz="1400" dirty="0" smtClean="0">
                <a:latin typeface="+mn-ea"/>
              </a:rPr>
              <a:t>String</a:t>
            </a:r>
            <a:r>
              <a:rPr lang="ko-KR" altLang="ko-KR" sz="1400" dirty="0" smtClean="0">
                <a:latin typeface="+mn-ea"/>
              </a:rPr>
              <a:t>) </a:t>
            </a:r>
            <a:r>
              <a:rPr lang="ko-KR" altLang="ko-KR" sz="1400" dirty="0" err="1">
                <a:latin typeface="+mn-ea"/>
              </a:rPr>
              <a:t>extends</a:t>
            </a:r>
            <a:r>
              <a:rPr lang="ko-KR" altLang="ko-KR" sz="1400" dirty="0">
                <a:latin typeface="+mn-ea"/>
              </a:rPr>
              <a:t> </a:t>
            </a:r>
            <a:r>
              <a:rPr lang="en-US" altLang="ko-KR" sz="1400" dirty="0" err="1" smtClean="0">
                <a:latin typeface="+mn-ea"/>
              </a:rPr>
              <a:t>Send</a:t>
            </a:r>
            <a:r>
              <a:rPr lang="en-US" altLang="ko-KR" sz="1400" dirty="0" err="1" smtClean="0">
                <a:latin typeface="+mn-ea"/>
              </a:rPr>
              <a:t>able</a:t>
            </a:r>
            <a:r>
              <a:rPr lang="ko-KR" altLang="ko-KR" sz="1400" dirty="0" err="1" smtClean="0">
                <a:latin typeface="+mn-ea"/>
              </a:rPr>
              <a:t>Message</a:t>
            </a:r>
            <a:endParaRPr lang="ko-KR" altLang="ko-KR" sz="1400" dirty="0">
              <a:latin typeface="+mn-ea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ko-KR" sz="3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5563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7117" y="2763371"/>
            <a:ext cx="11876248" cy="1325563"/>
          </a:xfrm>
        </p:spPr>
        <p:txBody>
          <a:bodyPr/>
          <a:lstStyle/>
          <a:p>
            <a:pPr algn="ctr"/>
            <a:r>
              <a:rPr lang="en-US" altLang="ko-KR" dirty="0" smtClean="0"/>
              <a:t>Tests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6132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Sample Calculation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calculatesCorrectPivot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598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Message, Data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implement Serializable interface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err="1" smtClean="0"/>
              <a:t>ConnectionListener</a:t>
            </a:r>
            <a:r>
              <a:rPr lang="en-US" altLang="ko-KR" dirty="0" smtClean="0"/>
              <a:t> accepts socket connection only</a:t>
            </a:r>
          </a:p>
          <a:p>
            <a:r>
              <a:rPr lang="en-US" altLang="ko-KR" dirty="0" smtClean="0"/>
              <a:t>Listeners redirect message</a:t>
            </a:r>
            <a:r>
              <a:rPr lang="en-US" altLang="ko-KR" dirty="0"/>
              <a:t>s</a:t>
            </a:r>
            <a:r>
              <a:rPr lang="en-US" altLang="ko-KR" dirty="0" smtClean="0"/>
              <a:t> to master</a:t>
            </a:r>
          </a:p>
        </p:txBody>
      </p:sp>
    </p:spTree>
    <p:extLst>
      <p:ext uri="{BB962C8B-B14F-4D97-AF65-F5344CB8AC3E}">
        <p14:creationId xmlns:p14="http://schemas.microsoft.com/office/powerpoint/2010/main" val="152455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Slave -&gt; Master (</a:t>
            </a:r>
            <a:r>
              <a:rPr lang="en-US" altLang="ko-KR" dirty="0" err="1" smtClean="0"/>
              <a:t>SlaveHandler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885248" y="1662412"/>
            <a:ext cx="1507182" cy="2722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SampleMsg</a:t>
            </a:r>
            <a:endParaRPr lang="ko-KR" altLang="en-US" sz="11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6530219" y="1663010"/>
            <a:ext cx="1507182" cy="27224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ComputeDoneMsg</a:t>
            </a:r>
            <a:endParaRPr lang="ko-KR" altLang="en-US" sz="11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3431304"/>
              </p:ext>
            </p:extLst>
          </p:nvPr>
        </p:nvGraphicFramePr>
        <p:xfrm>
          <a:off x="753947" y="2179228"/>
          <a:ext cx="10418551" cy="449967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101129">
                  <a:extLst>
                    <a:ext uri="{9D8B030D-6E8A-4147-A177-3AD203B41FA5}">
                      <a16:colId xmlns:a16="http://schemas.microsoft.com/office/drawing/2014/main" val="604446546"/>
                    </a:ext>
                  </a:extLst>
                </a:gridCol>
                <a:gridCol w="4658711">
                  <a:extLst>
                    <a:ext uri="{9D8B030D-6E8A-4147-A177-3AD203B41FA5}">
                      <a16:colId xmlns:a16="http://schemas.microsoft.com/office/drawing/2014/main" val="2603215225"/>
                    </a:ext>
                  </a:extLst>
                </a:gridCol>
                <a:gridCol w="4658711">
                  <a:extLst>
                    <a:ext uri="{9D8B030D-6E8A-4147-A177-3AD203B41FA5}">
                      <a16:colId xmlns:a16="http://schemas.microsoft.com/office/drawing/2014/main" val="4118218168"/>
                    </a:ext>
                  </a:extLst>
                </a:gridCol>
              </a:tblGrid>
              <a:tr h="41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Purpose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baseline="0" dirty="0" smtClean="0"/>
                        <a:t>Send sample to master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Notify</a:t>
                      </a:r>
                      <a:r>
                        <a:rPr lang="en-US" altLang="ko-KR" sz="1400" b="0" baseline="0" dirty="0" smtClean="0"/>
                        <a:t> sort is finished</a:t>
                      </a:r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892085"/>
                  </a:ext>
                </a:extLst>
              </a:tr>
              <a:tr h="41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When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Sampling is finished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Sorting is finished</a:t>
                      </a:r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575327"/>
                  </a:ext>
                </a:extLst>
              </a:tr>
              <a:tr h="12435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Content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="0" dirty="0" smtClean="0"/>
                        <a:t># of data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="0" dirty="0" smtClean="0"/>
                        <a:t>Sample data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="0" dirty="0" err="1" smtClean="0"/>
                        <a:t>SocketHandler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400" b="0" dirty="0" err="1" smtClean="0"/>
                        <a:t>SocketHandler</a:t>
                      </a:r>
                      <a:endParaRPr lang="ko-KR" altLang="en-US" sz="1400" b="0" dirty="0" smtClean="0"/>
                    </a:p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956601"/>
                  </a:ext>
                </a:extLst>
              </a:tr>
              <a:tr h="2428937"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ko-KR" altLang="en-US" sz="14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1732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702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ConnectionListener</a:t>
            </a:r>
            <a:r>
              <a:rPr lang="en-US" altLang="ko-KR" dirty="0" smtClean="0"/>
              <a:t> -&gt; Master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885248" y="1662412"/>
            <a:ext cx="1507182" cy="27224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ConnectionMsg</a:t>
            </a:r>
            <a:endParaRPr lang="ko-KR" altLang="en-US" sz="11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297856"/>
              </p:ext>
            </p:extLst>
          </p:nvPr>
        </p:nvGraphicFramePr>
        <p:xfrm>
          <a:off x="753947" y="2179228"/>
          <a:ext cx="10418551" cy="449967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101129">
                  <a:extLst>
                    <a:ext uri="{9D8B030D-6E8A-4147-A177-3AD203B41FA5}">
                      <a16:colId xmlns:a16="http://schemas.microsoft.com/office/drawing/2014/main" val="604446546"/>
                    </a:ext>
                  </a:extLst>
                </a:gridCol>
                <a:gridCol w="4658711">
                  <a:extLst>
                    <a:ext uri="{9D8B030D-6E8A-4147-A177-3AD203B41FA5}">
                      <a16:colId xmlns:a16="http://schemas.microsoft.com/office/drawing/2014/main" val="2603215225"/>
                    </a:ext>
                  </a:extLst>
                </a:gridCol>
                <a:gridCol w="4658711">
                  <a:extLst>
                    <a:ext uri="{9D8B030D-6E8A-4147-A177-3AD203B41FA5}">
                      <a16:colId xmlns:a16="http://schemas.microsoft.com/office/drawing/2014/main" val="4118218168"/>
                    </a:ext>
                  </a:extLst>
                </a:gridCol>
              </a:tblGrid>
              <a:tr h="41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Purpose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baseline="0" dirty="0" smtClean="0"/>
                        <a:t>Notify connection request to master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892085"/>
                  </a:ext>
                </a:extLst>
              </a:tr>
              <a:tr h="41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When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Server</a:t>
                      </a:r>
                      <a:r>
                        <a:rPr lang="en-US" altLang="ko-KR" sz="1400" b="0" baseline="0" dirty="0" smtClean="0"/>
                        <a:t> s</a:t>
                      </a:r>
                      <a:r>
                        <a:rPr lang="en-US" altLang="ko-KR" sz="1400" b="0" dirty="0" smtClean="0"/>
                        <a:t>ocket</a:t>
                      </a:r>
                      <a:r>
                        <a:rPr lang="en-US" altLang="ko-KR" sz="1400" b="0" baseline="0" dirty="0" smtClean="0"/>
                        <a:t> accepts a client 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575327"/>
                  </a:ext>
                </a:extLst>
              </a:tr>
              <a:tr h="12435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Content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="0" dirty="0" smtClean="0"/>
                        <a:t>Socket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956601"/>
                  </a:ext>
                </a:extLst>
              </a:tr>
              <a:tr h="2428937"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ko-KR" altLang="en-US" sz="14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1732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2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PivotCalculator</a:t>
            </a:r>
            <a:r>
              <a:rPr lang="en-US" altLang="ko-KR" dirty="0" smtClean="0"/>
              <a:t> -&gt; Master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2294213" y="1720206"/>
            <a:ext cx="1507182" cy="27224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SlavesInfoMsg</a:t>
            </a:r>
            <a:endParaRPr lang="ko-KR" altLang="en-US" sz="1100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5193548"/>
              </p:ext>
            </p:extLst>
          </p:nvPr>
        </p:nvGraphicFramePr>
        <p:xfrm>
          <a:off x="753948" y="2179228"/>
          <a:ext cx="10408372" cy="449967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488866">
                  <a:extLst>
                    <a:ext uri="{9D8B030D-6E8A-4147-A177-3AD203B41FA5}">
                      <a16:colId xmlns:a16="http://schemas.microsoft.com/office/drawing/2014/main" val="604446546"/>
                    </a:ext>
                  </a:extLst>
                </a:gridCol>
                <a:gridCol w="4459753">
                  <a:extLst>
                    <a:ext uri="{9D8B030D-6E8A-4147-A177-3AD203B41FA5}">
                      <a16:colId xmlns:a16="http://schemas.microsoft.com/office/drawing/2014/main" val="2603215225"/>
                    </a:ext>
                  </a:extLst>
                </a:gridCol>
                <a:gridCol w="4459753">
                  <a:extLst>
                    <a:ext uri="{9D8B030D-6E8A-4147-A177-3AD203B41FA5}">
                      <a16:colId xmlns:a16="http://schemas.microsoft.com/office/drawing/2014/main" val="299043731"/>
                    </a:ext>
                  </a:extLst>
                </a:gridCol>
              </a:tblGrid>
              <a:tr h="41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Purpose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Send information</a:t>
                      </a:r>
                      <a:r>
                        <a:rPr lang="en-US" altLang="ko-KR" sz="1400" b="0" baseline="0" dirty="0" smtClean="0"/>
                        <a:t> of other slaves and partition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892085"/>
                  </a:ext>
                </a:extLst>
              </a:tr>
              <a:tr h="41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When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Pivot</a:t>
                      </a:r>
                      <a:r>
                        <a:rPr lang="en-US" altLang="ko-KR" sz="1400" b="0" baseline="0" dirty="0" smtClean="0"/>
                        <a:t> calculation is finished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575327"/>
                  </a:ext>
                </a:extLst>
              </a:tr>
              <a:tr h="12435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Content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dirty="0" smtClean="0"/>
                        <a:t>IP</a:t>
                      </a:r>
                      <a:r>
                        <a:rPr lang="en-US" altLang="ko-KR" sz="1400" baseline="0" dirty="0" smtClean="0"/>
                        <a:t> of slaves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aseline="0" dirty="0" smtClean="0"/>
                        <a:t>Pivot values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956601"/>
                  </a:ext>
                </a:extLst>
              </a:tr>
              <a:tr h="2428937"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1732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866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Sorter -&gt; Slave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2280033" y="1648872"/>
            <a:ext cx="1507182" cy="27224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SortDoneMsg</a:t>
            </a:r>
            <a:endParaRPr lang="ko-KR" altLang="en-US" sz="11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2152021"/>
              </p:ext>
            </p:extLst>
          </p:nvPr>
        </p:nvGraphicFramePr>
        <p:xfrm>
          <a:off x="753948" y="2179228"/>
          <a:ext cx="10408374" cy="449967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488866">
                  <a:extLst>
                    <a:ext uri="{9D8B030D-6E8A-4147-A177-3AD203B41FA5}">
                      <a16:colId xmlns:a16="http://schemas.microsoft.com/office/drawing/2014/main" val="604446546"/>
                    </a:ext>
                  </a:extLst>
                </a:gridCol>
                <a:gridCol w="4459754">
                  <a:extLst>
                    <a:ext uri="{9D8B030D-6E8A-4147-A177-3AD203B41FA5}">
                      <a16:colId xmlns:a16="http://schemas.microsoft.com/office/drawing/2014/main" val="2603215225"/>
                    </a:ext>
                  </a:extLst>
                </a:gridCol>
                <a:gridCol w="4459754">
                  <a:extLst>
                    <a:ext uri="{9D8B030D-6E8A-4147-A177-3AD203B41FA5}">
                      <a16:colId xmlns:a16="http://schemas.microsoft.com/office/drawing/2014/main" val="2966114200"/>
                    </a:ext>
                  </a:extLst>
                </a:gridCol>
              </a:tblGrid>
              <a:tr h="41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Purpose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baseline="0" dirty="0" smtClean="0"/>
                        <a:t>Notify completion of sort for Slave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400" b="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892085"/>
                  </a:ext>
                </a:extLst>
              </a:tr>
              <a:tr h="41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When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Finished</a:t>
                      </a:r>
                      <a:r>
                        <a:rPr lang="en-US" altLang="ko-KR" sz="1400" b="0" baseline="0" dirty="0" smtClean="0"/>
                        <a:t> sorting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575327"/>
                  </a:ext>
                </a:extLst>
              </a:tr>
              <a:tr h="12435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Content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 sz="1400" b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956601"/>
                  </a:ext>
                </a:extLst>
              </a:tr>
              <a:tr h="2428937"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1732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862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PartitionReceiver</a:t>
            </a:r>
            <a:r>
              <a:rPr lang="en-US" altLang="ko-KR" dirty="0" smtClean="0"/>
              <a:t> -&gt; Slave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2280033" y="1648872"/>
            <a:ext cx="1796130" cy="27224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ReceivedAllPartitionMsg</a:t>
            </a:r>
            <a:endParaRPr lang="ko-KR" altLang="en-US" sz="11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321159"/>
              </p:ext>
            </p:extLst>
          </p:nvPr>
        </p:nvGraphicFramePr>
        <p:xfrm>
          <a:off x="753948" y="2179228"/>
          <a:ext cx="10408374" cy="449967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488866">
                  <a:extLst>
                    <a:ext uri="{9D8B030D-6E8A-4147-A177-3AD203B41FA5}">
                      <a16:colId xmlns:a16="http://schemas.microsoft.com/office/drawing/2014/main" val="604446546"/>
                    </a:ext>
                  </a:extLst>
                </a:gridCol>
                <a:gridCol w="4459754">
                  <a:extLst>
                    <a:ext uri="{9D8B030D-6E8A-4147-A177-3AD203B41FA5}">
                      <a16:colId xmlns:a16="http://schemas.microsoft.com/office/drawing/2014/main" val="2603215225"/>
                    </a:ext>
                  </a:extLst>
                </a:gridCol>
                <a:gridCol w="4459754">
                  <a:extLst>
                    <a:ext uri="{9D8B030D-6E8A-4147-A177-3AD203B41FA5}">
                      <a16:colId xmlns:a16="http://schemas.microsoft.com/office/drawing/2014/main" val="2966114200"/>
                    </a:ext>
                  </a:extLst>
                </a:gridCol>
              </a:tblGrid>
              <a:tr h="41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Purpose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baseline="0" dirty="0" smtClean="0"/>
                        <a:t>Notify termination of </a:t>
                      </a:r>
                      <a:r>
                        <a:rPr lang="en-US" altLang="ko-KR" sz="1400" b="0" baseline="0" dirty="0" err="1" smtClean="0"/>
                        <a:t>PartitionListener</a:t>
                      </a:r>
                      <a:endParaRPr lang="en-US" altLang="ko-KR" sz="1400" b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400" b="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892085"/>
                  </a:ext>
                </a:extLst>
              </a:tr>
              <a:tr h="41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When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Received </a:t>
                      </a:r>
                      <a:r>
                        <a:rPr lang="en-US" altLang="ko-KR" sz="1400" b="0" baseline="0" dirty="0" smtClean="0"/>
                        <a:t>partitions from all slaves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575327"/>
                  </a:ext>
                </a:extLst>
              </a:tr>
              <a:tr h="12435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Content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 sz="1400" b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956601"/>
                  </a:ext>
                </a:extLst>
              </a:tr>
              <a:tr h="2428937"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1732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282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PartitionSender</a:t>
            </a:r>
            <a:r>
              <a:rPr lang="en-US" altLang="ko-KR" dirty="0" smtClean="0"/>
              <a:t> -&gt; Slave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2280033" y="1648872"/>
            <a:ext cx="1796130" cy="27224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SendedAllPartitionMsg</a:t>
            </a:r>
            <a:endParaRPr lang="ko-KR" altLang="en-US" sz="11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9262365"/>
              </p:ext>
            </p:extLst>
          </p:nvPr>
        </p:nvGraphicFramePr>
        <p:xfrm>
          <a:off x="753948" y="2179228"/>
          <a:ext cx="10408374" cy="449967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488866">
                  <a:extLst>
                    <a:ext uri="{9D8B030D-6E8A-4147-A177-3AD203B41FA5}">
                      <a16:colId xmlns:a16="http://schemas.microsoft.com/office/drawing/2014/main" val="604446546"/>
                    </a:ext>
                  </a:extLst>
                </a:gridCol>
                <a:gridCol w="4459754">
                  <a:extLst>
                    <a:ext uri="{9D8B030D-6E8A-4147-A177-3AD203B41FA5}">
                      <a16:colId xmlns:a16="http://schemas.microsoft.com/office/drawing/2014/main" val="2603215225"/>
                    </a:ext>
                  </a:extLst>
                </a:gridCol>
                <a:gridCol w="4459754">
                  <a:extLst>
                    <a:ext uri="{9D8B030D-6E8A-4147-A177-3AD203B41FA5}">
                      <a16:colId xmlns:a16="http://schemas.microsoft.com/office/drawing/2014/main" val="2966114200"/>
                    </a:ext>
                  </a:extLst>
                </a:gridCol>
              </a:tblGrid>
              <a:tr h="41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Purpose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baseline="0" dirty="0" smtClean="0"/>
                        <a:t>Notify termination of </a:t>
                      </a:r>
                      <a:r>
                        <a:rPr lang="en-US" altLang="ko-KR" sz="1400" b="0" baseline="0" dirty="0" err="1" smtClean="0"/>
                        <a:t>PartitionSender</a:t>
                      </a:r>
                      <a:endParaRPr lang="en-US" altLang="ko-KR" sz="1400" b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400" b="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892085"/>
                  </a:ext>
                </a:extLst>
              </a:tr>
              <a:tr h="41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When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err="1" smtClean="0"/>
                        <a:t>Sended</a:t>
                      </a:r>
                      <a:r>
                        <a:rPr lang="en-US" altLang="ko-KR" sz="1400" b="0" dirty="0" smtClean="0"/>
                        <a:t> partitions to all other slaves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575327"/>
                  </a:ext>
                </a:extLst>
              </a:tr>
              <a:tr h="12435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Content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 sz="1400" b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956601"/>
                  </a:ext>
                </a:extLst>
              </a:tr>
              <a:tr h="2428937"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1732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281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2745</TotalTime>
  <Words>770</Words>
  <Application>Microsoft Office PowerPoint</Application>
  <PresentationFormat>와이드스크린</PresentationFormat>
  <Paragraphs>320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2" baseType="lpstr">
      <vt:lpstr>맑은 고딕</vt:lpstr>
      <vt:lpstr>Arial</vt:lpstr>
      <vt:lpstr>Office 테마</vt:lpstr>
      <vt:lpstr>CS490P Project Design</vt:lpstr>
      <vt:lpstr>Conventions</vt:lpstr>
      <vt:lpstr>Message, Data</vt:lpstr>
      <vt:lpstr>Slave -&gt; Master (SlaveHandler)</vt:lpstr>
      <vt:lpstr>ConnectionListener -&gt; Master</vt:lpstr>
      <vt:lpstr>PivotCalculator -&gt; Master</vt:lpstr>
      <vt:lpstr>Sorter -&gt; Slave</vt:lpstr>
      <vt:lpstr>PartitionReceiver -&gt; Slave</vt:lpstr>
      <vt:lpstr>PartitionSender -&gt; Slave</vt:lpstr>
      <vt:lpstr>Shuffler -&gt; Slave</vt:lpstr>
      <vt:lpstr>PartitionSender -&gt; PartitionReceiver</vt:lpstr>
      <vt:lpstr>Modules</vt:lpstr>
      <vt:lpstr>Overall Communication</vt:lpstr>
      <vt:lpstr>Master Modules</vt:lpstr>
      <vt:lpstr>Slave Modules</vt:lpstr>
      <vt:lpstr>State Diagrams</vt:lpstr>
      <vt:lpstr>PowerPoint 프레젠테이션</vt:lpstr>
      <vt:lpstr>Master</vt:lpstr>
      <vt:lpstr>Slave</vt:lpstr>
      <vt:lpstr>State Description</vt:lpstr>
      <vt:lpstr>Init - Connection (Master)</vt:lpstr>
      <vt:lpstr>Sample – Connection (Slave)</vt:lpstr>
      <vt:lpstr>Master Sample</vt:lpstr>
      <vt:lpstr>Client Sample</vt:lpstr>
      <vt:lpstr>Slave Compute Order</vt:lpstr>
      <vt:lpstr>Classes</vt:lpstr>
      <vt:lpstr>Messages</vt:lpstr>
      <vt:lpstr>Tests</vt:lpstr>
      <vt:lpstr>Sample Calculation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CS490P Project Design</dc:title>
  <dc:creator>KHPARK</dc:creator>
  <cp:lastModifiedBy>박강희</cp:lastModifiedBy>
  <cp:revision>395</cp:revision>
  <dcterms:created xsi:type="dcterms:W3CDTF">2016-10-03T17:42:18Z</dcterms:created>
  <dcterms:modified xsi:type="dcterms:W3CDTF">2016-10-31T02:59:51Z</dcterms:modified>
</cp:coreProperties>
</file>