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319" r:id="rId5"/>
    <p:sldId id="265" r:id="rId6"/>
    <p:sldId id="349" r:id="rId7"/>
    <p:sldId id="267" r:id="rId8"/>
    <p:sldId id="318" r:id="rId9"/>
    <p:sldId id="308" r:id="rId10"/>
    <p:sldId id="357" r:id="rId11"/>
    <p:sldId id="309" r:id="rId12"/>
    <p:sldId id="348" r:id="rId13"/>
    <p:sldId id="312" r:id="rId14"/>
    <p:sldId id="313" r:id="rId15"/>
    <p:sldId id="314" r:id="rId16"/>
    <p:sldId id="315" r:id="rId17"/>
    <p:sldId id="275" r:id="rId18"/>
    <p:sldId id="304" r:id="rId19"/>
    <p:sldId id="257" r:id="rId20"/>
    <p:sldId id="307" r:id="rId21"/>
    <p:sldId id="285" r:id="rId22"/>
    <p:sldId id="320" r:id="rId23"/>
    <p:sldId id="323" r:id="rId24"/>
    <p:sldId id="325" r:id="rId25"/>
    <p:sldId id="326" r:id="rId26"/>
    <p:sldId id="350" r:id="rId27"/>
    <p:sldId id="327" r:id="rId28"/>
    <p:sldId id="291" r:id="rId29"/>
    <p:sldId id="290" r:id="rId30"/>
    <p:sldId id="284" r:id="rId31"/>
    <p:sldId id="295" r:id="rId32"/>
    <p:sldId id="299" r:id="rId33"/>
    <p:sldId id="334" r:id="rId34"/>
    <p:sldId id="337" r:id="rId35"/>
    <p:sldId id="351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7" r:id="rId45"/>
    <p:sldId id="346" r:id="rId46"/>
    <p:sldId id="352" r:id="rId47"/>
    <p:sldId id="354" r:id="rId48"/>
    <p:sldId id="353" r:id="rId49"/>
    <p:sldId id="355" r:id="rId50"/>
    <p:sldId id="356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Merger</a:t>
            </a:r>
            <a:r>
              <a:rPr lang="en-US" altLang="ko-KR" dirty="0" smtClean="0"/>
              <a:t> </a:t>
            </a:r>
            <a:r>
              <a:rPr lang="en-US" altLang="ko-KR" dirty="0" smtClean="0"/>
              <a:t>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Merge</a:t>
            </a:r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86559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</a:t>
                      </a:r>
                      <a:r>
                        <a:rPr lang="en-US" altLang="ko-KR" sz="1400" b="0" baseline="0" dirty="0" smtClean="0"/>
                        <a:t>merge </a:t>
                      </a:r>
                      <a:r>
                        <a:rPr lang="en-US" altLang="ko-KR" sz="1400" b="0" baseline="0" dirty="0" smtClean="0"/>
                        <a:t>to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Merged</a:t>
                      </a:r>
                      <a:r>
                        <a:rPr lang="en-US" altLang="ko-KR" sz="1400" b="0" baseline="0" dirty="0" smtClean="0"/>
                        <a:t> all files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ShufflingHandler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91885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PartitionRequestDoneMsg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75477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partition request for some slave is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Partition request</a:t>
                      </a:r>
                      <a:r>
                        <a:rPr lang="en-US" altLang="ko-KR" sz="1400" b="0" baseline="0" dirty="0" smtClean="0"/>
                        <a:t> is finished for a slave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IP of the partition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-&gt; All slaves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45429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FileInfoMessage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5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Network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Network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990721" y="498175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Network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092486" y="3058515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Network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9303997" y="4852230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File</a:t>
            </a:r>
          </a:p>
          <a:p>
            <a:pPr algn="ctr"/>
            <a:r>
              <a:rPr lang="en-US" altLang="ko-KR" sz="1200" dirty="0"/>
              <a:t>Request</a:t>
            </a:r>
          </a:p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5276" y="3276051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Request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265643" y="2597116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Request</a:t>
            </a:r>
          </a:p>
          <a:p>
            <a:pPr algn="ctr"/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8128949" y="548725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File</a:t>
            </a:r>
          </a:p>
          <a:p>
            <a:pPr algn="ctr"/>
            <a:r>
              <a:rPr lang="en-US" altLang="ko-KR" sz="1200" dirty="0"/>
              <a:t>Request</a:t>
            </a:r>
          </a:p>
          <a:p>
            <a:pPr algn="ctr"/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8610" y="3975805"/>
            <a:ext cx="33673" cy="15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>
            <a:off x="9818977" y="3296870"/>
            <a:ext cx="38354" cy="155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011827"/>
            <a:ext cx="527153" cy="1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</a:p>
          <a:p>
            <a:r>
              <a:rPr lang="en-US" altLang="ko-KR" sz="1600" dirty="0" smtClean="0"/>
              <a:t>Slave &lt;-&gt; Master</a:t>
            </a:r>
          </a:p>
          <a:p>
            <a:r>
              <a:rPr lang="en-US" altLang="ko-KR" sz="1600" dirty="0" smtClean="0"/>
              <a:t>Slave -&gt; Slave</a:t>
            </a:r>
          </a:p>
        </p:txBody>
      </p:sp>
      <p:cxnSp>
        <p:nvCxnSpPr>
          <p:cNvPr id="7" name="직선 화살표 연결선 6"/>
          <p:cNvCxnSpPr>
            <a:stCxn id="33" idx="6"/>
            <a:endCxn id="68" idx="2"/>
          </p:cNvCxnSpPr>
          <p:nvPr/>
        </p:nvCxnSpPr>
        <p:spPr>
          <a:xfrm flipV="1">
            <a:off x="3597544" y="3415904"/>
            <a:ext cx="1494942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  <a:endCxn id="23" idx="2"/>
          </p:cNvCxnSpPr>
          <p:nvPr/>
        </p:nvCxnSpPr>
        <p:spPr>
          <a:xfrm flipV="1">
            <a:off x="3597544" y="5339148"/>
            <a:ext cx="1393177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8" idx="6"/>
            <a:endCxn id="48" idx="3"/>
          </p:cNvCxnSpPr>
          <p:nvPr/>
        </p:nvCxnSpPr>
        <p:spPr>
          <a:xfrm flipV="1">
            <a:off x="6245145" y="3263022"/>
            <a:ext cx="617034" cy="152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49" idx="1"/>
          </p:cNvCxnSpPr>
          <p:nvPr/>
        </p:nvCxnSpPr>
        <p:spPr>
          <a:xfrm>
            <a:off x="6143380" y="5339148"/>
            <a:ext cx="608907" cy="14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5" idx="2"/>
            <a:endCxn id="48" idx="6"/>
          </p:cNvCxnSpPr>
          <p:nvPr/>
        </p:nvCxnSpPr>
        <p:spPr>
          <a:xfrm flipH="1">
            <a:off x="7725398" y="2946993"/>
            <a:ext cx="1540245" cy="6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6" idx="2"/>
            <a:endCxn id="49" idx="6"/>
          </p:cNvCxnSpPr>
          <p:nvPr/>
        </p:nvCxnSpPr>
        <p:spPr>
          <a:xfrm flipH="1" flipV="1">
            <a:off x="7615506" y="5735735"/>
            <a:ext cx="513443" cy="1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Network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Network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  <a:endParaRPr lang="en-US" altLang="ko-KR" sz="1200" dirty="0"/>
          </a:p>
          <a:p>
            <a:pPr algn="ctr"/>
            <a:r>
              <a:rPr lang="en-US" altLang="ko-KR" sz="1200" dirty="0"/>
              <a:t>Network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35927" y="3260236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5376940" y="1845825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4848313" y="1003443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1370" y="4175246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(Used for simple file IO</a:t>
            </a:r>
          </a:p>
          <a:p>
            <a:pPr algn="ctr"/>
            <a:r>
              <a:rPr lang="en-US" altLang="ko-KR" sz="1400" dirty="0" smtClean="0"/>
              <a:t>e.g. sampling)</a:t>
            </a:r>
          </a:p>
        </p:txBody>
      </p:sp>
      <p:sp>
        <p:nvSpPr>
          <p:cNvPr id="36" name="타원 35"/>
          <p:cNvSpPr/>
          <p:nvPr/>
        </p:nvSpPr>
        <p:spPr>
          <a:xfrm>
            <a:off x="4809478" y="2556307"/>
            <a:ext cx="1106667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Request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6018702" y="2549939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Request</a:t>
            </a:r>
          </a:p>
          <a:p>
            <a:pPr algn="ctr"/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  <p:sp>
        <p:nvSpPr>
          <p:cNvPr id="38" name="타원 37"/>
          <p:cNvSpPr/>
          <p:nvPr/>
        </p:nvSpPr>
        <p:spPr>
          <a:xfrm>
            <a:off x="6018702" y="997075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39" name="직선 연결선 38"/>
          <p:cNvCxnSpPr>
            <a:endCxn id="38" idx="4"/>
          </p:cNvCxnSpPr>
          <p:nvPr/>
        </p:nvCxnSpPr>
        <p:spPr>
          <a:xfrm flipV="1">
            <a:off x="6547329" y="1839457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2" idx="0"/>
            <a:endCxn id="37" idx="4"/>
          </p:cNvCxnSpPr>
          <p:nvPr/>
        </p:nvCxnSpPr>
        <p:spPr>
          <a:xfrm flipV="1">
            <a:off x="6011883" y="3249693"/>
            <a:ext cx="560153" cy="588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6" idx="4"/>
            <a:endCxn id="32" idx="0"/>
          </p:cNvCxnSpPr>
          <p:nvPr/>
        </p:nvCxnSpPr>
        <p:spPr>
          <a:xfrm>
            <a:off x="5362812" y="3256061"/>
            <a:ext cx="649071" cy="582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30516" y="4443347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664418" y="165602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25973" y="2177356"/>
            <a:ext cx="2425586" cy="102488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connected: </a:t>
            </a:r>
            <a:r>
              <a:rPr lang="en-US" altLang="ko-KR" sz="1100" dirty="0" err="1" smtClean="0"/>
              <a:t>DefaultChannelGroup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slaves: </a:t>
            </a:r>
            <a:r>
              <a:rPr lang="en-US" altLang="ko-KR" sz="1100" dirty="0" err="1" smtClean="0"/>
              <a:t>DefaultChannelGroup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slaveAddressList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MutList</a:t>
            </a:r>
            <a:r>
              <a:rPr lang="en-US" altLang="ko-KR" sz="1100" dirty="0" smtClean="0"/>
              <a:t>[String]</a:t>
            </a:r>
          </a:p>
          <a:p>
            <a:pPr algn="ctr"/>
            <a:r>
              <a:rPr lang="en-US" altLang="ko-KR" sz="1100" dirty="0"/>
              <a:t>s</a:t>
            </a:r>
            <a:r>
              <a:rPr lang="en-US" altLang="ko-KR" sz="1100" dirty="0" smtClean="0"/>
              <a:t>amples: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[Key]</a:t>
            </a:r>
          </a:p>
          <a:p>
            <a:pPr algn="ctr"/>
            <a:r>
              <a:rPr lang="en-US" altLang="ko-KR" sz="1100" dirty="0" err="1" smtClean="0"/>
              <a:t>numSampleFinishedSlaves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Int</a:t>
            </a:r>
            <a:endParaRPr lang="en-US" altLang="ko-KR" sz="1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51934" y="181425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2179" y="3236515"/>
            <a:ext cx="2453174" cy="37065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numSampleFinishedSlaves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441928" y="1172317"/>
            <a:ext cx="2545625" cy="582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received sample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</a:t>
            </a:r>
            <a:r>
              <a:rPr lang="en-US" altLang="ko-KR" sz="1100" dirty="0" err="1" smtClean="0"/>
              <a:t>slaveAddressList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handler from connected</a:t>
            </a:r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860443" y="1988123"/>
            <a:ext cx="2140549" cy="1109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990998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numSampleFinishedSlaves</a:t>
            </a:r>
            <a:r>
              <a:rPr lang="en-US" altLang="ko-KR" sz="1100" dirty="0"/>
              <a:t> 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110130" y="5079612"/>
            <a:ext cx="2292800" cy="36590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numComputeFinishedSlaves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110130" y="4800987"/>
            <a:ext cx="2292801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numComputeFinishedSlaves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Int</a:t>
            </a:r>
            <a:endParaRPr lang="en-US" altLang="ko-KR" sz="1100" dirty="0" smtClean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337553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3031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channels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721582" y="1004960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78030" y="3147283"/>
            <a:ext cx="2500001" cy="26389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same message to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all slaves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33147" y="2962482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5643801" y="4075170"/>
            <a:ext cx="12700" cy="593448"/>
          </a:xfrm>
          <a:prstGeom prst="curvedConnector4">
            <a:avLst>
              <a:gd name="adj1" fmla="val 2652326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139" idx="0"/>
            <a:endCxn id="139" idx="3"/>
          </p:cNvCxnSpPr>
          <p:nvPr/>
        </p:nvCxnSpPr>
        <p:spPr>
          <a:xfrm rot="16200000" flipH="1">
            <a:off x="9446731" y="5157602"/>
            <a:ext cx="173870" cy="593448"/>
          </a:xfrm>
          <a:prstGeom prst="curvedConnector4">
            <a:avLst>
              <a:gd name="adj1" fmla="val -593916"/>
              <a:gd name="adj2" fmla="val 274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175545" y="3950621"/>
            <a:ext cx="2548409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Start Merger</a:t>
            </a:r>
            <a:endParaRPr lang="en-US" altLang="ko-KR" sz="1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2167" y="1440591"/>
            <a:ext cx="1172524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437888" y="1844403"/>
            <a:ext cx="1681083" cy="4232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MasterHandler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2864691" y="1614461"/>
            <a:ext cx="1888938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4753629" y="4371894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8643494" y="5367391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5940525" y="4545764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2631254" y="2842321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850419" y="2629095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184982" y="1514645"/>
            <a:ext cx="2106360" cy="2667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FileInfoMessage</a:t>
            </a:r>
            <a:endParaRPr lang="en-US" altLang="ko-KR" sz="1100" dirty="0" smtClean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6404147" y="1317240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PartitionDoneMsg</a:t>
            </a:r>
            <a:endParaRPr lang="ko-KR" altLang="en-US" sz="11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84982" y="2538425"/>
            <a:ext cx="2366958" cy="4315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Save file names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FileRequestClient</a:t>
            </a:r>
            <a:endParaRPr lang="en-US" altLang="ko-KR" sz="1100" dirty="0" smtClean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40098" y="2353624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252816" y="4768116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requestNotFinished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mutable.Set</a:t>
            </a:r>
            <a:r>
              <a:rPr lang="en-US" altLang="ko-KR" sz="1100" dirty="0" smtClean="0"/>
              <a:t>[String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 err="1" smtClean="0"/>
              <a:t>mergeFinished</a:t>
            </a:r>
            <a:r>
              <a:rPr lang="en-US" altLang="ko-KR" sz="1100" dirty="0" smtClean="0"/>
              <a:t>: Boolean</a:t>
            </a:r>
            <a:endParaRPr lang="en-US" altLang="ko-KR" sz="1100" dirty="0" smtClean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37162" y="5490780"/>
            <a:ext cx="2216876" cy="6165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mergeFinished</a:t>
            </a:r>
            <a:r>
              <a:rPr lang="en-US" altLang="ko-KR" sz="1100" dirty="0" smtClean="0"/>
              <a:t> = </a:t>
            </a:r>
            <a:r>
              <a:rPr lang="en-US" altLang="ko-KR" sz="1100" dirty="0" smtClean="0"/>
              <a:t>False</a:t>
            </a:r>
          </a:p>
          <a:p>
            <a:pPr algn="ctr"/>
            <a:r>
              <a:rPr lang="en-US" altLang="ko-KR" sz="1100" dirty="0" err="1" smtClean="0"/>
              <a:t>requestNotFinished</a:t>
            </a:r>
            <a:r>
              <a:rPr lang="en-US" altLang="ko-KR" sz="1100" dirty="0" smtClean="0"/>
              <a:t> = </a:t>
            </a:r>
          </a:p>
          <a:p>
            <a:pPr algn="ctr"/>
            <a:r>
              <a:rPr lang="en-US" altLang="ko-KR" sz="1100" dirty="0" err="1" smtClean="0"/>
              <a:t>slaveIP</a:t>
            </a:r>
            <a:r>
              <a:rPr lang="en-US" altLang="ko-KR" sz="1100" dirty="0" smtClean="0"/>
              <a:t> - { </a:t>
            </a:r>
            <a:r>
              <a:rPr lang="en-US" altLang="ko-KR" sz="1100" dirty="0" err="1" smtClean="0"/>
              <a:t>myIP</a:t>
            </a:r>
            <a:r>
              <a:rPr lang="en-US" altLang="ko-KR" sz="1100" dirty="0" smtClean="0"/>
              <a:t> }</a:t>
            </a:r>
            <a:endParaRPr lang="en-US" altLang="ko-KR" sz="1100" dirty="0" smtClean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9683638" y="4671218"/>
            <a:ext cx="2076392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Terminate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9838756" y="4453961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TerminateMsg</a:t>
            </a:r>
            <a:endParaRPr lang="ko-KR" altLang="en-US" sz="11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6678627" y="4961984"/>
            <a:ext cx="2444352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DoneMessage</a:t>
            </a:r>
            <a:r>
              <a:rPr lang="en-US" altLang="ko-KR" sz="1100" dirty="0" smtClean="0"/>
              <a:t> to Master</a:t>
            </a:r>
          </a:p>
        </p:txBody>
      </p:sp>
      <p:cxnSp>
        <p:nvCxnSpPr>
          <p:cNvPr id="30" name="구부러진 연결선 29"/>
          <p:cNvCxnSpPr>
            <a:stCxn id="58" idx="1"/>
            <a:endCxn id="38" idx="1"/>
          </p:cNvCxnSpPr>
          <p:nvPr/>
        </p:nvCxnSpPr>
        <p:spPr>
          <a:xfrm rot="10800000" flipV="1">
            <a:off x="1091533" y="1614460"/>
            <a:ext cx="600634" cy="2641581"/>
          </a:xfrm>
          <a:prstGeom prst="curvedConnector3">
            <a:avLst>
              <a:gd name="adj1" fmla="val 138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03701" y="272855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SlavesFullMsg</a:t>
            </a:r>
            <a:endParaRPr lang="ko-KR" altLang="en-US" sz="11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1533" y="4082172"/>
            <a:ext cx="1201268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Failure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50910" y="4460016"/>
            <a:ext cx="1682513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channels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712867" y="4735824"/>
            <a:ext cx="1507182" cy="2588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Merge</a:t>
            </a:r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75545" y="3569124"/>
            <a:ext cx="2557846" cy="3970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partitionFinished</a:t>
            </a:r>
            <a:r>
              <a:rPr lang="en-US" altLang="ko-KR" sz="1100" dirty="0" smtClean="0"/>
              <a:t> &amp; </a:t>
            </a:r>
            <a:r>
              <a:rPr lang="en-US" altLang="ko-KR" sz="1100" dirty="0" err="1" smtClean="0"/>
              <a:t>requestNotFinished.isEmpty</a:t>
            </a:r>
            <a:endParaRPr lang="en-US" altLang="ko-KR" sz="1100" dirty="0" smtClean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84982" y="3326100"/>
            <a:ext cx="2548409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from </a:t>
            </a:r>
            <a:r>
              <a:rPr lang="en-US" altLang="ko-KR" sz="1100" dirty="0" err="1" smtClean="0"/>
              <a:t>requestNotFinished</a:t>
            </a:r>
            <a:endParaRPr lang="en-US" altLang="ko-KR" sz="1100" dirty="0" smtClean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6351921" y="3131516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FileRequestDoneMsg</a:t>
            </a:r>
            <a:endParaRPr lang="ko-KR" altLang="en-US" sz="11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194419" y="1982593"/>
            <a:ext cx="2096923" cy="261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Start Merger</a:t>
            </a:r>
            <a:endParaRPr lang="en-US" altLang="ko-KR" sz="1100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84982" y="1761039"/>
            <a:ext cx="2106360" cy="246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requestNotFinished.isEmpty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45410" y="971417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extends 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6433" y="2169753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sends Message to 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6433" y="2836831"/>
            <a:ext cx="17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terminates B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983421" y="120869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83421" y="1781503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83421" y="2396359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30718" y="3032235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78075" y="10240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3600" y="10240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78075" y="159683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3600" y="159683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78075" y="22274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22274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78075" y="282654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3600" y="28265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36433" y="1596837"/>
            <a:ext cx="26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creates (and starts) B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78591" y="2269942"/>
            <a:ext cx="1301444" cy="229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Message</a:t>
            </a:r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28702" y="3535440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736433" y="353544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643341" y="560241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30459" y="560241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9327" y="5337964"/>
            <a:ext cx="408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First arrow initiates the second arrow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88793" y="5478036"/>
            <a:ext cx="1301444" cy="229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Message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31848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932" y="38013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Master: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– Slave: Connect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96643"/>
              </p:ext>
            </p:extLst>
          </p:nvPr>
        </p:nvGraphicFramePr>
        <p:xfrm>
          <a:off x="1567473" y="3515334"/>
          <a:ext cx="132060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60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04173"/>
              </p:ext>
            </p:extLst>
          </p:nvPr>
        </p:nvGraphicFramePr>
        <p:xfrm>
          <a:off x="1567473" y="6001215"/>
          <a:ext cx="1320608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60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888081" y="374905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88081" y="6229678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303866" y="3737297"/>
            <a:ext cx="464093" cy="249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2514751" y="4823787"/>
            <a:ext cx="2042321" cy="272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SocketConnectionRequest</a:t>
            </a:r>
            <a:endParaRPr lang="ko-KR" altLang="en-US" sz="1100" dirty="0"/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4797356" y="3737297"/>
            <a:ext cx="434252" cy="24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682673" y="4830239"/>
            <a:ext cx="1050279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17251"/>
              </p:ext>
            </p:extLst>
          </p:nvPr>
        </p:nvGraphicFramePr>
        <p:xfrm>
          <a:off x="1567473" y="1627081"/>
          <a:ext cx="1320608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60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41" name="직선 화살표 연결선 40"/>
          <p:cNvCxnSpPr/>
          <p:nvPr/>
        </p:nvCxnSpPr>
        <p:spPr>
          <a:xfrm flipV="1">
            <a:off x="2888081" y="1845412"/>
            <a:ext cx="3834961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097030" y="1855544"/>
            <a:ext cx="398363" cy="19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5784460" y="2215111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SlavesFullMsg</a:t>
            </a:r>
            <a:endParaRPr lang="ko-KR" altLang="en-US" sz="11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471892" y="1845412"/>
            <a:ext cx="625137" cy="190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41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Sample – Slave: Connect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26343"/>
              </p:ext>
            </p:extLst>
          </p:nvPr>
        </p:nvGraphicFramePr>
        <p:xfrm>
          <a:off x="2470697" y="2246721"/>
          <a:ext cx="1213179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179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91290"/>
              </p:ext>
            </p:extLst>
          </p:nvPr>
        </p:nvGraphicFramePr>
        <p:xfrm>
          <a:off x="2383467" y="5504931"/>
          <a:ext cx="1300410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410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683877" y="3144163"/>
            <a:ext cx="7669923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83877" y="573339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5703023" y="2476268"/>
            <a:ext cx="435018" cy="139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137444" y="2517228"/>
            <a:ext cx="699535" cy="321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29520"/>
              </p:ext>
            </p:extLst>
          </p:nvPr>
        </p:nvGraphicFramePr>
        <p:xfrm>
          <a:off x="3457611" y="3638414"/>
          <a:ext cx="1933905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905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PivotCalculator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30" name="직선 화살표 연결선 29"/>
          <p:cNvCxnSpPr>
            <a:stCxn id="29" idx="3"/>
          </p:cNvCxnSpPr>
          <p:nvPr/>
        </p:nvCxnSpPr>
        <p:spPr>
          <a:xfrm>
            <a:off x="5391516" y="3860377"/>
            <a:ext cx="311507" cy="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9" idx="0"/>
          </p:cNvCxnSpPr>
          <p:nvPr/>
        </p:nvCxnSpPr>
        <p:spPr>
          <a:xfrm>
            <a:off x="3962052" y="2492197"/>
            <a:ext cx="462511" cy="114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4952733" y="2716861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96000" y="4542596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046511" y="2468686"/>
            <a:ext cx="1943631" cy="170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2398498" y="3209305"/>
            <a:ext cx="1050279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6137444" y="207770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(Delay)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2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화살표 연결선 76"/>
          <p:cNvCxnSpPr/>
          <p:nvPr/>
        </p:nvCxnSpPr>
        <p:spPr>
          <a:xfrm flipV="1">
            <a:off x="5177922" y="3911740"/>
            <a:ext cx="445771" cy="178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Master, Slave: Partition - Shuffle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22049"/>
              </p:ext>
            </p:extLst>
          </p:nvPr>
        </p:nvGraphicFramePr>
        <p:xfrm>
          <a:off x="544067" y="3696433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68895"/>
              </p:ext>
            </p:extLst>
          </p:nvPr>
        </p:nvGraphicFramePr>
        <p:xfrm>
          <a:off x="544067" y="5504931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060029" y="3930153"/>
            <a:ext cx="948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060029" y="5733394"/>
            <a:ext cx="944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68877"/>
              </p:ext>
            </p:extLst>
          </p:nvPr>
        </p:nvGraphicFramePr>
        <p:xfrm>
          <a:off x="544223" y="2049208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2060185" y="2277671"/>
            <a:ext cx="944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422634" y="3930153"/>
            <a:ext cx="278525" cy="180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2048198" y="4278186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2422634" y="2271171"/>
            <a:ext cx="315311" cy="16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048199" y="3271052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26779"/>
              </p:ext>
            </p:extLst>
          </p:nvPr>
        </p:nvGraphicFramePr>
        <p:xfrm>
          <a:off x="2795750" y="2605596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Partitioner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>
            <a:endCxn id="35" idx="0"/>
          </p:cNvCxnSpPr>
          <p:nvPr/>
        </p:nvCxnSpPr>
        <p:spPr>
          <a:xfrm>
            <a:off x="2737945" y="2277671"/>
            <a:ext cx="815786" cy="3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95731"/>
              </p:ext>
            </p:extLst>
          </p:nvPr>
        </p:nvGraphicFramePr>
        <p:xfrm>
          <a:off x="2749227" y="4935176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Partitioner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endCxn id="39" idx="2"/>
          </p:cNvCxnSpPr>
          <p:nvPr/>
        </p:nvCxnSpPr>
        <p:spPr>
          <a:xfrm flipV="1">
            <a:off x="2727343" y="5379103"/>
            <a:ext cx="779865" cy="3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3"/>
          </p:cNvCxnSpPr>
          <p:nvPr/>
        </p:nvCxnSpPr>
        <p:spPr>
          <a:xfrm flipV="1">
            <a:off x="4311712" y="2821538"/>
            <a:ext cx="344371" cy="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9" idx="3"/>
          </p:cNvCxnSpPr>
          <p:nvPr/>
        </p:nvCxnSpPr>
        <p:spPr>
          <a:xfrm>
            <a:off x="4265189" y="5157139"/>
            <a:ext cx="391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656083" y="2271171"/>
            <a:ext cx="712216" cy="55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789067" y="2345821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PartitionDoneMsg</a:t>
            </a:r>
            <a:endParaRPr lang="ko-KR" altLang="en-US" sz="11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649498" y="5157139"/>
            <a:ext cx="528424" cy="56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3579803" y="5408144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PartitionDoneMsg</a:t>
            </a:r>
            <a:endParaRPr lang="ko-KR" altLang="en-US" sz="1100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5368299" y="2271171"/>
            <a:ext cx="720695" cy="169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23693" y="3947244"/>
            <a:ext cx="583324" cy="179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5608051" y="2248027"/>
            <a:ext cx="480943" cy="169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6088994" y="3943993"/>
            <a:ext cx="686050" cy="181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6102626" y="2254470"/>
            <a:ext cx="480943" cy="169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320625" y="2656928"/>
            <a:ext cx="1262944" cy="2468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FileInfoMsg</a:t>
            </a:r>
            <a:endParaRPr lang="ko-KR" altLang="en-US" sz="11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290190" y="4175707"/>
            <a:ext cx="1262944" cy="2468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FileInfoMsg</a:t>
            </a:r>
            <a:endParaRPr lang="ko-KR" altLang="en-US" sz="1100" dirty="0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70730"/>
              </p:ext>
            </p:extLst>
          </p:nvPr>
        </p:nvGraphicFramePr>
        <p:xfrm>
          <a:off x="2795932" y="1579658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32307"/>
              </p:ext>
            </p:extLst>
          </p:nvPr>
        </p:nvGraphicFramePr>
        <p:xfrm>
          <a:off x="2701157" y="6067096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07" name="직선 화살표 연결선 106"/>
          <p:cNvCxnSpPr>
            <a:endCxn id="106" idx="0"/>
          </p:cNvCxnSpPr>
          <p:nvPr/>
        </p:nvCxnSpPr>
        <p:spPr>
          <a:xfrm>
            <a:off x="2737945" y="5746533"/>
            <a:ext cx="993135" cy="32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105" idx="2"/>
          </p:cNvCxnSpPr>
          <p:nvPr/>
        </p:nvCxnSpPr>
        <p:spPr>
          <a:xfrm flipV="1">
            <a:off x="2737945" y="2023585"/>
            <a:ext cx="1087910" cy="24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5" idx="3"/>
          </p:cNvCxnSpPr>
          <p:nvPr/>
        </p:nvCxnSpPr>
        <p:spPr>
          <a:xfrm>
            <a:off x="4855779" y="1801621"/>
            <a:ext cx="6647793" cy="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6" idx="3"/>
          </p:cNvCxnSpPr>
          <p:nvPr/>
        </p:nvCxnSpPr>
        <p:spPr>
          <a:xfrm flipV="1">
            <a:off x="4761004" y="6277609"/>
            <a:ext cx="6742568" cy="1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67506"/>
              </p:ext>
            </p:extLst>
          </p:nvPr>
        </p:nvGraphicFramePr>
        <p:xfrm>
          <a:off x="6711451" y="4881810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43" name="직선 화살표 연결선 142"/>
          <p:cNvCxnSpPr>
            <a:stCxn id="142" idx="3"/>
          </p:cNvCxnSpPr>
          <p:nvPr/>
        </p:nvCxnSpPr>
        <p:spPr>
          <a:xfrm flipV="1">
            <a:off x="8771298" y="5098922"/>
            <a:ext cx="1139957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64129"/>
              </p:ext>
            </p:extLst>
          </p:nvPr>
        </p:nvGraphicFramePr>
        <p:xfrm>
          <a:off x="6833867" y="2579722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46" name="직선 화살표 연결선 145"/>
          <p:cNvCxnSpPr>
            <a:stCxn id="145" idx="3"/>
          </p:cNvCxnSpPr>
          <p:nvPr/>
        </p:nvCxnSpPr>
        <p:spPr>
          <a:xfrm flipV="1">
            <a:off x="8893714" y="2793282"/>
            <a:ext cx="1017541" cy="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endCxn id="145" idx="0"/>
          </p:cNvCxnSpPr>
          <p:nvPr/>
        </p:nvCxnSpPr>
        <p:spPr>
          <a:xfrm>
            <a:off x="6080515" y="2277671"/>
            <a:ext cx="1783275" cy="3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endCxn id="142" idx="2"/>
          </p:cNvCxnSpPr>
          <p:nvPr/>
        </p:nvCxnSpPr>
        <p:spPr>
          <a:xfrm flipV="1">
            <a:off x="6781800" y="5325737"/>
            <a:ext cx="959574" cy="40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flipV="1">
            <a:off x="8941483" y="1801621"/>
            <a:ext cx="386688" cy="32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9325035" y="1811119"/>
            <a:ext cx="486372" cy="331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9059506" y="2797045"/>
            <a:ext cx="217760" cy="294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9275732" y="2780355"/>
            <a:ext cx="535675" cy="293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8266452" y="4126243"/>
            <a:ext cx="1209216" cy="272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FileRequest</a:t>
            </a:r>
            <a:endParaRPr lang="ko-KR" altLang="en-US" sz="1100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9325035" y="3334668"/>
            <a:ext cx="652892" cy="272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File</a:t>
            </a:r>
            <a:endParaRPr lang="ko-KR" altLang="en-US" sz="1100" dirty="0"/>
          </a:p>
        </p:txBody>
      </p:sp>
      <p:cxnSp>
        <p:nvCxnSpPr>
          <p:cNvPr id="167" name="직선 화살표 연결선 166"/>
          <p:cNvCxnSpPr/>
          <p:nvPr/>
        </p:nvCxnSpPr>
        <p:spPr>
          <a:xfrm flipV="1">
            <a:off x="9811407" y="2264893"/>
            <a:ext cx="774879" cy="5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9811407" y="5080767"/>
            <a:ext cx="621938" cy="63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9412770" y="5281975"/>
            <a:ext cx="996970" cy="3650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FileRequest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9531744" y="2356696"/>
            <a:ext cx="996970" cy="3650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FileRequest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5516540" y="364917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(Delay)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7065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Master, Slave: Merge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67550"/>
              </p:ext>
            </p:extLst>
          </p:nvPr>
        </p:nvGraphicFramePr>
        <p:xfrm>
          <a:off x="544067" y="2024389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20280"/>
              </p:ext>
            </p:extLst>
          </p:nvPr>
        </p:nvGraphicFramePr>
        <p:xfrm>
          <a:off x="544067" y="5273703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060029" y="2258109"/>
            <a:ext cx="948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060029" y="5502166"/>
            <a:ext cx="944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34744"/>
              </p:ext>
            </p:extLst>
          </p:nvPr>
        </p:nvGraphicFramePr>
        <p:xfrm>
          <a:off x="2701157" y="5835868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6" name="직선 화살표 연결선 115"/>
          <p:cNvCxnSpPr>
            <a:stCxn id="106" idx="3"/>
          </p:cNvCxnSpPr>
          <p:nvPr/>
        </p:nvCxnSpPr>
        <p:spPr>
          <a:xfrm flipV="1">
            <a:off x="4761004" y="6046381"/>
            <a:ext cx="6742568" cy="1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30238"/>
              </p:ext>
            </p:extLst>
          </p:nvPr>
        </p:nvGraphicFramePr>
        <p:xfrm>
          <a:off x="2600750" y="4275354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9" name="직선 화살표 연결선 18"/>
          <p:cNvCxnSpPr>
            <a:endCxn id="16" idx="2"/>
          </p:cNvCxnSpPr>
          <p:nvPr/>
        </p:nvCxnSpPr>
        <p:spPr>
          <a:xfrm flipV="1">
            <a:off x="2837793" y="4719281"/>
            <a:ext cx="792880" cy="78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267305" y="4911104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partitionFinished</a:t>
            </a:r>
            <a:r>
              <a:rPr lang="en-US" altLang="ko-KR" sz="1100" dirty="0" smtClean="0"/>
              <a:t> &amp;</a:t>
            </a:r>
          </a:p>
          <a:p>
            <a:pPr algn="ctr"/>
            <a:r>
              <a:rPr lang="en-US" altLang="ko-KR" sz="1100" dirty="0" err="1" smtClean="0"/>
              <a:t>requestNotFinished.isEmpty</a:t>
            </a:r>
            <a:endParaRPr lang="en-US" altLang="ko-KR" sz="1100" dirty="0" smtClean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660597" y="4507082"/>
            <a:ext cx="161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279931" y="4507082"/>
            <a:ext cx="688428" cy="99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688600" y="4941819"/>
            <a:ext cx="1507182" cy="2722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Merge</a:t>
            </a:r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6968359" y="2258068"/>
            <a:ext cx="2748455" cy="323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843345" y="3533483"/>
            <a:ext cx="1507182" cy="2324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33296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Success – Slave: Success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64385"/>
              </p:ext>
            </p:extLst>
          </p:nvPr>
        </p:nvGraphicFramePr>
        <p:xfrm>
          <a:off x="956441" y="224672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67481"/>
              </p:ext>
            </p:extLst>
          </p:nvPr>
        </p:nvGraphicFramePr>
        <p:xfrm>
          <a:off x="2446473" y="5504931"/>
          <a:ext cx="1237403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403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210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83877" y="5726893"/>
            <a:ext cx="2175640" cy="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96819" y="2314795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996819" y="5573005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193628" y="2480441"/>
            <a:ext cx="499241" cy="3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692869" y="2480441"/>
            <a:ext cx="825062" cy="3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859310" y="4525164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TerminateMsg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52128" y="3765494"/>
            <a:ext cx="1507182" cy="2324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0511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Sort first and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pickling library</a:t>
            </a:r>
          </a:p>
          <a:p>
            <a:pPr lvl="1"/>
            <a:r>
              <a:rPr lang="en-US" altLang="ko-KR" dirty="0" smtClean="0"/>
              <a:t>Define </a:t>
            </a:r>
            <a:r>
              <a:rPr lang="en-US" altLang="ko-KR" dirty="0" err="1" smtClean="0"/>
              <a:t>SendableMessage</a:t>
            </a:r>
            <a:r>
              <a:rPr lang="en-US" altLang="ko-KR" dirty="0" smtClean="0"/>
              <a:t>, simplified message to use pickling library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err="1" smtClean="0"/>
              <a:t>SocketHandler</a:t>
            </a:r>
            <a:r>
              <a:rPr lang="en-US" altLang="ko-KR" dirty="0" smtClean="0"/>
              <a:t> handles messages first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StateManagers</a:t>
            </a:r>
            <a:r>
              <a:rPr lang="en-US" altLang="ko-KR" dirty="0" smtClean="0"/>
              <a:t> have its message queue</a:t>
            </a:r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15701" y="2223127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15701" y="5106108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26578" y="5106108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82409" y="5106108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Create</a:t>
            </a:r>
          </a:p>
          <a:p>
            <a:pPr algn="ctr"/>
            <a:r>
              <a:rPr lang="en-US" altLang="ko-KR" dirty="0" smtClean="0"/>
              <a:t>Request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826213" y="2223127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3869287" y="5522242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6480164" y="5522242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6480164" y="2639261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3869287" y="2639261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PivotSuite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sampleKey</a:t>
            </a:r>
            <a:r>
              <a:rPr lang="en-US" altLang="ko-KR" dirty="0" smtClean="0"/>
              <a:t> = {{0, 0, …, 0}, {1, 1, …, 1}, …, {0xff, 0xff, …, 0xff}}</a:t>
            </a:r>
          </a:p>
          <a:p>
            <a:endParaRPr lang="en-US" altLang="ko-KR" dirty="0"/>
          </a:p>
          <a:p>
            <a:r>
              <a:rPr lang="en-US" altLang="ko-KR" dirty="0" smtClean="0"/>
              <a:t>Calculates correct pivot for </a:t>
            </a:r>
            <a:r>
              <a:rPr lang="en-US" altLang="ko-KR" dirty="0" err="1" smtClean="0"/>
              <a:t>sampleKey</a:t>
            </a:r>
            <a:endParaRPr lang="en-US" altLang="ko-KR" dirty="0" smtClean="0"/>
          </a:p>
          <a:p>
            <a:r>
              <a:rPr lang="en-US" altLang="ko-KR" dirty="0" smtClean="0"/>
              <a:t>Calculates correct pivot for </a:t>
            </a:r>
            <a:r>
              <a:rPr lang="en-US" altLang="ko-KR" dirty="0" err="1" smtClean="0"/>
              <a:t>sampleKey.reverse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Experiment on cluster machines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0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program write the log of</a:t>
            </a:r>
          </a:p>
          <a:p>
            <a:pPr lvl="1"/>
            <a:r>
              <a:rPr lang="en-US" altLang="ko-KR" dirty="0" smtClean="0"/>
              <a:t>Received messages</a:t>
            </a:r>
          </a:p>
          <a:p>
            <a:pPr lvl="1"/>
            <a:r>
              <a:rPr lang="en-US" altLang="ko-KR" dirty="0" smtClean="0"/>
              <a:t>Start of partition (of each file)</a:t>
            </a:r>
          </a:p>
          <a:p>
            <a:pPr lvl="1"/>
            <a:r>
              <a:rPr lang="en-US" altLang="ko-KR" dirty="0" smtClean="0"/>
              <a:t>Received, or sent file request</a:t>
            </a:r>
          </a:p>
          <a:p>
            <a:pPr lvl="1"/>
            <a:r>
              <a:rPr lang="en-US" altLang="ko-KR" dirty="0" smtClean="0"/>
              <a:t>Partition name is partition_{file #}_{partition #}_{owner #}</a:t>
            </a:r>
          </a:p>
          <a:p>
            <a:pPr lvl="1"/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Program spec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399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8297" y="281403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Milestone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58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35" y="57005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1 slave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1 slave try to connect to master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3" b="5916"/>
          <a:stretch/>
        </p:blipFill>
        <p:spPr>
          <a:xfrm>
            <a:off x="897151" y="2107360"/>
            <a:ext cx="10302307" cy="44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6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1507" y="5421486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No progress</a:t>
            </a:r>
            <a:endParaRPr lang="ko-KR" altLang="en-US" dirty="0"/>
          </a:p>
        </p:txBody>
      </p:sp>
      <p:pic>
        <p:nvPicPr>
          <p:cNvPr id="2" name="그림 1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8" b="5553"/>
          <a:stretch/>
        </p:blipFill>
        <p:spPr>
          <a:xfrm>
            <a:off x="871507" y="3173150"/>
            <a:ext cx="10573128" cy="2058609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929035" y="722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2 slaves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Only 1 slave try to connect to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653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35" y="57005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1 slave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1 slave try to connect to master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3" b="5916"/>
          <a:stretch/>
        </p:blipFill>
        <p:spPr>
          <a:xfrm>
            <a:off x="897151" y="2107360"/>
            <a:ext cx="10302307" cy="44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09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802" y="2834856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2 slaves</a:t>
            </a:r>
          </a:p>
          <a:p>
            <a:pPr lvl="1">
              <a:buFontTx/>
              <a:buChar char="-"/>
            </a:pPr>
            <a:r>
              <a:rPr lang="en-US" altLang="ko-KR" dirty="0"/>
              <a:t>2</a:t>
            </a:r>
            <a:r>
              <a:rPr lang="en-US" altLang="ko-KR" dirty="0" smtClean="0"/>
              <a:t> slaves try to connect to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63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abstract class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PivotMessage</a:t>
            </a:r>
            <a:r>
              <a:rPr lang="en-US" altLang="ko-KR" sz="1400" dirty="0"/>
              <a:t>(pivots: List[Key])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SampleMessage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address:String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numData</a:t>
            </a:r>
            <a:r>
              <a:rPr lang="en-US" altLang="ko-KR" sz="1400" dirty="0"/>
              <a:t>: Long, sample: String)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SlaveInfoMessage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slaveIP</a:t>
            </a:r>
            <a:r>
              <a:rPr lang="en-US" altLang="ko-KR" sz="1400" dirty="0"/>
              <a:t>: Array[String], pivots: String)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PartitionDoneMessage</a:t>
            </a:r>
            <a:r>
              <a:rPr lang="en-US" altLang="ko-KR" sz="1400" dirty="0"/>
              <a:t>(partitions: Vector[Vector[String]])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FileInfoMessage</a:t>
            </a:r>
            <a:r>
              <a:rPr lang="en-US" altLang="ko-KR" sz="1400" dirty="0"/>
              <a:t>(files: String, </a:t>
            </a:r>
            <a:r>
              <a:rPr lang="en-US" altLang="ko-KR" sz="1400" dirty="0" err="1"/>
              <a:t>ownerIP</a:t>
            </a:r>
            <a:r>
              <a:rPr lang="en-US" altLang="ko-KR" sz="1400" dirty="0"/>
              <a:t>: String)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FileRequestDoneMessage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ownerIP</a:t>
            </a:r>
            <a:r>
              <a:rPr lang="en-US" altLang="ko-KR" sz="1400" dirty="0"/>
              <a:t>: String) extends Message</a:t>
            </a:r>
          </a:p>
          <a:p>
            <a:pPr marL="0" indent="0">
              <a:buNone/>
            </a:pPr>
            <a:r>
              <a:rPr lang="en-US" altLang="ko-KR" sz="1400" dirty="0"/>
              <a:t>case object </a:t>
            </a:r>
            <a:r>
              <a:rPr lang="en-US" altLang="ko-KR" sz="1400" dirty="0" err="1"/>
              <a:t>MergeDoneMessage</a:t>
            </a:r>
            <a:r>
              <a:rPr lang="en-US" altLang="ko-KR" sz="1400" dirty="0"/>
              <a:t> extends Message</a:t>
            </a:r>
          </a:p>
          <a:p>
            <a:pPr marL="0" indent="0">
              <a:buNone/>
            </a:pPr>
            <a:r>
              <a:rPr lang="en-US" altLang="ko-KR" sz="1400" dirty="0"/>
              <a:t>case object </a:t>
            </a:r>
            <a:r>
              <a:rPr lang="en-US" altLang="ko-KR" sz="1400" dirty="0" err="1"/>
              <a:t>SlaveFullMessage</a:t>
            </a:r>
            <a:r>
              <a:rPr lang="en-US" altLang="ko-KR" sz="1400" dirty="0"/>
              <a:t> extends Message</a:t>
            </a:r>
          </a:p>
          <a:p>
            <a:pPr marL="0" indent="0">
              <a:buNone/>
            </a:pPr>
            <a:r>
              <a:rPr lang="en-US" altLang="ko-KR" sz="1400" dirty="0"/>
              <a:t>case object </a:t>
            </a:r>
            <a:r>
              <a:rPr lang="en-US" altLang="ko-KR" sz="1400" dirty="0" err="1"/>
              <a:t>DoneMessage</a:t>
            </a:r>
            <a:r>
              <a:rPr lang="en-US" altLang="ko-KR" sz="1400" dirty="0"/>
              <a:t> extends Message</a:t>
            </a:r>
          </a:p>
          <a:p>
            <a:pPr marL="0" indent="0">
              <a:buNone/>
            </a:pPr>
            <a:r>
              <a:rPr lang="en-US" altLang="ko-KR" sz="1400" dirty="0"/>
              <a:t>case object </a:t>
            </a:r>
            <a:r>
              <a:rPr lang="en-US" altLang="ko-KR" sz="1400" dirty="0" err="1"/>
              <a:t>TerminateMessage</a:t>
            </a:r>
            <a:r>
              <a:rPr lang="en-US" altLang="ko-KR" sz="1400" dirty="0"/>
              <a:t> extends Message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8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41898" y="40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pic>
        <p:nvPicPr>
          <p:cNvPr id="2" name="그림 1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1" r="50977" b="13374"/>
          <a:stretch/>
        </p:blipFill>
        <p:spPr>
          <a:xfrm>
            <a:off x="775122" y="1532071"/>
            <a:ext cx="4101801" cy="2755313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68" y="1483626"/>
            <a:ext cx="3981781" cy="2803758"/>
          </a:xfrm>
          <a:prstGeom prst="rect">
            <a:avLst/>
          </a:prstGeom>
        </p:spPr>
      </p:pic>
      <p:pic>
        <p:nvPicPr>
          <p:cNvPr id="8" name="그림 7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8" r="51026" b="20011"/>
          <a:stretch/>
        </p:blipFill>
        <p:spPr>
          <a:xfrm>
            <a:off x="775122" y="4384275"/>
            <a:ext cx="4104160" cy="1943857"/>
          </a:xfrm>
          <a:prstGeom prst="rect">
            <a:avLst/>
          </a:prstGeom>
        </p:spPr>
      </p:pic>
      <p:cxnSp>
        <p:nvCxnSpPr>
          <p:cNvPr id="10" name="구부러진 연결선 9"/>
          <p:cNvCxnSpPr>
            <a:stCxn id="8" idx="2"/>
            <a:endCxn id="6" idx="0"/>
          </p:cNvCxnSpPr>
          <p:nvPr/>
        </p:nvCxnSpPr>
        <p:spPr>
          <a:xfrm rot="5400000" flipH="1" flipV="1">
            <a:off x="3212827" y="1098000"/>
            <a:ext cx="4844506" cy="5615757"/>
          </a:xfrm>
          <a:prstGeom prst="curvedConnector5">
            <a:avLst>
              <a:gd name="adj1" fmla="val -4469"/>
              <a:gd name="adj2" fmla="val 57986"/>
              <a:gd name="adj3" fmla="val 125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29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41898" y="40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1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r="50798" b="18060"/>
          <a:stretch/>
        </p:blipFill>
        <p:spPr>
          <a:xfrm>
            <a:off x="641899" y="1223237"/>
            <a:ext cx="4927520" cy="4069383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83" y="3028758"/>
            <a:ext cx="3291859" cy="2263862"/>
          </a:xfrm>
          <a:prstGeom prst="rect">
            <a:avLst/>
          </a:prstGeom>
        </p:spPr>
      </p:pic>
      <p:cxnSp>
        <p:nvCxnSpPr>
          <p:cNvPr id="11" name="구부러진 연결선 10"/>
          <p:cNvCxnSpPr>
            <a:stCxn id="4" idx="2"/>
            <a:endCxn id="7" idx="0"/>
          </p:cNvCxnSpPr>
          <p:nvPr/>
        </p:nvCxnSpPr>
        <p:spPr>
          <a:xfrm rot="5400000" flipH="1" flipV="1">
            <a:off x="4945055" y="1189362"/>
            <a:ext cx="2263862" cy="5942654"/>
          </a:xfrm>
          <a:prstGeom prst="curvedConnector5">
            <a:avLst>
              <a:gd name="adj1" fmla="val -38720"/>
              <a:gd name="adj2" fmla="val 56881"/>
              <a:gd name="adj3" fmla="val 151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29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41898" y="40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2</a:t>
            </a:r>
            <a:endParaRPr lang="ko-KR" altLang="en-US" dirty="0"/>
          </a:p>
        </p:txBody>
      </p:sp>
      <p:cxnSp>
        <p:nvCxnSpPr>
          <p:cNvPr id="11" name="구부러진 연결선 10"/>
          <p:cNvCxnSpPr>
            <a:stCxn id="4" idx="2"/>
            <a:endCxn id="7" idx="0"/>
          </p:cNvCxnSpPr>
          <p:nvPr/>
        </p:nvCxnSpPr>
        <p:spPr>
          <a:xfrm rot="5400000" flipH="1" flipV="1">
            <a:off x="4945055" y="1189362"/>
            <a:ext cx="2263862" cy="5942654"/>
          </a:xfrm>
          <a:prstGeom prst="curvedConnector5">
            <a:avLst>
              <a:gd name="adj1" fmla="val -38720"/>
              <a:gd name="adj2" fmla="val 56881"/>
              <a:gd name="adj3" fmla="val 151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71" y="1611797"/>
            <a:ext cx="4455175" cy="3680823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50" y="3028758"/>
            <a:ext cx="4232648" cy="29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87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8190" y="262290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1 slave</a:t>
            </a:r>
          </a:p>
          <a:p>
            <a:pPr lvl="1">
              <a:buFontTx/>
              <a:buChar char="-"/>
            </a:pPr>
            <a:r>
              <a:rPr lang="en-US" altLang="ko-KR" dirty="0"/>
              <a:t>2</a:t>
            </a:r>
            <a:r>
              <a:rPr lang="en-US" altLang="ko-KR" dirty="0" smtClean="0"/>
              <a:t> slaves try to connect to master</a:t>
            </a:r>
          </a:p>
        </p:txBody>
      </p:sp>
    </p:spTree>
    <p:extLst>
      <p:ext uri="{BB962C8B-B14F-4D97-AF65-F5344CB8AC3E}">
        <p14:creationId xmlns:p14="http://schemas.microsoft.com/office/powerpoint/2010/main" val="993571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86288" y="3588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" y="2030795"/>
            <a:ext cx="4742501" cy="3803802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36" y="2748770"/>
            <a:ext cx="4836010" cy="2100606"/>
          </a:xfrm>
          <a:prstGeom prst="rect">
            <a:avLst/>
          </a:prstGeom>
        </p:spPr>
      </p:pic>
      <p:cxnSp>
        <p:nvCxnSpPr>
          <p:cNvPr id="9" name="구부러진 연결선 8"/>
          <p:cNvCxnSpPr>
            <a:stCxn id="3" idx="2"/>
            <a:endCxn id="4" idx="0"/>
          </p:cNvCxnSpPr>
          <p:nvPr/>
        </p:nvCxnSpPr>
        <p:spPr>
          <a:xfrm rot="5400000" flipH="1" flipV="1">
            <a:off x="4545176" y="1361133"/>
            <a:ext cx="3085827" cy="5861102"/>
          </a:xfrm>
          <a:prstGeom prst="curvedConnector5">
            <a:avLst>
              <a:gd name="adj1" fmla="val -23892"/>
              <a:gd name="adj2" fmla="val 49601"/>
              <a:gd name="adj3" fmla="val 140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33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0" y="2072918"/>
            <a:ext cx="4545800" cy="4651857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59" y="2072918"/>
            <a:ext cx="4670317" cy="235201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05400" y="1309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1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736976" y="1309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597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8297" y="281403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Milestone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403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292" y="159463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2 slaves</a:t>
            </a:r>
          </a:p>
          <a:p>
            <a:pPr lvl="1">
              <a:buFontTx/>
              <a:buChar char="-"/>
            </a:pPr>
            <a:r>
              <a:rPr lang="en-US" altLang="ko-KR" dirty="0"/>
              <a:t>2</a:t>
            </a:r>
            <a:r>
              <a:rPr lang="en-US" altLang="ko-KR" dirty="0" smtClean="0"/>
              <a:t> slaves try to connect to master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They write (intermediate) partition files to output directory</a:t>
            </a:r>
          </a:p>
          <a:p>
            <a:pPr lvl="1">
              <a:buFontTx/>
              <a:buChar char="-"/>
            </a:pPr>
            <a:r>
              <a:rPr lang="en-US" altLang="ko-KR" dirty="0"/>
              <a:t>Partition name is partition_{file #}_{partition #}_{owner </a:t>
            </a:r>
            <a:r>
              <a:rPr lang="en-US" altLang="ko-KR" dirty="0" smtClean="0"/>
              <a:t>#}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Partitions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0~7 are for machine 0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8~15 are for machine 1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8 partitions for single machine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2536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pic>
        <p:nvPicPr>
          <p:cNvPr id="5" name="내용 개체 틀 4" descr="141.223.82.191:22 - khpark0312@itcmas1:~ - Xshell 5 (Free for Home/School)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9" r="63776" b="6209"/>
          <a:stretch/>
        </p:blipFill>
        <p:spPr>
          <a:xfrm>
            <a:off x="2848118" y="2453832"/>
            <a:ext cx="5917509" cy="3148184"/>
          </a:xfrm>
        </p:spPr>
      </p:pic>
    </p:spTree>
    <p:extLst>
      <p:ext uri="{BB962C8B-B14F-4D97-AF65-F5344CB8AC3E}">
        <p14:creationId xmlns:p14="http://schemas.microsoft.com/office/powerpoint/2010/main" val="581266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1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2827" y="31396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pic>
        <p:nvPicPr>
          <p:cNvPr id="6" name="그림 5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93" r="4429" b="5901"/>
          <a:stretch/>
        </p:blipFill>
        <p:spPr>
          <a:xfrm>
            <a:off x="745211" y="4498428"/>
            <a:ext cx="10227590" cy="1954924"/>
          </a:xfrm>
          <a:prstGeom prst="rect">
            <a:avLst/>
          </a:prstGeom>
        </p:spPr>
      </p:pic>
      <p:pic>
        <p:nvPicPr>
          <p:cNvPr id="7" name="그림 6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22" r="37429" b="6743"/>
          <a:stretch/>
        </p:blipFill>
        <p:spPr>
          <a:xfrm>
            <a:off x="745211" y="2155519"/>
            <a:ext cx="4299755" cy="22474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6821" y="1601522"/>
            <a:ext cx="768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log is too long. So I will just show some part of log and the result.</a:t>
            </a:r>
            <a:endParaRPr lang="ko-KR" altLang="en-US" dirty="0"/>
          </a:p>
        </p:txBody>
      </p:sp>
      <p:pic>
        <p:nvPicPr>
          <p:cNvPr id="9" name="그림 8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2" r="33780" b="35905"/>
          <a:stretch/>
        </p:blipFill>
        <p:spPr>
          <a:xfrm>
            <a:off x="6016264" y="2155519"/>
            <a:ext cx="4956537" cy="22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9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59159" y="1662411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60350"/>
              </p:ext>
            </p:extLst>
          </p:nvPr>
        </p:nvGraphicFramePr>
        <p:xfrm>
          <a:off x="753947" y="2179228"/>
          <a:ext cx="10418550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1762176453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2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7116" y="29984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6064" y="1542144"/>
            <a:ext cx="205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Similar to Slave 1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1" r="7621" b="6590"/>
          <a:stretch/>
        </p:blipFill>
        <p:spPr>
          <a:xfrm>
            <a:off x="745211" y="4514192"/>
            <a:ext cx="9886004" cy="2044263"/>
          </a:xfrm>
          <a:prstGeom prst="rect">
            <a:avLst/>
          </a:prstGeom>
        </p:spPr>
      </p:pic>
      <p:pic>
        <p:nvPicPr>
          <p:cNvPr id="5" name="그림 4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5" r="38651" b="34123"/>
          <a:stretch/>
        </p:blipFill>
        <p:spPr>
          <a:xfrm>
            <a:off x="745211" y="1970854"/>
            <a:ext cx="4676643" cy="2424582"/>
          </a:xfrm>
          <a:prstGeom prst="rect">
            <a:avLst/>
          </a:prstGeom>
        </p:spPr>
      </p:pic>
      <p:pic>
        <p:nvPicPr>
          <p:cNvPr id="10" name="그림 9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7" r="35893" b="31308"/>
          <a:stretch/>
        </p:blipFill>
        <p:spPr>
          <a:xfrm>
            <a:off x="5990933" y="1970855"/>
            <a:ext cx="4665354" cy="2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85498"/>
              </p:ext>
            </p:extLst>
          </p:nvPr>
        </p:nvGraphicFramePr>
        <p:xfrm>
          <a:off x="753947" y="2179228"/>
          <a:ext cx="10418550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1762176453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Terminate Slaves</a:t>
                      </a: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Master</a:t>
                      </a:r>
                      <a:r>
                        <a:rPr lang="en-US" altLang="ko-KR" sz="1400" b="0" baseline="0" dirty="0" smtClean="0"/>
                        <a:t> is on success state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932119" y="1753676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TerminateMsg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959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74137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selected pivot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Master(</a:t>
            </a:r>
            <a:r>
              <a:rPr lang="en-US" altLang="ko-KR" dirty="0" err="1" smtClean="0"/>
              <a:t>SocketHandler</a:t>
            </a:r>
            <a:r>
              <a:rPr lang="en-US" altLang="ko-KR" dirty="0" smtClean="0"/>
              <a:t>) -&gt; Slave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08769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061096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858410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that enough # of slaves are connected already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Pivot</a:t>
                      </a:r>
                      <a:r>
                        <a:rPr lang="en-US" altLang="ko-KR" sz="1400" b="0" baseline="0" dirty="0" err="1" smtClean="0"/>
                        <a:t>Msg</a:t>
                      </a:r>
                      <a:r>
                        <a:rPr lang="en-US" altLang="ko-KR" sz="1400" b="0" baseline="0" dirty="0" smtClean="0"/>
                        <a:t> arrived in </a:t>
                      </a:r>
                      <a:r>
                        <a:rPr lang="en-US" altLang="ko-KR" sz="1400" b="0" baseline="0" dirty="0" err="1" smtClean="0"/>
                        <a:t>MasterStateManager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Is</a:t>
                      </a:r>
                      <a:r>
                        <a:rPr lang="en-US" altLang="ko-KR" sz="1400" b="0" baseline="0" dirty="0" smtClean="0"/>
                        <a:t> c</a:t>
                      </a:r>
                      <a:r>
                        <a:rPr lang="en-US" altLang="ko-KR" sz="1400" b="0" dirty="0" smtClean="0"/>
                        <a:t>hanging</a:t>
                      </a:r>
                      <a:r>
                        <a:rPr lang="en-US" altLang="ko-KR" sz="1400" b="0" baseline="0" dirty="0" smtClean="0"/>
                        <a:t> to sample state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6364606" y="172020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SlavesFullMsg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27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86270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partition to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Name of partition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987</Words>
  <Application>Microsoft Office PowerPoint</Application>
  <PresentationFormat>와이드스크린</PresentationFormat>
  <Paragraphs>383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Message</vt:lpstr>
      <vt:lpstr>Slave -&gt; Master</vt:lpstr>
      <vt:lpstr>Slave -&gt; Master</vt:lpstr>
      <vt:lpstr>PivotCalculator -&gt; Master</vt:lpstr>
      <vt:lpstr>Master(SocketHandler) -&gt; Slave</vt:lpstr>
      <vt:lpstr>Partitioner -&gt; Slave</vt:lpstr>
      <vt:lpstr>Merger -&gt; Slave</vt:lpstr>
      <vt:lpstr>ShufflingHandler -&gt; Slave</vt:lpstr>
      <vt:lpstr>Slave -&gt; Master -&gt; All slaves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PowerPoint 프레젠테이션</vt:lpstr>
      <vt:lpstr>Master: Init – Slave: Connect</vt:lpstr>
      <vt:lpstr>Master: Sample – Slave: Connect</vt:lpstr>
      <vt:lpstr>Master, Slave: Partition - Shuffle</vt:lpstr>
      <vt:lpstr>Master, Slave: Merge</vt:lpstr>
      <vt:lpstr>Master: Success – Slave: Success</vt:lpstr>
      <vt:lpstr>Master Sample</vt:lpstr>
      <vt:lpstr>Client Sample</vt:lpstr>
      <vt:lpstr>Slave Compute Order</vt:lpstr>
      <vt:lpstr>Tests</vt:lpstr>
      <vt:lpstr>PivotSuite</vt:lpstr>
      <vt:lpstr>Experiment on cluster machines</vt:lpstr>
      <vt:lpstr>Program spec</vt:lpstr>
      <vt:lpstr>Milestone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Milestone 2</vt:lpstr>
      <vt:lpstr>PowerPoint 프레젠테이션</vt:lpstr>
      <vt:lpstr>Master</vt:lpstr>
      <vt:lpstr>Slave 1 </vt:lpstr>
      <vt:lpstr>Slave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535</cp:revision>
  <dcterms:created xsi:type="dcterms:W3CDTF">2016-10-03T17:42:18Z</dcterms:created>
  <dcterms:modified xsi:type="dcterms:W3CDTF">2016-12-12T22:18:20Z</dcterms:modified>
</cp:coreProperties>
</file>