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0" r:id="rId4"/>
    <p:sldId id="265" r:id="rId5"/>
    <p:sldId id="305" r:id="rId6"/>
    <p:sldId id="267" r:id="rId7"/>
    <p:sldId id="308" r:id="rId8"/>
    <p:sldId id="309" r:id="rId9"/>
    <p:sldId id="310" r:id="rId10"/>
    <p:sldId id="311" r:id="rId11"/>
    <p:sldId id="272" r:id="rId12"/>
    <p:sldId id="312" r:id="rId13"/>
    <p:sldId id="313" r:id="rId14"/>
    <p:sldId id="314" r:id="rId15"/>
    <p:sldId id="315" r:id="rId16"/>
    <p:sldId id="275" r:id="rId17"/>
    <p:sldId id="304" r:id="rId18"/>
    <p:sldId id="257" r:id="rId19"/>
    <p:sldId id="307" r:id="rId20"/>
    <p:sldId id="285" r:id="rId21"/>
    <p:sldId id="291" r:id="rId22"/>
    <p:sldId id="290" r:id="rId23"/>
    <p:sldId id="284" r:id="rId24"/>
    <p:sldId id="277" r:id="rId25"/>
    <p:sldId id="278" r:id="rId26"/>
    <p:sldId id="297" r:id="rId27"/>
    <p:sldId id="281" r:id="rId28"/>
    <p:sldId id="282" r:id="rId29"/>
    <p:sldId id="295" r:id="rId30"/>
    <p:sldId id="300" r:id="rId31"/>
    <p:sldId id="298" r:id="rId32"/>
    <p:sldId id="299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D9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13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70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40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49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33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26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13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5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49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6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3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C212C-81FB-40F3-BD5E-91ADD12CE53F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36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 smtClean="0"/>
              <a:t>CS490P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Project 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655714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20150888, CSE, Park </a:t>
            </a:r>
            <a:r>
              <a:rPr lang="en-US" altLang="ko-KR" dirty="0" err="1" smtClean="0"/>
              <a:t>Kanghee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4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Shuffler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796130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ShufflingDoneMsg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241698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termination of Shuffler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Finished</a:t>
                      </a:r>
                      <a:r>
                        <a:rPr lang="en-US" altLang="ko-KR" sz="1400" b="0" baseline="0" dirty="0" smtClean="0"/>
                        <a:t> shuffling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94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PartitionSender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PartitionReceiver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507182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DataInfoMsg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175238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information of partitioned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partitioned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Finished</a:t>
                      </a:r>
                      <a:r>
                        <a:rPr lang="en-US" altLang="ko-KR" sz="1400" b="0" baseline="0" dirty="0" smtClean="0"/>
                        <a:t> partitioning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After send </a:t>
                      </a:r>
                      <a:r>
                        <a:rPr lang="en-US" altLang="ko-KR" sz="1400" b="0" dirty="0" err="1" smtClean="0"/>
                        <a:t>DataInfoMsg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Size of each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Partition</a:t>
                      </a:r>
                      <a:r>
                        <a:rPr lang="en-US" altLang="ko-KR" sz="1400" b="0" baseline="0" dirty="0" smtClean="0"/>
                        <a:t> #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Index (</a:t>
                      </a:r>
                      <a:r>
                        <a:rPr lang="en-US" altLang="ko-KR" sz="1400" b="0" baseline="0" dirty="0" err="1" smtClean="0"/>
                        <a:t>idx-th</a:t>
                      </a:r>
                      <a:r>
                        <a:rPr lang="en-US" altLang="ko-KR" sz="1400" b="0" baseline="0" dirty="0" smtClean="0"/>
                        <a:t> data of partition x)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Data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Format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dirty="0" smtClean="0"/>
                        <a:t>Message</a:t>
                      </a:r>
                      <a:r>
                        <a:rPr lang="en-US" altLang="ko-KR" sz="1400" baseline="0" dirty="0" smtClean="0"/>
                        <a:t> type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Size</a:t>
                      </a:r>
                      <a:r>
                        <a:rPr lang="en-US" altLang="ko-KR" sz="1400" b="0" baseline="0" dirty="0" smtClean="0"/>
                        <a:t> (4 bytes, Integer) * (# of partition)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Message type (4</a:t>
                      </a:r>
                      <a:r>
                        <a:rPr lang="en-US" altLang="ko-KR" sz="1400" b="0" baseline="0" dirty="0" smtClean="0"/>
                        <a:t>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Partition #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Index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Data (3000 bytes, </a:t>
                      </a:r>
                      <a:r>
                        <a:rPr lang="en-US" altLang="ko-KR" sz="1400" baseline="0" dirty="0" smtClean="0"/>
                        <a:t>Array[byte]</a:t>
                      </a:r>
                      <a:r>
                        <a:rPr lang="en-US" altLang="ko-KR" sz="1400" b="0" baseline="0" dirty="0" smtClean="0"/>
                        <a:t>)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6708759" y="1648872"/>
            <a:ext cx="1507182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DataMsg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225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Modules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65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99043" y="355770"/>
            <a:ext cx="4217830" cy="13255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Overall Communication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303875" y="4035159"/>
            <a:ext cx="1011324" cy="69975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Master</a:t>
            </a:r>
          </a:p>
          <a:p>
            <a:pPr algn="ctr"/>
            <a:r>
              <a:rPr lang="en-US" altLang="ko-KR" sz="1200" dirty="0" smtClean="0"/>
              <a:t>Main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2490877" y="3073538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sp>
        <p:nvSpPr>
          <p:cNvPr id="35" name="타원 34"/>
          <p:cNvSpPr/>
          <p:nvPr/>
        </p:nvSpPr>
        <p:spPr>
          <a:xfrm>
            <a:off x="2490877" y="4996782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sp>
        <p:nvSpPr>
          <p:cNvPr id="48" name="타원 47"/>
          <p:cNvSpPr/>
          <p:nvPr/>
        </p:nvSpPr>
        <p:spPr>
          <a:xfrm>
            <a:off x="6714074" y="2665745"/>
            <a:ext cx="1011324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Main</a:t>
            </a:r>
            <a:endParaRPr lang="ko-KR" altLang="en-US" sz="1200" dirty="0"/>
          </a:p>
        </p:txBody>
      </p:sp>
      <p:sp>
        <p:nvSpPr>
          <p:cNvPr id="49" name="타원 48"/>
          <p:cNvSpPr/>
          <p:nvPr/>
        </p:nvSpPr>
        <p:spPr>
          <a:xfrm>
            <a:off x="6604182" y="5385858"/>
            <a:ext cx="1011324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Main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>
            <a:stCxn id="48" idx="2"/>
            <a:endCxn id="33" idx="6"/>
          </p:cNvCxnSpPr>
          <p:nvPr/>
        </p:nvCxnSpPr>
        <p:spPr>
          <a:xfrm flipH="1">
            <a:off x="3597544" y="3015622"/>
            <a:ext cx="3116530" cy="40779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9" idx="2"/>
            <a:endCxn id="35" idx="6"/>
          </p:cNvCxnSpPr>
          <p:nvPr/>
        </p:nvCxnSpPr>
        <p:spPr>
          <a:xfrm flipH="1" flipV="1">
            <a:off x="3597544" y="5346659"/>
            <a:ext cx="3006638" cy="38907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5132652" y="4724699"/>
            <a:ext cx="1152659" cy="71477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SlaveInfo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cxnSp>
        <p:nvCxnSpPr>
          <p:cNvPr id="59" name="직선 화살표 연결선 58"/>
          <p:cNvCxnSpPr>
            <a:stCxn id="33" idx="3"/>
            <a:endCxn id="3" idx="7"/>
          </p:cNvCxnSpPr>
          <p:nvPr/>
        </p:nvCxnSpPr>
        <p:spPr>
          <a:xfrm flipH="1">
            <a:off x="2167094" y="3670815"/>
            <a:ext cx="485851" cy="46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5" idx="1"/>
            <a:endCxn id="3" idx="5"/>
          </p:cNvCxnSpPr>
          <p:nvPr/>
        </p:nvCxnSpPr>
        <p:spPr>
          <a:xfrm flipH="1" flipV="1">
            <a:off x="2167094" y="4632436"/>
            <a:ext cx="485851" cy="46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5193146" y="3320382"/>
            <a:ext cx="1152659" cy="71477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SlaveInfo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>
            <a:stCxn id="23" idx="5"/>
            <a:endCxn id="49" idx="1"/>
          </p:cNvCxnSpPr>
          <p:nvPr/>
        </p:nvCxnSpPr>
        <p:spPr>
          <a:xfrm>
            <a:off x="6116508" y="5334799"/>
            <a:ext cx="635779" cy="15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8" idx="7"/>
            <a:endCxn id="48" idx="3"/>
          </p:cNvCxnSpPr>
          <p:nvPr/>
        </p:nvCxnSpPr>
        <p:spPr>
          <a:xfrm flipV="1">
            <a:off x="6177002" y="3263022"/>
            <a:ext cx="685177" cy="16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3" idx="6"/>
            <a:endCxn id="23" idx="2"/>
          </p:cNvCxnSpPr>
          <p:nvPr/>
        </p:nvCxnSpPr>
        <p:spPr>
          <a:xfrm>
            <a:off x="2315199" y="4385036"/>
            <a:ext cx="2817453" cy="6970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3" idx="6"/>
            <a:endCxn id="68" idx="2"/>
          </p:cNvCxnSpPr>
          <p:nvPr/>
        </p:nvCxnSpPr>
        <p:spPr>
          <a:xfrm flipV="1">
            <a:off x="2315199" y="3677771"/>
            <a:ext cx="2877947" cy="7072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7934377" y="5488335"/>
            <a:ext cx="1106667" cy="69975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sp>
        <p:nvSpPr>
          <p:cNvPr id="84" name="타원 83"/>
          <p:cNvSpPr/>
          <p:nvPr/>
        </p:nvSpPr>
        <p:spPr>
          <a:xfrm>
            <a:off x="8093667" y="2663855"/>
            <a:ext cx="1106667" cy="69975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sp>
        <p:nvSpPr>
          <p:cNvPr id="85" name="타원 84"/>
          <p:cNvSpPr/>
          <p:nvPr/>
        </p:nvSpPr>
        <p:spPr>
          <a:xfrm>
            <a:off x="9347558" y="2668400"/>
            <a:ext cx="1106667" cy="6997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Sender</a:t>
            </a:r>
            <a:endParaRPr lang="ko-KR" altLang="en-US" sz="1200" dirty="0"/>
          </a:p>
        </p:txBody>
      </p:sp>
      <p:sp>
        <p:nvSpPr>
          <p:cNvPr id="86" name="타원 85"/>
          <p:cNvSpPr/>
          <p:nvPr/>
        </p:nvSpPr>
        <p:spPr>
          <a:xfrm>
            <a:off x="9214160" y="5488335"/>
            <a:ext cx="1106667" cy="6997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Sender</a:t>
            </a:r>
            <a:endParaRPr lang="ko-KR" altLang="en-US" sz="1200" dirty="0"/>
          </a:p>
        </p:txBody>
      </p:sp>
      <p:cxnSp>
        <p:nvCxnSpPr>
          <p:cNvPr id="60" name="직선 화살표 연결선 59"/>
          <p:cNvCxnSpPr>
            <a:stCxn id="86" idx="0"/>
            <a:endCxn id="84" idx="4"/>
          </p:cNvCxnSpPr>
          <p:nvPr/>
        </p:nvCxnSpPr>
        <p:spPr>
          <a:xfrm flipH="1" flipV="1">
            <a:off x="8647001" y="3363609"/>
            <a:ext cx="1120493" cy="2124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84" idx="2"/>
            <a:endCxn id="48" idx="6"/>
          </p:cNvCxnSpPr>
          <p:nvPr/>
        </p:nvCxnSpPr>
        <p:spPr>
          <a:xfrm flipH="1">
            <a:off x="7725398" y="3013732"/>
            <a:ext cx="368269" cy="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83" idx="2"/>
            <a:endCxn id="49" idx="6"/>
          </p:cNvCxnSpPr>
          <p:nvPr/>
        </p:nvCxnSpPr>
        <p:spPr>
          <a:xfrm flipH="1" flipV="1">
            <a:off x="7615506" y="5735735"/>
            <a:ext cx="318871" cy="10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85" idx="4"/>
            <a:endCxn id="83" idx="0"/>
          </p:cNvCxnSpPr>
          <p:nvPr/>
        </p:nvCxnSpPr>
        <p:spPr>
          <a:xfrm flipH="1">
            <a:off x="8487711" y="3368154"/>
            <a:ext cx="1413181" cy="2120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모서리가 둥근 직사각형 140"/>
          <p:cNvSpPr/>
          <p:nvPr/>
        </p:nvSpPr>
        <p:spPr>
          <a:xfrm>
            <a:off x="1083711" y="2663855"/>
            <a:ext cx="2795938" cy="366374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4817507" y="2413279"/>
            <a:ext cx="5747863" cy="180377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4836917" y="4646903"/>
            <a:ext cx="5747863" cy="168069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9" name="직선 화살표 연결선 158"/>
          <p:cNvCxnSpPr/>
          <p:nvPr/>
        </p:nvCxnSpPr>
        <p:spPr>
          <a:xfrm>
            <a:off x="556558" y="765046"/>
            <a:ext cx="527153" cy="7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/>
          <p:nvPr/>
        </p:nvCxnSpPr>
        <p:spPr>
          <a:xfrm flipV="1">
            <a:off x="556559" y="1018551"/>
            <a:ext cx="527152" cy="853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 flipV="1">
            <a:off x="556558" y="1272907"/>
            <a:ext cx="527153" cy="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/>
          <p:nvPr/>
        </p:nvCxnSpPr>
        <p:spPr>
          <a:xfrm flipV="1">
            <a:off x="556558" y="1521888"/>
            <a:ext cx="527153" cy="219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223582" y="604115"/>
            <a:ext cx="39190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Internal (Appending Message to queue)</a:t>
            </a:r>
            <a:endParaRPr lang="en-US" altLang="ko-KR" sz="1600" dirty="0" smtClean="0"/>
          </a:p>
          <a:p>
            <a:r>
              <a:rPr lang="en-US" altLang="ko-KR" sz="1600" dirty="0" smtClean="0"/>
              <a:t>Slave -&gt; Master</a:t>
            </a:r>
          </a:p>
          <a:p>
            <a:r>
              <a:rPr lang="en-US" altLang="ko-KR" sz="1600" dirty="0" smtClean="0"/>
              <a:t>Slave -&gt; Slave</a:t>
            </a:r>
          </a:p>
          <a:p>
            <a:r>
              <a:rPr lang="en-US" altLang="ko-KR" sz="1600" dirty="0" smtClean="0"/>
              <a:t>Master -&gt; Slave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67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482" y="264500"/>
            <a:ext cx="4415549" cy="1325563"/>
          </a:xfrm>
        </p:spPr>
        <p:txBody>
          <a:bodyPr/>
          <a:lstStyle/>
          <a:p>
            <a:r>
              <a:rPr lang="en-US" altLang="ko-KR" dirty="0" smtClean="0"/>
              <a:t>Master Modules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4955628" y="2805524"/>
            <a:ext cx="1981200" cy="147218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Master</a:t>
            </a:r>
          </a:p>
          <a:p>
            <a:pPr algn="ctr"/>
            <a:r>
              <a:rPr lang="en-US" altLang="ko-KR" sz="2000" dirty="0" smtClean="0"/>
              <a:t>Main</a:t>
            </a:r>
            <a:endParaRPr lang="ko-KR" altLang="en-US" sz="2000" dirty="0"/>
          </a:p>
        </p:txBody>
      </p:sp>
      <p:sp>
        <p:nvSpPr>
          <p:cNvPr id="34" name="타원 33"/>
          <p:cNvSpPr/>
          <p:nvPr/>
        </p:nvSpPr>
        <p:spPr>
          <a:xfrm>
            <a:off x="7505644" y="2669876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sp>
        <p:nvSpPr>
          <p:cNvPr id="35" name="타원 34"/>
          <p:cNvSpPr/>
          <p:nvPr/>
        </p:nvSpPr>
        <p:spPr>
          <a:xfrm>
            <a:off x="6479553" y="1694760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cxnSp>
        <p:nvCxnSpPr>
          <p:cNvPr id="17" name="직선 연결선 16"/>
          <p:cNvCxnSpPr>
            <a:stCxn id="35" idx="3"/>
            <a:endCxn id="32" idx="7"/>
          </p:cNvCxnSpPr>
          <p:nvPr/>
        </p:nvCxnSpPr>
        <p:spPr>
          <a:xfrm>
            <a:off x="6641621" y="2292037"/>
            <a:ext cx="5067" cy="729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34" idx="2"/>
            <a:endCxn id="32" idx="7"/>
          </p:cNvCxnSpPr>
          <p:nvPr/>
        </p:nvCxnSpPr>
        <p:spPr>
          <a:xfrm flipH="1">
            <a:off x="6646688" y="3019753"/>
            <a:ext cx="858956" cy="1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2856840" y="3191741"/>
            <a:ext cx="1343075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Pivot</a:t>
            </a:r>
          </a:p>
          <a:p>
            <a:pPr algn="ctr"/>
            <a:r>
              <a:rPr lang="en-US" altLang="ko-KR" sz="1200" dirty="0" smtClean="0"/>
              <a:t>Calculator</a:t>
            </a:r>
            <a:endParaRPr lang="ko-KR" altLang="en-US" sz="1200" dirty="0"/>
          </a:p>
        </p:txBody>
      </p:sp>
      <p:sp>
        <p:nvSpPr>
          <p:cNvPr id="59" name="타원 58"/>
          <p:cNvSpPr/>
          <p:nvPr/>
        </p:nvSpPr>
        <p:spPr>
          <a:xfrm>
            <a:off x="5217399" y="4975838"/>
            <a:ext cx="1457657" cy="69975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Connection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cxnSp>
        <p:nvCxnSpPr>
          <p:cNvPr id="60" name="직선 연결선 59"/>
          <p:cNvCxnSpPr>
            <a:stCxn id="59" idx="0"/>
            <a:endCxn id="32" idx="4"/>
          </p:cNvCxnSpPr>
          <p:nvPr/>
        </p:nvCxnSpPr>
        <p:spPr>
          <a:xfrm flipV="1">
            <a:off x="5946228" y="4277713"/>
            <a:ext cx="0" cy="698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7" idx="6"/>
            <a:endCxn id="32" idx="2"/>
          </p:cNvCxnSpPr>
          <p:nvPr/>
        </p:nvCxnSpPr>
        <p:spPr>
          <a:xfrm>
            <a:off x="4199915" y="3541618"/>
            <a:ext cx="75571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5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482" y="264500"/>
            <a:ext cx="4415549" cy="1325563"/>
          </a:xfrm>
        </p:spPr>
        <p:txBody>
          <a:bodyPr/>
          <a:lstStyle/>
          <a:p>
            <a:r>
              <a:rPr lang="en-US" altLang="ko-KR" dirty="0" smtClean="0"/>
              <a:t>Slave Modules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5155255" y="3838070"/>
            <a:ext cx="1713255" cy="11975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Slave</a:t>
            </a:r>
            <a:r>
              <a:rPr lang="en-US" altLang="ko-KR" dirty="0"/>
              <a:t> </a:t>
            </a:r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3735284" y="3087889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sp>
        <p:nvSpPr>
          <p:cNvPr id="35" name="타원 34"/>
          <p:cNvSpPr/>
          <p:nvPr/>
        </p:nvSpPr>
        <p:spPr>
          <a:xfrm>
            <a:off x="2916066" y="3068625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cxnSp>
        <p:nvCxnSpPr>
          <p:cNvPr id="17" name="직선 연결선 16"/>
          <p:cNvCxnSpPr>
            <a:stCxn id="35" idx="4"/>
            <a:endCxn id="32" idx="2"/>
          </p:cNvCxnSpPr>
          <p:nvPr/>
        </p:nvCxnSpPr>
        <p:spPr>
          <a:xfrm>
            <a:off x="3469400" y="3768379"/>
            <a:ext cx="1685855" cy="668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34" idx="5"/>
            <a:endCxn id="32" idx="2"/>
          </p:cNvCxnSpPr>
          <p:nvPr/>
        </p:nvCxnSpPr>
        <p:spPr>
          <a:xfrm>
            <a:off x="4679883" y="3685166"/>
            <a:ext cx="475372" cy="751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1249630" y="3068625"/>
            <a:ext cx="1067832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Sampler</a:t>
            </a:r>
            <a:endParaRPr lang="ko-KR" altLang="en-US" sz="1200" dirty="0"/>
          </a:p>
        </p:txBody>
      </p:sp>
      <p:sp>
        <p:nvSpPr>
          <p:cNvPr id="59" name="타원 58"/>
          <p:cNvSpPr/>
          <p:nvPr/>
        </p:nvSpPr>
        <p:spPr>
          <a:xfrm>
            <a:off x="5289874" y="5833787"/>
            <a:ext cx="1457657" cy="69975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SlaveInfo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cxnSp>
        <p:nvCxnSpPr>
          <p:cNvPr id="60" name="직선 연결선 59"/>
          <p:cNvCxnSpPr>
            <a:stCxn id="59" idx="0"/>
            <a:endCxn id="32" idx="4"/>
          </p:cNvCxnSpPr>
          <p:nvPr/>
        </p:nvCxnSpPr>
        <p:spPr>
          <a:xfrm flipH="1" flipV="1">
            <a:off x="6011883" y="5035643"/>
            <a:ext cx="6820" cy="798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7" idx="4"/>
            <a:endCxn id="32" idx="2"/>
          </p:cNvCxnSpPr>
          <p:nvPr/>
        </p:nvCxnSpPr>
        <p:spPr>
          <a:xfrm>
            <a:off x="1783546" y="3768379"/>
            <a:ext cx="3371709" cy="668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1254919" y="1515761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28" name="직선 연결선 27"/>
          <p:cNvCxnSpPr>
            <a:stCxn id="57" idx="0"/>
            <a:endCxn id="13" idx="4"/>
          </p:cNvCxnSpPr>
          <p:nvPr/>
        </p:nvCxnSpPr>
        <p:spPr>
          <a:xfrm flipV="1">
            <a:off x="1783546" y="2358143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8399215" y="2916134"/>
            <a:ext cx="1303027" cy="84238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Partitioner</a:t>
            </a:r>
            <a:endParaRPr lang="ko-KR" altLang="en-US" sz="1200" dirty="0"/>
          </a:p>
        </p:txBody>
      </p:sp>
      <p:sp>
        <p:nvSpPr>
          <p:cNvPr id="43" name="타원 42"/>
          <p:cNvSpPr/>
          <p:nvPr/>
        </p:nvSpPr>
        <p:spPr>
          <a:xfrm>
            <a:off x="10052133" y="2922469"/>
            <a:ext cx="897787" cy="84238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Sorter</a:t>
            </a:r>
            <a:endParaRPr lang="ko-KR" altLang="en-US" sz="1200" dirty="0"/>
          </a:p>
        </p:txBody>
      </p:sp>
      <p:cxnSp>
        <p:nvCxnSpPr>
          <p:cNvPr id="44" name="직선 연결선 43"/>
          <p:cNvCxnSpPr>
            <a:stCxn id="42" idx="3"/>
            <a:endCxn id="32" idx="6"/>
          </p:cNvCxnSpPr>
          <p:nvPr/>
        </p:nvCxnSpPr>
        <p:spPr>
          <a:xfrm flipH="1">
            <a:off x="6868510" y="3635152"/>
            <a:ext cx="1721529" cy="801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5456483" y="2880548"/>
            <a:ext cx="1106738" cy="84238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Sender</a:t>
            </a:r>
            <a:endParaRPr lang="ko-KR" altLang="en-US" sz="1200" dirty="0"/>
          </a:p>
        </p:txBody>
      </p:sp>
      <p:cxnSp>
        <p:nvCxnSpPr>
          <p:cNvPr id="95" name="직선 연결선 94"/>
          <p:cNvCxnSpPr>
            <a:stCxn id="94" idx="4"/>
            <a:endCxn id="32" idx="0"/>
          </p:cNvCxnSpPr>
          <p:nvPr/>
        </p:nvCxnSpPr>
        <p:spPr>
          <a:xfrm>
            <a:off x="6009852" y="3722930"/>
            <a:ext cx="2031" cy="115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43" idx="3"/>
            <a:endCxn id="32" idx="6"/>
          </p:cNvCxnSpPr>
          <p:nvPr/>
        </p:nvCxnSpPr>
        <p:spPr>
          <a:xfrm flipH="1">
            <a:off x="6868510" y="3641487"/>
            <a:ext cx="3315101" cy="795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>
            <a:off x="6905231" y="2880548"/>
            <a:ext cx="1075741" cy="84238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Shuffler</a:t>
            </a:r>
            <a:endParaRPr lang="ko-KR" altLang="en-US" sz="1200" dirty="0"/>
          </a:p>
        </p:txBody>
      </p:sp>
      <p:cxnSp>
        <p:nvCxnSpPr>
          <p:cNvPr id="111" name="직선 연결선 110"/>
          <p:cNvCxnSpPr>
            <a:stCxn id="108" idx="3"/>
            <a:endCxn id="32" idx="6"/>
          </p:cNvCxnSpPr>
          <p:nvPr/>
        </p:nvCxnSpPr>
        <p:spPr>
          <a:xfrm flipH="1">
            <a:off x="6868510" y="3599566"/>
            <a:ext cx="194260" cy="837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116" idx="4"/>
          </p:cNvCxnSpPr>
          <p:nvPr/>
        </p:nvCxnSpPr>
        <p:spPr>
          <a:xfrm flipV="1">
            <a:off x="3442400" y="2358143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3765785" y="1515761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19" name="직선 연결선 118"/>
          <p:cNvCxnSpPr>
            <a:endCxn id="118" idx="4"/>
          </p:cNvCxnSpPr>
          <p:nvPr/>
        </p:nvCxnSpPr>
        <p:spPr>
          <a:xfrm flipV="1">
            <a:off x="4294412" y="2358143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타원 115"/>
          <p:cNvSpPr/>
          <p:nvPr/>
        </p:nvSpPr>
        <p:spPr>
          <a:xfrm>
            <a:off x="2913773" y="1515761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120" name="타원 119"/>
          <p:cNvSpPr/>
          <p:nvPr/>
        </p:nvSpPr>
        <p:spPr>
          <a:xfrm>
            <a:off x="5456483" y="1327684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21" name="직선 연결선 120"/>
          <p:cNvCxnSpPr>
            <a:endCxn id="120" idx="4"/>
          </p:cNvCxnSpPr>
          <p:nvPr/>
        </p:nvCxnSpPr>
        <p:spPr>
          <a:xfrm flipV="1">
            <a:off x="5985110" y="2170066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6899495" y="1324239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23" name="직선 연결선 122"/>
          <p:cNvCxnSpPr>
            <a:endCxn id="122" idx="4"/>
          </p:cNvCxnSpPr>
          <p:nvPr/>
        </p:nvCxnSpPr>
        <p:spPr>
          <a:xfrm flipV="1">
            <a:off x="7428122" y="2166621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타원 123"/>
          <p:cNvSpPr/>
          <p:nvPr/>
        </p:nvSpPr>
        <p:spPr>
          <a:xfrm>
            <a:off x="8501243" y="1353320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25" name="직선 연결선 124"/>
          <p:cNvCxnSpPr>
            <a:endCxn id="124" idx="4"/>
          </p:cNvCxnSpPr>
          <p:nvPr/>
        </p:nvCxnSpPr>
        <p:spPr>
          <a:xfrm flipV="1">
            <a:off x="9029870" y="2195702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타원 125"/>
          <p:cNvSpPr/>
          <p:nvPr/>
        </p:nvSpPr>
        <p:spPr>
          <a:xfrm>
            <a:off x="9952611" y="1362170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27" name="직선 연결선 126"/>
          <p:cNvCxnSpPr>
            <a:endCxn id="126" idx="4"/>
          </p:cNvCxnSpPr>
          <p:nvPr/>
        </p:nvCxnSpPr>
        <p:spPr>
          <a:xfrm flipV="1">
            <a:off x="10481238" y="2204552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18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State Diagrams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4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492246" y="1829916"/>
            <a:ext cx="2201222" cy="3625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492246" y="1248139"/>
            <a:ext cx="2201222" cy="37071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238603" y="584078"/>
            <a:ext cx="708509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36585" y="562485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State name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45562" y="1255196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State variables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36585" y="1823183"/>
            <a:ext cx="175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Action on start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492246" y="2453532"/>
            <a:ext cx="2201222" cy="36259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636585" y="2453532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Action on end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83790" y="5352706"/>
            <a:ext cx="2201222" cy="3625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428129" y="534597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Condition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3790" y="5976322"/>
            <a:ext cx="2201222" cy="36259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428129" y="597632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Action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92246" y="3132453"/>
            <a:ext cx="2201222" cy="36259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636585" y="3120610"/>
            <a:ext cx="117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Invariants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530516" y="4448962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ConnectionMsg</a:t>
            </a:r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530516" y="4176715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6674855" y="4475723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85012" y="466705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575422" y="5860751"/>
            <a:ext cx="2201222" cy="36259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~~~</a:t>
            </a:r>
            <a:endParaRPr lang="en-US" altLang="ko-KR" sz="1100" dirty="0" smtClean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5422" y="5530639"/>
            <a:ext cx="2201222" cy="3625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…</a:t>
            </a:r>
            <a:endParaRPr lang="en-US" altLang="ko-KR" sz="11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9215592" y="5672718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 ~~~ if … </a:t>
            </a:r>
          </a:p>
        </p:txBody>
      </p:sp>
    </p:spTree>
    <p:extLst>
      <p:ext uri="{BB962C8B-B14F-4D97-AF65-F5344CB8AC3E}">
        <p14:creationId xmlns:p14="http://schemas.microsoft.com/office/powerpoint/2010/main" val="523596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구부러진 연결선 8"/>
          <p:cNvCxnSpPr>
            <a:stCxn id="4" idx="0"/>
          </p:cNvCxnSpPr>
          <p:nvPr/>
        </p:nvCxnSpPr>
        <p:spPr>
          <a:xfrm rot="16200000" flipH="1">
            <a:off x="1743245" y="1629504"/>
            <a:ext cx="37796" cy="354254"/>
          </a:xfrm>
          <a:prstGeom prst="curvedConnector4">
            <a:avLst>
              <a:gd name="adj1" fmla="val -2142925"/>
              <a:gd name="adj2" fmla="val 5192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2399492" y="739070"/>
            <a:ext cx="2066489" cy="40143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SlaveListener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Append to connected</a:t>
            </a:r>
            <a:endParaRPr lang="en-US" altLang="ko-KR" sz="1100" dirty="0" smtClean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477924" y="2610445"/>
            <a:ext cx="2201222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ConnectionListener</a:t>
            </a:r>
            <a:endParaRPr lang="en-US" altLang="ko-KR" sz="11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84405" y="2177356"/>
            <a:ext cx="2201222" cy="41978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connected: Set[</a:t>
            </a:r>
            <a:r>
              <a:rPr lang="en-US" altLang="ko-KR" sz="1100" dirty="0" err="1" smtClean="0"/>
              <a:t>SlaveListener</a:t>
            </a:r>
            <a:r>
              <a:rPr lang="en-US" altLang="ko-KR" sz="1100" dirty="0" smtClean="0"/>
              <a:t>]</a:t>
            </a:r>
          </a:p>
          <a:p>
            <a:pPr algn="ctr"/>
            <a:r>
              <a:rPr lang="en-US" altLang="ko-KR" sz="1100" dirty="0" smtClean="0"/>
              <a:t>slaves</a:t>
            </a:r>
            <a:r>
              <a:rPr lang="en-US" altLang="ko-KR" sz="1100" dirty="0" smtClean="0"/>
              <a:t>: Map[Socket, Slave]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33411" y="264500"/>
            <a:ext cx="2026619" cy="1325563"/>
          </a:xfrm>
        </p:spPr>
        <p:txBody>
          <a:bodyPr/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230761" y="1787733"/>
            <a:ext cx="708509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Init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477924" y="3401660"/>
            <a:ext cx="2201222" cy="25323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slaves.size</a:t>
            </a:r>
            <a:r>
              <a:rPr lang="en-US" altLang="ko-KR" sz="1100" dirty="0" smtClean="0"/>
              <a:t> &lt;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77924" y="2904339"/>
            <a:ext cx="2201222" cy="46659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Terminate </a:t>
            </a:r>
            <a:r>
              <a:rPr lang="en-US" altLang="ko-KR" sz="1100" dirty="0" err="1" smtClean="0"/>
              <a:t>ConnectionListener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and elements of connected</a:t>
            </a:r>
            <a:endParaRPr lang="en-US" altLang="ko-KR" sz="1100" dirty="0" smtClean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4000992" y="2923709"/>
            <a:ext cx="986561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2399493" y="1625182"/>
            <a:ext cx="2066489" cy="41548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Append to </a:t>
            </a:r>
            <a:r>
              <a:rPr lang="en-US" altLang="ko-KR" sz="1100" dirty="0" smtClean="0"/>
              <a:t>slaves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Remove from connected</a:t>
            </a:r>
            <a:endParaRPr lang="en-US" altLang="ko-KR" sz="1100" dirty="0" smtClean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2651558" y="602996"/>
            <a:ext cx="1507182" cy="2064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ConnectionMsg</a:t>
            </a:r>
            <a:endParaRPr lang="ko-KR" altLang="en-US" sz="1100" dirty="0"/>
          </a:p>
        </p:txBody>
      </p:sp>
      <p:cxnSp>
        <p:nvCxnSpPr>
          <p:cNvPr id="72" name="구부러진 연결선 71"/>
          <p:cNvCxnSpPr>
            <a:stCxn id="4" idx="3"/>
            <a:endCxn id="58" idx="1"/>
          </p:cNvCxnSpPr>
          <p:nvPr/>
        </p:nvCxnSpPr>
        <p:spPr>
          <a:xfrm>
            <a:off x="1939270" y="1961603"/>
            <a:ext cx="2061722" cy="11359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2852156" y="2388404"/>
            <a:ext cx="1432160" cy="3614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slaves.size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==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555412" y="3278580"/>
            <a:ext cx="1877720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PivotCalculator</a:t>
            </a:r>
            <a:endParaRPr lang="en-US" altLang="ko-KR" sz="1100" dirty="0" smtClean="0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8183765" y="3798428"/>
            <a:ext cx="1945512" cy="2687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- Append to </a:t>
            </a:r>
            <a:r>
              <a:rPr lang="en-US" altLang="ko-KR" sz="1100" dirty="0" err="1" smtClean="0"/>
              <a:t>finishedSlaves</a:t>
            </a:r>
            <a:endParaRPr lang="en-US" altLang="ko-KR" sz="1100" dirty="0" smtClean="0"/>
          </a:p>
        </p:txBody>
      </p:sp>
      <p:cxnSp>
        <p:nvCxnSpPr>
          <p:cNvPr id="123" name="구부러진 연결선 122"/>
          <p:cNvCxnSpPr>
            <a:stCxn id="58" idx="3"/>
            <a:endCxn id="124" idx="1"/>
          </p:cNvCxnSpPr>
          <p:nvPr/>
        </p:nvCxnSpPr>
        <p:spPr>
          <a:xfrm>
            <a:off x="4987553" y="3097579"/>
            <a:ext cx="1721319" cy="14758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모서리가 둥근 직사각형 123"/>
          <p:cNvSpPr/>
          <p:nvPr/>
        </p:nvSpPr>
        <p:spPr>
          <a:xfrm>
            <a:off x="6708872" y="4399528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Compute</a:t>
            </a:r>
            <a:endParaRPr lang="ko-KR" altLang="en-US" dirty="0"/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6201708" y="5079613"/>
            <a:ext cx="2201222" cy="25323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finishedSlaves.size</a:t>
            </a:r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6201709" y="4800987"/>
            <a:ext cx="2201222" cy="24135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finishedSlaves</a:t>
            </a:r>
            <a:r>
              <a:rPr lang="en-US" altLang="ko-KR" sz="1100" dirty="0" smtClean="0"/>
              <a:t>: </a:t>
            </a:r>
            <a:r>
              <a:rPr lang="en-US" altLang="ko-KR" sz="1100" dirty="0" smtClean="0"/>
              <a:t>Set</a:t>
            </a:r>
            <a:r>
              <a:rPr lang="en-US" altLang="ko-KR" sz="1100" dirty="0" smtClean="0"/>
              <a:t>[Slave</a:t>
            </a:r>
            <a:r>
              <a:rPr lang="en-US" altLang="ko-KR" sz="1100" dirty="0" smtClean="0"/>
              <a:t>]</a:t>
            </a:r>
          </a:p>
        </p:txBody>
      </p:sp>
      <p:cxnSp>
        <p:nvCxnSpPr>
          <p:cNvPr id="135" name="구부러진 연결선 134"/>
          <p:cNvCxnSpPr>
            <a:stCxn id="124" idx="0"/>
          </p:cNvCxnSpPr>
          <p:nvPr/>
        </p:nvCxnSpPr>
        <p:spPr>
          <a:xfrm rot="16200000" flipH="1">
            <a:off x="7572165" y="4129682"/>
            <a:ext cx="53757" cy="593448"/>
          </a:xfrm>
          <a:prstGeom prst="curvedConnector4">
            <a:avLst>
              <a:gd name="adj1" fmla="val -1371492"/>
              <a:gd name="adj2" fmla="val 2829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모서리가 둥근 직사각형 137"/>
          <p:cNvSpPr/>
          <p:nvPr/>
        </p:nvSpPr>
        <p:spPr>
          <a:xfrm>
            <a:off x="8402930" y="3607171"/>
            <a:ext cx="1507182" cy="2324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ComputeDoneMsg</a:t>
            </a:r>
            <a:endParaRPr lang="ko-KR" altLang="en-US" sz="1100" dirty="0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9725585" y="5097775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Success</a:t>
            </a:r>
            <a:endParaRPr lang="ko-KR" altLang="en-US" dirty="0"/>
          </a:p>
        </p:txBody>
      </p:sp>
      <p:cxnSp>
        <p:nvCxnSpPr>
          <p:cNvPr id="140" name="구부러진 연결선 139"/>
          <p:cNvCxnSpPr>
            <a:stCxn id="124" idx="3"/>
            <a:endCxn id="139" idx="1"/>
          </p:cNvCxnSpPr>
          <p:nvPr/>
        </p:nvCxnSpPr>
        <p:spPr>
          <a:xfrm>
            <a:off x="7895768" y="4573398"/>
            <a:ext cx="1829817" cy="6982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모서리가 둥근 직사각형 143"/>
          <p:cNvSpPr/>
          <p:nvPr/>
        </p:nvSpPr>
        <p:spPr>
          <a:xfrm>
            <a:off x="9380173" y="5474661"/>
            <a:ext cx="1877720" cy="46893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Close all </a:t>
            </a:r>
            <a:r>
              <a:rPr lang="en-US" altLang="ko-KR" sz="1100" dirty="0" smtClean="0"/>
              <a:t>sockets</a:t>
            </a:r>
          </a:p>
          <a:p>
            <a:pPr algn="ctr"/>
            <a:r>
              <a:rPr lang="en-US" altLang="ko-KR" sz="1100" dirty="0" smtClean="0"/>
              <a:t>Terminate </a:t>
            </a:r>
            <a:r>
              <a:rPr lang="en-US" altLang="ko-KR" sz="1100" dirty="0" err="1" smtClean="0"/>
              <a:t>SlaveListeners</a:t>
            </a:r>
            <a:endParaRPr lang="en-US" altLang="ko-KR" sz="1100" dirty="0" smtClean="0"/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8554822" y="4686756"/>
            <a:ext cx="1432160" cy="3614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finishedSlaves.size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==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843154" y="3928768"/>
            <a:ext cx="2262078" cy="2379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Send </a:t>
            </a:r>
            <a:r>
              <a:rPr lang="en-US" altLang="ko-KR" sz="1100" dirty="0" err="1" smtClean="0"/>
              <a:t>SlavesInfoMsg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to slaves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220602" y="3723383"/>
            <a:ext cx="1507182" cy="2369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399492" y="1396418"/>
            <a:ext cx="2066489" cy="25063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! (</a:t>
            </a:r>
            <a:r>
              <a:rPr lang="en-US" altLang="ko-KR" sz="1100" dirty="0" err="1" smtClean="0"/>
              <a:t>slaves.Keys</a:t>
            </a:r>
            <a:r>
              <a:rPr lang="en-US" altLang="ko-KR" sz="1100" dirty="0" smtClean="0"/>
              <a:t> contains socket) </a:t>
            </a:r>
            <a:endParaRPr lang="en-US" altLang="ko-KR" sz="1100" dirty="0" smtClean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2679146" y="1206852"/>
            <a:ext cx="1507182" cy="2230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373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560540" y="1373164"/>
            <a:ext cx="1404180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Connect to Master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33411" y="264500"/>
            <a:ext cx="2026619" cy="1325563"/>
          </a:xfrm>
        </p:spPr>
        <p:txBody>
          <a:bodyPr/>
          <a:lstStyle/>
          <a:p>
            <a:r>
              <a:rPr lang="en-US" altLang="ko-KR" dirty="0" smtClean="0"/>
              <a:t>Slave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76141" y="989459"/>
            <a:ext cx="1172978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3281260" y="1734882"/>
            <a:ext cx="986561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cxnSp>
        <p:nvCxnSpPr>
          <p:cNvPr id="72" name="구부러진 연결선 71"/>
          <p:cNvCxnSpPr>
            <a:stCxn id="4" idx="3"/>
            <a:endCxn id="58" idx="1"/>
          </p:cNvCxnSpPr>
          <p:nvPr/>
        </p:nvCxnSpPr>
        <p:spPr>
          <a:xfrm>
            <a:off x="1849119" y="1163329"/>
            <a:ext cx="1432141" cy="7454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2073828" y="1340766"/>
            <a:ext cx="1432160" cy="3614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Socket connection</a:t>
            </a:r>
          </a:p>
          <a:p>
            <a:pPr algn="ctr"/>
            <a:r>
              <a:rPr lang="en-US" altLang="ko-KR" sz="1100" dirty="0" smtClean="0"/>
              <a:t>succeed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069593" y="2109787"/>
            <a:ext cx="1400924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Create Sampler</a:t>
            </a:r>
          </a:p>
        </p:txBody>
      </p:sp>
      <p:cxnSp>
        <p:nvCxnSpPr>
          <p:cNvPr id="123" name="구부러진 연결선 122"/>
          <p:cNvCxnSpPr>
            <a:stCxn id="58" idx="3"/>
            <a:endCxn id="124" idx="1"/>
          </p:cNvCxnSpPr>
          <p:nvPr/>
        </p:nvCxnSpPr>
        <p:spPr>
          <a:xfrm>
            <a:off x="4267821" y="1908752"/>
            <a:ext cx="1888939" cy="29313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모서리가 둥근 직사각형 123"/>
          <p:cNvSpPr/>
          <p:nvPr/>
        </p:nvSpPr>
        <p:spPr>
          <a:xfrm>
            <a:off x="6156760" y="4666185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Compute</a:t>
            </a:r>
            <a:endParaRPr lang="ko-KR" altLang="en-US" dirty="0"/>
          </a:p>
        </p:txBody>
      </p:sp>
      <p:cxnSp>
        <p:nvCxnSpPr>
          <p:cNvPr id="135" name="구부러진 연결선 134"/>
          <p:cNvCxnSpPr>
            <a:stCxn id="124" idx="0"/>
          </p:cNvCxnSpPr>
          <p:nvPr/>
        </p:nvCxnSpPr>
        <p:spPr>
          <a:xfrm rot="5400000" flipH="1" flipV="1">
            <a:off x="7046932" y="4369461"/>
            <a:ext cx="12700" cy="593448"/>
          </a:xfrm>
          <a:prstGeom prst="curvedConnector4">
            <a:avLst>
              <a:gd name="adj1" fmla="val 31157748"/>
              <a:gd name="adj2" fmla="val 316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모서리가 둥근 직사각형 138"/>
          <p:cNvSpPr/>
          <p:nvPr/>
        </p:nvSpPr>
        <p:spPr>
          <a:xfrm>
            <a:off x="10046625" y="5661682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Success</a:t>
            </a:r>
            <a:endParaRPr lang="ko-KR" altLang="en-US" dirty="0"/>
          </a:p>
        </p:txBody>
      </p:sp>
      <p:cxnSp>
        <p:nvCxnSpPr>
          <p:cNvPr id="140" name="구부러진 연결선 139"/>
          <p:cNvCxnSpPr>
            <a:stCxn id="124" idx="3"/>
            <a:endCxn id="139" idx="1"/>
          </p:cNvCxnSpPr>
          <p:nvPr/>
        </p:nvCxnSpPr>
        <p:spPr>
          <a:xfrm>
            <a:off x="7343656" y="4840055"/>
            <a:ext cx="2702969" cy="9954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모서리가 둥근 직사각형 143"/>
          <p:cNvSpPr/>
          <p:nvPr/>
        </p:nvSpPr>
        <p:spPr>
          <a:xfrm>
            <a:off x="9701213" y="6038569"/>
            <a:ext cx="1877720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Close all sockets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335694" y="2653255"/>
            <a:ext cx="2134950" cy="2687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- Send </a:t>
            </a:r>
            <a:r>
              <a:rPr lang="en-US" altLang="ko-KR" sz="1100" dirty="0" err="1" smtClean="0"/>
              <a:t>SampleMsg</a:t>
            </a:r>
            <a:r>
              <a:rPr lang="en-US" altLang="ko-KR" sz="1100" dirty="0" smtClean="0"/>
              <a:t> to Master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649578" y="2472490"/>
            <a:ext cx="1507182" cy="2282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7638004" y="1084892"/>
            <a:ext cx="2106360" cy="39869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PartitionListener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Partitioner</a:t>
            </a:r>
            <a:r>
              <a:rPr lang="en-US" altLang="ko-KR" sz="1100" dirty="0" smtClean="0"/>
              <a:t> + Sorter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857169" y="871666"/>
            <a:ext cx="1507182" cy="2355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7638004" y="2405384"/>
            <a:ext cx="2106360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Shuffler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7638005" y="2177175"/>
            <a:ext cx="2106360" cy="24141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ReceivedAllPartition</a:t>
            </a:r>
            <a:endParaRPr lang="en-US" altLang="ko-KR" sz="1100" dirty="0" smtClean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7638005" y="1776745"/>
            <a:ext cx="2106360" cy="4004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PartitionSender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Set </a:t>
            </a:r>
            <a:r>
              <a:rPr lang="en-US" altLang="ko-KR" sz="1100" dirty="0" err="1" smtClean="0"/>
              <a:t>sortingFinished</a:t>
            </a:r>
            <a:r>
              <a:rPr lang="en-US" altLang="ko-KR" sz="1100" dirty="0" smtClean="0"/>
              <a:t> = True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857170" y="1579340"/>
            <a:ext cx="1507182" cy="2292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SortDoneMsg</a:t>
            </a:r>
            <a:endParaRPr lang="ko-KR" altLang="en-US" sz="11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7626181" y="3439529"/>
            <a:ext cx="2366957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Shuffler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7626182" y="3211320"/>
            <a:ext cx="2366957" cy="24141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sortingFinished</a:t>
            </a:r>
            <a:endParaRPr lang="en-US" altLang="ko-KR" sz="1100" dirty="0" smtClean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7626182" y="2971996"/>
            <a:ext cx="2366958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Set </a:t>
            </a:r>
            <a:r>
              <a:rPr lang="en-US" altLang="ko-KR" sz="1100" dirty="0" err="1" smtClean="0"/>
              <a:t>receivedAllPartition</a:t>
            </a:r>
            <a:r>
              <a:rPr lang="en-US" altLang="ko-KR" sz="1100" dirty="0" smtClean="0"/>
              <a:t> = True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7781298" y="2787195"/>
            <a:ext cx="1796130" cy="2211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ReceivedAllPartitionMsg</a:t>
            </a:r>
            <a:endParaRPr lang="ko-KR" altLang="en-US" sz="11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5655947" y="5062407"/>
            <a:ext cx="2201222" cy="70727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sortingFinished</a:t>
            </a:r>
            <a:r>
              <a:rPr lang="en-US" altLang="ko-KR" sz="1100" dirty="0" smtClean="0"/>
              <a:t>: Boolean</a:t>
            </a:r>
          </a:p>
          <a:p>
            <a:pPr algn="ctr"/>
            <a:r>
              <a:rPr lang="en-US" altLang="ko-KR" sz="1100" dirty="0" err="1" smtClean="0"/>
              <a:t>receivedAllPartition</a:t>
            </a:r>
            <a:r>
              <a:rPr lang="en-US" altLang="ko-KR" sz="1100" dirty="0" smtClean="0"/>
              <a:t>: Boolean</a:t>
            </a:r>
          </a:p>
          <a:p>
            <a:pPr algn="ctr"/>
            <a:r>
              <a:rPr lang="en-US" altLang="ko-KR" sz="1100" dirty="0" err="1" smtClean="0"/>
              <a:t>sendedAll</a:t>
            </a:r>
            <a:r>
              <a:rPr lang="en-US" altLang="ko-KR" sz="1100" dirty="0" smtClean="0"/>
              <a:t>: Boolean</a:t>
            </a:r>
          </a:p>
          <a:p>
            <a:pPr algn="ctr"/>
            <a:r>
              <a:rPr lang="en-US" altLang="ko-KR" sz="1100" dirty="0" err="1" smtClean="0"/>
              <a:t>shufflingFinished</a:t>
            </a:r>
            <a:r>
              <a:rPr lang="en-US" altLang="ko-KR" sz="1100" dirty="0" smtClean="0"/>
              <a:t>: Boolean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5641770" y="5798613"/>
            <a:ext cx="2216876" cy="60263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SlaveInfoListener</a:t>
            </a:r>
            <a:endParaRPr lang="en-US" altLang="ko-KR" sz="1100" dirty="0" smtClean="0"/>
          </a:p>
          <a:p>
            <a:pPr algn="ctr"/>
            <a:r>
              <a:rPr lang="en-US" altLang="ko-KR" sz="1100" dirty="0" err="1" smtClean="0"/>
              <a:t>sortingFinished</a:t>
            </a:r>
            <a:r>
              <a:rPr lang="en-US" altLang="ko-KR" sz="1100" dirty="0" smtClean="0"/>
              <a:t> = False</a:t>
            </a:r>
          </a:p>
          <a:p>
            <a:pPr algn="ctr"/>
            <a:r>
              <a:rPr lang="en-US" altLang="ko-KR" sz="1100" dirty="0" err="1" smtClean="0"/>
              <a:t>receivedAllPartition</a:t>
            </a:r>
            <a:r>
              <a:rPr lang="en-US" altLang="ko-KR" sz="1100" dirty="0" smtClean="0"/>
              <a:t> = False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7614360" y="3984566"/>
            <a:ext cx="2366958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Set </a:t>
            </a:r>
            <a:r>
              <a:rPr lang="en-US" altLang="ko-KR" sz="1100" dirty="0" err="1" smtClean="0"/>
              <a:t>sendedAll</a:t>
            </a:r>
            <a:r>
              <a:rPr lang="en-US" altLang="ko-KR" sz="1100" dirty="0" smtClean="0"/>
              <a:t> = True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7781298" y="3789982"/>
            <a:ext cx="1796130" cy="2319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SendedAllPartitionMsg</a:t>
            </a:r>
            <a:endParaRPr lang="ko-KR" altLang="en-US" sz="1100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7626180" y="4536679"/>
            <a:ext cx="2366958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Set </a:t>
            </a:r>
            <a:r>
              <a:rPr lang="en-US" altLang="ko-KR" sz="1100" dirty="0" err="1" smtClean="0"/>
              <a:t>shufflingFinished</a:t>
            </a:r>
            <a:r>
              <a:rPr lang="en-US" altLang="ko-KR" sz="1100" dirty="0" smtClean="0"/>
              <a:t> = True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7781298" y="4319422"/>
            <a:ext cx="1796130" cy="2319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ShufflingDoneMsg</a:t>
            </a:r>
            <a:endParaRPr lang="ko-KR" altLang="en-US" sz="1100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5655947" y="6427648"/>
            <a:ext cx="2201222" cy="3868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! (</a:t>
            </a:r>
            <a:r>
              <a:rPr lang="en-US" altLang="ko-KR" sz="1100" dirty="0" err="1" smtClean="0"/>
              <a:t>sendedAll</a:t>
            </a:r>
            <a:r>
              <a:rPr lang="en-US" altLang="ko-KR" sz="1100" dirty="0" smtClean="0"/>
              <a:t> &amp;&amp; </a:t>
            </a:r>
            <a:r>
              <a:rPr lang="en-US" altLang="ko-KR" sz="1100" dirty="0" err="1" smtClean="0"/>
              <a:t>shufflingFinished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8081758" y="5256275"/>
            <a:ext cx="2614146" cy="28493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Send </a:t>
            </a:r>
            <a:r>
              <a:rPr lang="en-US" altLang="ko-KR" sz="1100" dirty="0" err="1" smtClean="0"/>
              <a:t>ComputeDoneMsg</a:t>
            </a:r>
            <a:r>
              <a:rPr lang="en-US" altLang="ko-KR" sz="1100" dirty="0" smtClean="0"/>
              <a:t> to Master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8081758" y="5021339"/>
            <a:ext cx="2298613" cy="26357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sendedAll</a:t>
            </a:r>
            <a:r>
              <a:rPr lang="en-US" altLang="ko-KR" sz="1100" dirty="0"/>
              <a:t> &amp;&amp; </a:t>
            </a:r>
            <a:r>
              <a:rPr lang="en-US" altLang="ko-KR" sz="1100" dirty="0" err="1"/>
              <a:t>shufflingFinished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56527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Conventions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99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State 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40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 Sample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Calculate pivot values</a:t>
            </a:r>
          </a:p>
          <a:p>
            <a:pPr lvl="1"/>
            <a:r>
              <a:rPr lang="en-US" altLang="ko-KR" dirty="0" smtClean="0"/>
              <a:t>Choose values from 1/n, 2/n, …, (n-1)/n position </a:t>
            </a:r>
          </a:p>
        </p:txBody>
      </p:sp>
    </p:spTree>
    <p:extLst>
      <p:ext uri="{BB962C8B-B14F-4D97-AF65-F5344CB8AC3E}">
        <p14:creationId xmlns:p14="http://schemas.microsoft.com/office/powerpoint/2010/main" val="1534592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Sample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 number of key-value </a:t>
            </a:r>
            <a:r>
              <a:rPr lang="en-US" altLang="ko-KR" dirty="0" smtClean="0"/>
              <a:t>pairs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From file size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Sample from data (Sample size is proportional to data size)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Does not open all the files (Just some files)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Sample by random access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Send samples to master</a:t>
            </a:r>
            <a:endParaRPr lang="en-US" altLang="ko-KR" dirty="0"/>
          </a:p>
          <a:p>
            <a:r>
              <a:rPr lang="en-US" altLang="ko-KR" dirty="0" smtClean="0"/>
              <a:t>Wait </a:t>
            </a:r>
            <a:r>
              <a:rPr lang="en-US" altLang="ko-KR" dirty="0" err="1" smtClean="0"/>
              <a:t>SlaveInfoMsg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732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61323" y="343223"/>
            <a:ext cx="5683516" cy="1325563"/>
          </a:xfrm>
        </p:spPr>
        <p:txBody>
          <a:bodyPr/>
          <a:lstStyle/>
          <a:p>
            <a:r>
              <a:rPr lang="en-US" altLang="ko-KR" dirty="0" smtClean="0"/>
              <a:t>Slave Compute Order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865121" y="205496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Listen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65121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Partition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475998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431829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475633" y="205496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Shuffle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23" idx="3"/>
            <a:endCxn id="24" idx="1"/>
          </p:cNvCxnSpPr>
          <p:nvPr/>
        </p:nvCxnSpPr>
        <p:spPr>
          <a:xfrm>
            <a:off x="2518707" y="5354077"/>
            <a:ext cx="95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>
            <a:stCxn id="24" idx="3"/>
            <a:endCxn id="25" idx="1"/>
          </p:cNvCxnSpPr>
          <p:nvPr/>
        </p:nvCxnSpPr>
        <p:spPr>
          <a:xfrm>
            <a:off x="5129584" y="5354077"/>
            <a:ext cx="130224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24" idx="3"/>
            <a:endCxn id="26" idx="1"/>
          </p:cNvCxnSpPr>
          <p:nvPr/>
        </p:nvCxnSpPr>
        <p:spPr>
          <a:xfrm flipV="1">
            <a:off x="5129584" y="2471096"/>
            <a:ext cx="1346049" cy="28829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3" idx="3"/>
            <a:endCxn id="26" idx="1"/>
          </p:cNvCxnSpPr>
          <p:nvPr/>
        </p:nvCxnSpPr>
        <p:spPr>
          <a:xfrm>
            <a:off x="2518707" y="2471096"/>
            <a:ext cx="395692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26" idx="3"/>
            <a:endCxn id="53" idx="0"/>
          </p:cNvCxnSpPr>
          <p:nvPr/>
        </p:nvCxnSpPr>
        <p:spPr>
          <a:xfrm>
            <a:off x="8129219" y="2471096"/>
            <a:ext cx="2390946" cy="10253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9693372" y="349645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Terminate</a:t>
            </a:r>
            <a:endParaRPr lang="ko-KR" altLang="en-US" dirty="0"/>
          </a:p>
        </p:txBody>
      </p:sp>
      <p:cxnSp>
        <p:nvCxnSpPr>
          <p:cNvPr id="44" name="구부러진 연결선 43"/>
          <p:cNvCxnSpPr>
            <a:stCxn id="25" idx="3"/>
            <a:endCxn id="53" idx="2"/>
          </p:cNvCxnSpPr>
          <p:nvPr/>
        </p:nvCxnSpPr>
        <p:spPr>
          <a:xfrm flipV="1">
            <a:off x="8085415" y="4328720"/>
            <a:ext cx="2434750" cy="10253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13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Classes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1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78024"/>
            <a:ext cx="8957441" cy="4755865"/>
          </a:xfrm>
        </p:spPr>
        <p:txBody>
          <a:bodyPr/>
          <a:lstStyle/>
          <a:p>
            <a:r>
              <a:rPr lang="en-US" altLang="ko-KR" sz="2000" dirty="0" smtClean="0"/>
              <a:t>abstract class Message</a:t>
            </a:r>
          </a:p>
          <a:p>
            <a:pPr lvl="1">
              <a:buFontTx/>
              <a:buChar char="-"/>
            </a:pPr>
            <a:endParaRPr lang="en-US" altLang="ko-KR" sz="1600" dirty="0" smtClean="0"/>
          </a:p>
          <a:p>
            <a:pPr marL="342900" indent="-342900"/>
            <a:r>
              <a:rPr lang="en-US" altLang="ko-KR" sz="2000" dirty="0"/>
              <a:t>class Slave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 err="1"/>
              <a:t>ip</a:t>
            </a:r>
            <a:r>
              <a:rPr lang="en-US" altLang="ko-KR" sz="1600" dirty="0"/>
              <a:t>: String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port: </a:t>
            </a:r>
            <a:r>
              <a:rPr lang="en-US" altLang="ko-KR" sz="1600" dirty="0" err="1"/>
              <a:t>Int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en-US" altLang="ko-KR" sz="1600" dirty="0" err="1"/>
              <a:t>dataSize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Int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en-US" altLang="ko-KR" sz="1600" dirty="0" err="1"/>
              <a:t>toByteArray</a:t>
            </a:r>
            <a:r>
              <a:rPr lang="en-US" altLang="ko-KR" sz="1600" dirty="0"/>
              <a:t>(): Array[byte]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27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0412" y="2020066"/>
            <a:ext cx="10383387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type Key = Array[Byte]</a:t>
            </a:r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case class </a:t>
            </a:r>
            <a:r>
              <a:rPr lang="en-US" altLang="ko-KR" dirty="0" err="1" smtClean="0"/>
              <a:t>SlaveInfoMessage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slaveInfos</a:t>
            </a:r>
            <a:r>
              <a:rPr lang="en-US" altLang="ko-KR" dirty="0" smtClean="0"/>
              <a:t>: Vector[Slave],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pivotValues</a:t>
            </a:r>
            <a:r>
              <a:rPr lang="en-US" altLang="ko-KR" dirty="0" smtClean="0"/>
              <a:t>) extends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case class </a:t>
            </a:r>
            <a:r>
              <a:rPr lang="en-US" altLang="ko-KR" dirty="0" err="1" smtClean="0"/>
              <a:t>SampleMessage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dataSize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samples: Vector[Key]) extends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object </a:t>
            </a:r>
            <a:r>
              <a:rPr lang="en-US" altLang="ko-KR" dirty="0" err="1" smtClean="0"/>
              <a:t>DoneMessage</a:t>
            </a:r>
            <a:r>
              <a:rPr lang="en-US" altLang="ko-KR" dirty="0" smtClean="0"/>
              <a:t> extends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case class </a:t>
            </a:r>
            <a:r>
              <a:rPr lang="en-US" altLang="ko-KR" dirty="0" err="1" smtClean="0"/>
              <a:t>DataInfoMessage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sizes: Vector[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]) extends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case class </a:t>
            </a:r>
            <a:r>
              <a:rPr lang="en-US" altLang="ko-KR" dirty="0" err="1" smtClean="0"/>
              <a:t>DataMessage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partitionNum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data: Array[Byte]) extends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lvl="1"/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0556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78024"/>
            <a:ext cx="5370959" cy="475586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class Master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socket: </a:t>
            </a:r>
            <a:r>
              <a:rPr lang="en-US" altLang="ko-KR" sz="1600" dirty="0" err="1" smtClean="0"/>
              <a:t>ServerSocket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slaveList</a:t>
            </a:r>
            <a:r>
              <a:rPr lang="en-US" altLang="ko-KR" sz="1600" dirty="0" smtClean="0"/>
              <a:t>: List[Slave]</a:t>
            </a:r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slaveSocketMap</a:t>
            </a:r>
            <a:r>
              <a:rPr lang="en-US" altLang="ko-KR" sz="1600" dirty="0" smtClean="0"/>
              <a:t>: Map[Slave, Socket]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numSlave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Init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initServerSocket</a:t>
            </a:r>
            <a:r>
              <a:rPr lang="en-US" altLang="ko-KR" sz="1600" dirty="0" smtClean="0"/>
              <a:t>(): Unit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acceptConnections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): List[Future[List[Key]]]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samplingFuture</a:t>
            </a:r>
            <a:r>
              <a:rPr lang="en-US" altLang="ko-KR" sz="1600" dirty="0" smtClean="0"/>
              <a:t>(Socket): Future[List[Key]]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updateSlaveInfo</a:t>
            </a:r>
            <a:r>
              <a:rPr lang="en-US" altLang="ko-KR" sz="1600" dirty="0" smtClean="0"/>
              <a:t>(Socket</a:t>
            </a:r>
            <a:r>
              <a:rPr lang="en-US" altLang="ko-KR" sz="1600" dirty="0"/>
              <a:t>, Slave): Unit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209159" y="735518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600" dirty="0" smtClean="0"/>
              <a:t>(Connect)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recvSampleMsg</a:t>
            </a:r>
            <a:r>
              <a:rPr lang="en-US" altLang="ko-KR" sz="1600" dirty="0" smtClean="0"/>
              <a:t>(Socket</a:t>
            </a:r>
            <a:r>
              <a:rPr lang="en-US" altLang="ko-KR" sz="1600" dirty="0"/>
              <a:t>): </a:t>
            </a:r>
            <a:r>
              <a:rPr lang="en-US" altLang="ko-KR" sz="1600" dirty="0" err="1" smtClean="0"/>
              <a:t>SampleMsg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 smtClean="0"/>
              <a:t>(Sample)</a:t>
            </a:r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waitSamples</a:t>
            </a:r>
            <a:r>
              <a:rPr lang="en-US" altLang="ko-KR" sz="1600" dirty="0" smtClean="0"/>
              <a:t>(List[Future[List[Key]]]): List[Key]</a:t>
            </a:r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calcPivots</a:t>
            </a:r>
            <a:r>
              <a:rPr lang="en-US" altLang="ko-KR" sz="1600" dirty="0" smtClean="0"/>
              <a:t>(): List[Key]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makeComputeFuture</a:t>
            </a:r>
            <a:r>
              <a:rPr lang="en-US" altLang="ko-KR" sz="1600" dirty="0" smtClean="0"/>
              <a:t>(): Future[Unit]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/>
            <a:r>
              <a:rPr lang="en-US" altLang="ko-KR" sz="1600" dirty="0" smtClean="0"/>
              <a:t>(Compute)</a:t>
            </a:r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sendSlavesInfoMsg</a:t>
            </a:r>
            <a:r>
              <a:rPr lang="en-US" altLang="ko-KR" sz="1600" dirty="0" smtClean="0"/>
              <a:t>(): Unit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waitDoneMessage</a:t>
            </a:r>
            <a:r>
              <a:rPr lang="en-US" altLang="ko-KR" sz="1600" dirty="0" smtClean="0"/>
              <a:t>(): Unit</a:t>
            </a:r>
          </a:p>
          <a:p>
            <a:pPr marL="742950" lvl="1" indent="-285750">
              <a:buFontTx/>
              <a:buChar char="-"/>
            </a:pPr>
            <a:endParaRPr lang="en-US" altLang="ko-KR" sz="1600" dirty="0"/>
          </a:p>
          <a:p>
            <a:pPr lvl="1"/>
            <a:r>
              <a:rPr lang="en-US" altLang="ko-KR" sz="1600" dirty="0" smtClean="0"/>
              <a:t>(Success)</a:t>
            </a:r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closeAllSocket</a:t>
            </a:r>
            <a:r>
              <a:rPr lang="en-US" altLang="ko-KR" sz="1600" dirty="0" smtClean="0"/>
              <a:t>(): Unit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51698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Slave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978024"/>
            <a:ext cx="5650207" cy="4755865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/>
              <a:t>class Slave</a:t>
            </a:r>
            <a:r>
              <a:rPr lang="en-US" altLang="ko-KR" sz="2000" dirty="0" smtClean="0"/>
              <a:t>: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slaveNumber</a:t>
            </a:r>
            <a:r>
              <a:rPr lang="en-US" altLang="ko-KR" sz="1600" dirty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partitionSize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socket: Socket</a:t>
            </a:r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slaves: List[Slave]</a:t>
            </a:r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pivots: List[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]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 smtClean="0"/>
              <a:t>(connect)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connectToMaster</a:t>
            </a:r>
            <a:r>
              <a:rPr lang="en-US" altLang="ko-KR" sz="1600" dirty="0" smtClean="0"/>
              <a:t>(String,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): Unit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(sample)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getDataSize</a:t>
            </a:r>
            <a:r>
              <a:rPr lang="en-US" altLang="ko-KR" sz="1600" dirty="0"/>
              <a:t>(): </a:t>
            </a:r>
            <a:r>
              <a:rPr lang="en-US" altLang="ko-KR" sz="1600" dirty="0" smtClean="0"/>
              <a:t>Long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smtClean="0"/>
              <a:t>sample</a:t>
            </a:r>
            <a:r>
              <a:rPr lang="en-US" altLang="ko-KR" sz="1600" dirty="0"/>
              <a:t>(): List[Key]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sampleSingleFile</a:t>
            </a:r>
            <a:r>
              <a:rPr lang="en-US" altLang="ko-KR" sz="1600" dirty="0"/>
              <a:t>(): List[Key]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sendSampleMsg</a:t>
            </a:r>
            <a:r>
              <a:rPr lang="en-US" altLang="ko-KR" sz="1600" dirty="0"/>
              <a:t>(): Unit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recvSlaveInfoMsg</a:t>
            </a:r>
            <a:r>
              <a:rPr lang="en-US" altLang="ko-KR" sz="1600" dirty="0"/>
              <a:t>(): </a:t>
            </a:r>
            <a:r>
              <a:rPr lang="en-US" altLang="ko-KR" sz="1600" dirty="0" err="1" smtClean="0"/>
              <a:t>SlaveInfoMsg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updateSlaveInfo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SlaveInfoMsg</a:t>
            </a:r>
            <a:r>
              <a:rPr lang="en-US" altLang="ko-KR" sz="1600" dirty="0"/>
              <a:t>): Unit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829528" y="510917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600" dirty="0" smtClean="0"/>
              <a:t>(Compute)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recvPartitions</a:t>
            </a:r>
            <a:r>
              <a:rPr lang="en-US" altLang="ko-KR" sz="1600" dirty="0" smtClean="0"/>
              <a:t>(): Future[Unit]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recvFromSingleSlave</a:t>
            </a:r>
            <a:r>
              <a:rPr lang="en-US" altLang="ko-KR" sz="1600" dirty="0" smtClean="0"/>
              <a:t>(): Future[Unit]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/>
              <a:t>p</a:t>
            </a:r>
            <a:r>
              <a:rPr lang="en-US" altLang="ko-KR" sz="1600" dirty="0" smtClean="0"/>
              <a:t>artition(): Future[Unit]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partitionSingleFile</a:t>
            </a:r>
            <a:r>
              <a:rPr lang="en-US" altLang="ko-KR" sz="1600" dirty="0" smtClean="0"/>
              <a:t>(String): Unit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smtClean="0"/>
              <a:t> sort(): Future[Unit]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sortSingleFile</a:t>
            </a:r>
            <a:r>
              <a:rPr lang="en-US" altLang="ko-KR" sz="1600" dirty="0" smtClean="0"/>
              <a:t>(String): Unit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shuffle(): Future[Unit]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sendPartitions</a:t>
            </a:r>
            <a:r>
              <a:rPr lang="en-US" altLang="ko-KR" sz="1600" dirty="0" smtClean="0"/>
              <a:t>(): Future[Unit]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sendPartitionTo</a:t>
            </a:r>
            <a:r>
              <a:rPr lang="en-US" altLang="ko-KR" sz="1600" dirty="0" smtClean="0"/>
              <a:t>(Slave): Unit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sendDoneMsg</a:t>
            </a:r>
            <a:r>
              <a:rPr lang="en-US" altLang="ko-KR" sz="1600" dirty="0" smtClean="0"/>
              <a:t>(): Unit</a:t>
            </a:r>
          </a:p>
        </p:txBody>
      </p:sp>
    </p:spTree>
    <p:extLst>
      <p:ext uri="{BB962C8B-B14F-4D97-AF65-F5344CB8AC3E}">
        <p14:creationId xmlns:p14="http://schemas.microsoft.com/office/powerpoint/2010/main" val="41591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Tests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1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Message,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implement Serializable interface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ConnectionListener</a:t>
            </a:r>
            <a:r>
              <a:rPr lang="en-US" altLang="ko-KR" dirty="0" smtClean="0"/>
              <a:t> accepts socket connection only</a:t>
            </a:r>
          </a:p>
          <a:p>
            <a:r>
              <a:rPr lang="en-US" altLang="ko-KR" dirty="0" smtClean="0"/>
              <a:t>Listeners redirect message</a:t>
            </a:r>
            <a:r>
              <a:rPr lang="en-US" altLang="ko-KR" dirty="0"/>
              <a:t>s</a:t>
            </a:r>
            <a:r>
              <a:rPr lang="en-US" altLang="ko-KR" dirty="0" smtClean="0"/>
              <a:t> </a:t>
            </a:r>
            <a:r>
              <a:rPr lang="en-US" altLang="ko-KR" dirty="0" smtClean="0"/>
              <a:t>to </a:t>
            </a:r>
            <a:r>
              <a:rPr lang="en-US" altLang="ko-KR" dirty="0" smtClean="0"/>
              <a:t>master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245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SlaveListUpdatedAfterConnection</a:t>
            </a:r>
            <a:endParaRPr lang="en-US" altLang="ko-KR" dirty="0" smtClean="0"/>
          </a:p>
          <a:p>
            <a:r>
              <a:rPr lang="en-US" altLang="ko-KR" dirty="0" err="1" smtClean="0"/>
              <a:t>AcceptLoopTerminatesAfterExpectedNumOfConnections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116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samplingFutureCompletesAfterSampleMsg</a:t>
            </a:r>
            <a:endParaRPr lang="en-US" altLang="ko-KR" dirty="0" smtClean="0"/>
          </a:p>
          <a:p>
            <a:r>
              <a:rPr lang="en-US" altLang="ko-KR" dirty="0" err="1" smtClean="0"/>
              <a:t>samplingFutureDoesNotCompletesAfter</a:t>
            </a:r>
            <a:r>
              <a:rPr lang="en-US" altLang="ko-KR" dirty="0" smtClean="0"/>
              <a:t>…</a:t>
            </a:r>
            <a:r>
              <a:rPr lang="en-US" altLang="ko-KR" dirty="0" err="1" smtClean="0"/>
              <a:t>Msg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computeFuture</a:t>
            </a:r>
            <a:r>
              <a:rPr lang="en-US" altLang="ko-KR" dirty="0" err="1"/>
              <a:t>Complete</a:t>
            </a:r>
            <a:r>
              <a:rPr lang="en-US" altLang="ko-KR" dirty="0" err="1" smtClean="0"/>
              <a:t>sAfterDoneMsg</a:t>
            </a:r>
            <a:endParaRPr lang="en-US" altLang="ko-KR" dirty="0" smtClean="0"/>
          </a:p>
          <a:p>
            <a:r>
              <a:rPr lang="en-US" altLang="ko-KR" dirty="0" err="1" smtClean="0"/>
              <a:t>computeFutureDoesNot</a:t>
            </a:r>
            <a:r>
              <a:rPr lang="en-US" altLang="ko-KR" dirty="0" err="1"/>
              <a:t>Complete</a:t>
            </a:r>
            <a:r>
              <a:rPr lang="en-US" altLang="ko-KR" dirty="0" err="1" smtClean="0"/>
              <a:t>sAfter</a:t>
            </a:r>
            <a:r>
              <a:rPr lang="en-US" altLang="ko-KR" dirty="0" smtClean="0"/>
              <a:t>…</a:t>
            </a:r>
            <a:r>
              <a:rPr lang="en-US" altLang="ko-KR" dirty="0" err="1" smtClean="0"/>
              <a:t>Msg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375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Calculation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calculatesCorrectPivot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9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Slave -&gt; Master (Listener)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885248" y="1662412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30219" y="1663010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ComputeDoneMsg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033890"/>
              </p:ext>
            </p:extLst>
          </p:nvPr>
        </p:nvGraphicFramePr>
        <p:xfrm>
          <a:off x="753947" y="2179228"/>
          <a:ext cx="10418551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1129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4118218168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sample to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Notify</a:t>
                      </a:r>
                      <a:r>
                        <a:rPr lang="en-US" altLang="ko-KR" sz="1400" b="0" baseline="0" dirty="0" smtClean="0"/>
                        <a:t> sort is finished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Sampling is finished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Sorting is finished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# of data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# of samples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Sample data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Format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dirty="0" smtClean="0"/>
                        <a:t>Message</a:t>
                      </a:r>
                      <a:r>
                        <a:rPr lang="en-US" altLang="ko-KR" sz="1400" baseline="0" dirty="0" smtClean="0"/>
                        <a:t> type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# of data (8 bytes, Long)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# of samples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Sample data (10 bytes)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0" baseline="0" dirty="0" smtClean="0"/>
                        <a:t>     * (# of samples)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02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ConnectionListener</a:t>
            </a:r>
            <a:r>
              <a:rPr lang="en-US" altLang="ko-KR" dirty="0" smtClean="0"/>
              <a:t> -&gt; Master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885248" y="1662412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ConnectionMsg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297856"/>
              </p:ext>
            </p:extLst>
          </p:nvPr>
        </p:nvGraphicFramePr>
        <p:xfrm>
          <a:off x="753947" y="2179228"/>
          <a:ext cx="10418551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1129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4118218168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connection request to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Server</a:t>
                      </a:r>
                      <a:r>
                        <a:rPr lang="en-US" altLang="ko-KR" sz="1400" b="0" baseline="0" dirty="0" smtClean="0"/>
                        <a:t> s</a:t>
                      </a:r>
                      <a:r>
                        <a:rPr lang="en-US" altLang="ko-KR" sz="1400" b="0" dirty="0" smtClean="0"/>
                        <a:t>ocket</a:t>
                      </a:r>
                      <a:r>
                        <a:rPr lang="en-US" altLang="ko-KR" sz="1400" b="0" baseline="0" dirty="0" smtClean="0"/>
                        <a:t> accepts a client 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Socket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PivotCalculator</a:t>
            </a:r>
            <a:r>
              <a:rPr lang="en-US" altLang="ko-KR" dirty="0" smtClean="0"/>
              <a:t> -&gt; Master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294213" y="1720206"/>
            <a:ext cx="1507182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231580"/>
              </p:ext>
            </p:extLst>
          </p:nvPr>
        </p:nvGraphicFramePr>
        <p:xfrm>
          <a:off x="753948" y="2179228"/>
          <a:ext cx="10408372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3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3">
                  <a:extLst>
                    <a:ext uri="{9D8B030D-6E8A-4147-A177-3AD203B41FA5}">
                      <a16:colId xmlns:a16="http://schemas.microsoft.com/office/drawing/2014/main" val="299043731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Send information</a:t>
                      </a:r>
                      <a:r>
                        <a:rPr lang="en-US" altLang="ko-KR" sz="1400" b="0" baseline="0" dirty="0" smtClean="0"/>
                        <a:t> of other slaves and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Pivot</a:t>
                      </a:r>
                      <a:r>
                        <a:rPr lang="en-US" altLang="ko-KR" sz="1400" b="0" baseline="0" dirty="0" smtClean="0"/>
                        <a:t> calculation is finished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# of slaves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IP, Port</a:t>
                      </a:r>
                      <a:r>
                        <a:rPr lang="en-US" altLang="ko-KR" sz="1400" baseline="0" dirty="0" smtClean="0"/>
                        <a:t> of slaves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Assigned partition # for each slave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Pivot values for each partition 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Format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Message</a:t>
                      </a:r>
                      <a:r>
                        <a:rPr lang="en-US" altLang="ko-KR" sz="1400" baseline="0" dirty="0" smtClean="0"/>
                        <a:t> type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# of slaves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# of partitions (4 bytes, Integer)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IP (16 bytes, Array[byte])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Port (4 bytes, Integer)               * (# of slaves)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Pivots</a:t>
                      </a:r>
                      <a:r>
                        <a:rPr lang="en-US" altLang="ko-KR" sz="1400" baseline="0" dirty="0" smtClean="0"/>
                        <a:t> (10 bytes, Key) * ((# of slaves) - 1)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2294213" y="5126265"/>
            <a:ext cx="2901988" cy="51344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66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Sorter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SortDoneMsg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152021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completion of sort for Slave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Finished</a:t>
                      </a:r>
                      <a:r>
                        <a:rPr lang="en-US" altLang="ko-KR" sz="1400" b="0" baseline="0" dirty="0" smtClean="0"/>
                        <a:t> sorting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6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PartitionReceiver</a:t>
            </a:r>
            <a:r>
              <a:rPr lang="en-US" altLang="ko-KR" dirty="0" smtClean="0"/>
              <a:t>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796130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ReceivedAllPartitionMsg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321159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termination of </a:t>
                      </a:r>
                      <a:r>
                        <a:rPr lang="en-US" altLang="ko-KR" sz="1400" b="0" baseline="0" dirty="0" err="1" smtClean="0"/>
                        <a:t>PartitionListener</a:t>
                      </a: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Received </a:t>
                      </a:r>
                      <a:r>
                        <a:rPr lang="en-US" altLang="ko-KR" sz="1400" b="0" baseline="0" dirty="0" smtClean="0"/>
                        <a:t>partitions from all slaves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8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PartitionSender</a:t>
            </a:r>
            <a:r>
              <a:rPr lang="en-US" altLang="ko-KR" dirty="0" smtClean="0"/>
              <a:t>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796130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SendedAllPartitionMsg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262365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termination of </a:t>
                      </a:r>
                      <a:r>
                        <a:rPr lang="en-US" altLang="ko-KR" sz="1400" b="0" baseline="0" dirty="0" err="1" smtClean="0"/>
                        <a:t>PartitionSender</a:t>
                      </a: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Sended</a:t>
                      </a:r>
                      <a:r>
                        <a:rPr lang="en-US" altLang="ko-KR" sz="1400" b="0" dirty="0" smtClean="0"/>
                        <a:t> partitions to all other slaves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81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988</Words>
  <Application>Microsoft Office PowerPoint</Application>
  <PresentationFormat>와이드스크린</PresentationFormat>
  <Paragraphs>371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Office 테마</vt:lpstr>
      <vt:lpstr>CS490P Project Design</vt:lpstr>
      <vt:lpstr>Conventions</vt:lpstr>
      <vt:lpstr>Message, Data</vt:lpstr>
      <vt:lpstr>Slave -&gt; Master (Listener)</vt:lpstr>
      <vt:lpstr>ConnectionListener -&gt; Master</vt:lpstr>
      <vt:lpstr>PivotCalculator -&gt; Master</vt:lpstr>
      <vt:lpstr>Sorter -&gt; Slave</vt:lpstr>
      <vt:lpstr>PartitionReceiver -&gt; Slave</vt:lpstr>
      <vt:lpstr>PartitionSender -&gt; Slave</vt:lpstr>
      <vt:lpstr>Shuffler -&gt; Slave</vt:lpstr>
      <vt:lpstr>PartitionSender -&gt; PartitionReceiver</vt:lpstr>
      <vt:lpstr>Modules</vt:lpstr>
      <vt:lpstr>Overall Communication</vt:lpstr>
      <vt:lpstr>Master Modules</vt:lpstr>
      <vt:lpstr>Slave Modules</vt:lpstr>
      <vt:lpstr>State Diagrams</vt:lpstr>
      <vt:lpstr>PowerPoint 프레젠테이션</vt:lpstr>
      <vt:lpstr>Master</vt:lpstr>
      <vt:lpstr>Slave</vt:lpstr>
      <vt:lpstr>State Description</vt:lpstr>
      <vt:lpstr>Master Sample</vt:lpstr>
      <vt:lpstr>Client Sample</vt:lpstr>
      <vt:lpstr>Slave Compute Order</vt:lpstr>
      <vt:lpstr>Classes</vt:lpstr>
      <vt:lpstr>Messages</vt:lpstr>
      <vt:lpstr>Messages</vt:lpstr>
      <vt:lpstr>Master</vt:lpstr>
      <vt:lpstr>Slave</vt:lpstr>
      <vt:lpstr>Tests</vt:lpstr>
      <vt:lpstr>State</vt:lpstr>
      <vt:lpstr>Futures</vt:lpstr>
      <vt:lpstr>Sample Calculation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CS490P Project Design</dc:title>
  <dc:creator>KHPARK</dc:creator>
  <cp:lastModifiedBy>박강희</cp:lastModifiedBy>
  <cp:revision>312</cp:revision>
  <dcterms:created xsi:type="dcterms:W3CDTF">2016-10-03T17:42:18Z</dcterms:created>
  <dcterms:modified xsi:type="dcterms:W3CDTF">2016-10-28T05:57:54Z</dcterms:modified>
</cp:coreProperties>
</file>