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6" r:id="rId12"/>
    <p:sldId id="268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6" y="14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D11A1-327F-4E26-A4E9-3CB588BA9255}" type="datetimeFigureOut">
              <a:rPr lang="ko-KR" altLang="en-US" smtClean="0"/>
              <a:t>2016-09-27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A85C3-FCB3-4EB1-8810-065A6786D4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9360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D11A1-327F-4E26-A4E9-3CB588BA9255}" type="datetimeFigureOut">
              <a:rPr lang="ko-KR" altLang="en-US" smtClean="0"/>
              <a:t>2016-09-27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A85C3-FCB3-4EB1-8810-065A6786D4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030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D11A1-327F-4E26-A4E9-3CB588BA9255}" type="datetimeFigureOut">
              <a:rPr lang="ko-KR" altLang="en-US" smtClean="0"/>
              <a:t>2016-09-27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A85C3-FCB3-4EB1-8810-065A6786D4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5695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D11A1-327F-4E26-A4E9-3CB588BA9255}" type="datetimeFigureOut">
              <a:rPr lang="ko-KR" altLang="en-US" smtClean="0"/>
              <a:t>2016-09-27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A85C3-FCB3-4EB1-8810-065A6786D4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0784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D11A1-327F-4E26-A4E9-3CB588BA9255}" type="datetimeFigureOut">
              <a:rPr lang="ko-KR" altLang="en-US" smtClean="0"/>
              <a:t>2016-09-27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A85C3-FCB3-4EB1-8810-065A6786D4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4219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D11A1-327F-4E26-A4E9-3CB588BA9255}" type="datetimeFigureOut">
              <a:rPr lang="ko-KR" altLang="en-US" smtClean="0"/>
              <a:t>2016-09-27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A85C3-FCB3-4EB1-8810-065A6786D4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1981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D11A1-327F-4E26-A4E9-3CB588BA9255}" type="datetimeFigureOut">
              <a:rPr lang="ko-KR" altLang="en-US" smtClean="0"/>
              <a:t>2016-09-27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A85C3-FCB3-4EB1-8810-065A6786D4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2868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D11A1-327F-4E26-A4E9-3CB588BA9255}" type="datetimeFigureOut">
              <a:rPr lang="ko-KR" altLang="en-US" smtClean="0"/>
              <a:t>2016-09-27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A85C3-FCB3-4EB1-8810-065A6786D4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2975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D11A1-327F-4E26-A4E9-3CB588BA9255}" type="datetimeFigureOut">
              <a:rPr lang="ko-KR" altLang="en-US" smtClean="0"/>
              <a:t>2016-09-27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A85C3-FCB3-4EB1-8810-065A6786D4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4738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D11A1-327F-4E26-A4E9-3CB588BA9255}" type="datetimeFigureOut">
              <a:rPr lang="ko-KR" altLang="en-US" smtClean="0"/>
              <a:t>2016-09-27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A85C3-FCB3-4EB1-8810-065A6786D4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133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D11A1-327F-4E26-A4E9-3CB588BA9255}" type="datetimeFigureOut">
              <a:rPr lang="ko-KR" altLang="en-US" smtClean="0"/>
              <a:t>2016-09-27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A85C3-FCB3-4EB1-8810-065A6786D4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3080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DD11A1-327F-4E26-A4E9-3CB588BA9255}" type="datetimeFigureOut">
              <a:rPr lang="ko-KR" altLang="en-US" smtClean="0"/>
              <a:t>2016-09-27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8A85C3-FCB3-4EB1-8810-065A6786D4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5255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400" dirty="0" smtClean="0"/>
              <a:t>Clean Code (Chapter 2-4)</a:t>
            </a:r>
            <a:endParaRPr lang="ko-KR" altLang="en-US" sz="44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20150888, CSE, </a:t>
            </a:r>
            <a:r>
              <a:rPr lang="en-US" altLang="ko-KR" dirty="0" err="1" smtClean="0"/>
              <a:t>Kanghee</a:t>
            </a:r>
            <a:r>
              <a:rPr lang="en-US" altLang="ko-KR" dirty="0" smtClean="0"/>
              <a:t> Park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01653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Chapter 7: Error Handling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4817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Error handling is important, but it shouldn’t obscure logic</a:t>
            </a:r>
          </a:p>
          <a:p>
            <a:r>
              <a:rPr lang="en-US" altLang="ko-KR" dirty="0" smtClean="0"/>
              <a:t>Use Exceptions Rather Than Return Code</a:t>
            </a:r>
          </a:p>
          <a:p>
            <a:pPr lvl="1"/>
            <a:r>
              <a:rPr lang="en-US" altLang="ko-KR" dirty="0"/>
              <a:t>E</a:t>
            </a:r>
            <a:r>
              <a:rPr lang="en-US" altLang="ko-KR" dirty="0" smtClean="0"/>
              <a:t>asy to forget to check return value of function</a:t>
            </a:r>
          </a:p>
          <a:p>
            <a:pPr lvl="1"/>
            <a:r>
              <a:rPr lang="en-US" altLang="ko-KR" dirty="0" smtClean="0"/>
              <a:t>Error handling is separated</a:t>
            </a:r>
          </a:p>
          <a:p>
            <a:endParaRPr lang="en-US" altLang="ko-KR" dirty="0"/>
          </a:p>
          <a:p>
            <a:r>
              <a:rPr lang="en-US" altLang="ko-KR" dirty="0" smtClean="0"/>
              <a:t>Write Your Try-Catch-Finally Statement First</a:t>
            </a:r>
          </a:p>
          <a:p>
            <a:pPr lvl="1"/>
            <a:r>
              <a:rPr lang="en-US" altLang="ko-KR" dirty="0" smtClean="0"/>
              <a:t>It helps you define what the user of that code should expect</a:t>
            </a:r>
          </a:p>
          <a:p>
            <a:pPr lvl="1"/>
            <a:endParaRPr lang="en-US" altLang="ko-KR" dirty="0"/>
          </a:p>
          <a:p>
            <a:r>
              <a:rPr lang="en-US" altLang="ko-KR" dirty="0" smtClean="0"/>
              <a:t>Use Unchecked Exceptions</a:t>
            </a:r>
          </a:p>
          <a:p>
            <a:pPr lvl="1"/>
            <a:r>
              <a:rPr lang="en-US" altLang="ko-KR" dirty="0"/>
              <a:t>C</a:t>
            </a:r>
            <a:r>
              <a:rPr lang="en-US" altLang="ko-KR" dirty="0" smtClean="0"/>
              <a:t>hange on low level force changes on many higher levels (Checked)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65533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Chapter 7: Error Handling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4817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Provide Context with Exceptions</a:t>
            </a:r>
          </a:p>
          <a:p>
            <a:r>
              <a:rPr lang="en-US" altLang="ko-KR" dirty="0" smtClean="0"/>
              <a:t>Define Exception Classes in Terms of a Caller’s Needs</a:t>
            </a:r>
          </a:p>
          <a:p>
            <a:pPr lvl="1"/>
            <a:r>
              <a:rPr lang="en-US" altLang="ko-KR" dirty="0" smtClean="0"/>
              <a:t>Simplify the code by wrapping the API</a:t>
            </a:r>
          </a:p>
          <a:p>
            <a:pPr lvl="1"/>
            <a:endParaRPr lang="en-US" altLang="ko-KR" dirty="0"/>
          </a:p>
          <a:p>
            <a:r>
              <a:rPr lang="en-US" altLang="ko-KR" dirty="0" smtClean="0"/>
              <a:t>Define the Normal Flow</a:t>
            </a:r>
          </a:p>
          <a:p>
            <a:pPr lvl="1"/>
            <a:r>
              <a:rPr lang="en-US" altLang="ko-KR" dirty="0" smtClean="0"/>
              <a:t>Use the ‘Special Case Pattern’</a:t>
            </a:r>
          </a:p>
          <a:p>
            <a:pPr lvl="1"/>
            <a:r>
              <a:rPr lang="en-US" altLang="ko-KR" dirty="0" smtClean="0"/>
              <a:t>Create a class handling special case (behavior is encapsulated)</a:t>
            </a:r>
          </a:p>
          <a:p>
            <a:pPr lvl="1"/>
            <a:endParaRPr lang="en-US" altLang="ko-KR" dirty="0"/>
          </a:p>
          <a:p>
            <a:r>
              <a:rPr lang="en-US" altLang="ko-KR" dirty="0" smtClean="0"/>
              <a:t>Don’t Return Null, Don’t Pass Null</a:t>
            </a:r>
          </a:p>
          <a:p>
            <a:pPr lvl="1"/>
            <a:r>
              <a:rPr lang="en-US" altLang="ko-KR" dirty="0" smtClean="0"/>
              <a:t>Throw an exception or returning a Special Case object instead</a:t>
            </a:r>
          </a:p>
        </p:txBody>
      </p:sp>
    </p:spTree>
    <p:extLst>
      <p:ext uri="{BB962C8B-B14F-4D97-AF65-F5344CB8AC3E}">
        <p14:creationId xmlns:p14="http://schemas.microsoft.com/office/powerpoint/2010/main" val="22781990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Chapter 9: Unit Tests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4817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Don’t Pass Null</a:t>
            </a:r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895999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Chapter 2: Meaningful Names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 smtClean="0"/>
              <a:t>Use Intention-Revealing Names</a:t>
            </a:r>
          </a:p>
          <a:p>
            <a:pPr lvl="1"/>
            <a:r>
              <a:rPr lang="en-US" altLang="ko-KR" sz="2000" dirty="0" smtClean="0"/>
              <a:t>If a name requires a comment, then the name does not reveal its intent</a:t>
            </a:r>
          </a:p>
          <a:p>
            <a:pPr lvl="1"/>
            <a:r>
              <a:rPr lang="en-US" altLang="ko-KR" sz="2000" dirty="0" smtClean="0"/>
              <a:t>Specify what is being measured and the unit of that measurement</a:t>
            </a:r>
          </a:p>
          <a:p>
            <a:pPr lvl="1"/>
            <a:r>
              <a:rPr lang="en-US" altLang="ko-KR" sz="2000" dirty="0" smtClean="0"/>
              <a:t>The problem is </a:t>
            </a:r>
            <a:r>
              <a:rPr lang="en-US" altLang="ko-KR" sz="2000" dirty="0" err="1" smtClean="0">
                <a:solidFill>
                  <a:srgbClr val="FF0000"/>
                </a:solidFill>
              </a:rPr>
              <a:t>implicity</a:t>
            </a:r>
            <a:r>
              <a:rPr lang="en-US" altLang="ko-KR" sz="2000" dirty="0" smtClean="0"/>
              <a:t> of the code</a:t>
            </a:r>
          </a:p>
          <a:p>
            <a:endParaRPr lang="en-US" altLang="ko-KR" dirty="0" smtClean="0"/>
          </a:p>
          <a:p>
            <a:r>
              <a:rPr lang="en-US" altLang="ko-KR" sz="2400" dirty="0" smtClean="0"/>
              <a:t>Avoid Disinformation</a:t>
            </a:r>
          </a:p>
          <a:p>
            <a:pPr lvl="1"/>
            <a:r>
              <a:rPr lang="en-US" altLang="ko-KR" sz="2000" dirty="0" smtClean="0"/>
              <a:t>Avoid words whose entrenched meanings vary from our intended meaning</a:t>
            </a:r>
          </a:p>
          <a:p>
            <a:pPr lvl="1"/>
            <a:r>
              <a:rPr lang="en-US" altLang="ko-KR" sz="2000" dirty="0" smtClean="0"/>
              <a:t>e.g. </a:t>
            </a:r>
            <a:r>
              <a:rPr lang="en-US" altLang="ko-KR" sz="2000" dirty="0" err="1" smtClean="0"/>
              <a:t>hp</a:t>
            </a:r>
            <a:r>
              <a:rPr lang="en-US" altLang="ko-KR" sz="2000" dirty="0" smtClean="0"/>
              <a:t>, </a:t>
            </a:r>
            <a:r>
              <a:rPr lang="en-US" altLang="ko-KR" sz="2000" dirty="0" err="1" smtClean="0"/>
              <a:t>aix</a:t>
            </a:r>
            <a:r>
              <a:rPr lang="en-US" altLang="ko-KR" sz="2000" dirty="0" smtClean="0"/>
              <a:t>, and </a:t>
            </a:r>
            <a:r>
              <a:rPr lang="en-US" altLang="ko-KR" sz="2000" dirty="0" err="1" smtClean="0"/>
              <a:t>sco</a:t>
            </a:r>
            <a:r>
              <a:rPr lang="en-US" altLang="ko-KR" sz="2000" dirty="0" smtClean="0"/>
              <a:t> (The names suggest Unix platforms)</a:t>
            </a:r>
          </a:p>
          <a:p>
            <a:pPr lvl="1"/>
            <a:r>
              <a:rPr lang="en-US" altLang="ko-KR" sz="2000" dirty="0" smtClean="0"/>
              <a:t>e.g. </a:t>
            </a:r>
            <a:r>
              <a:rPr lang="en-US" altLang="ko-KR" sz="2000" dirty="0" err="1" smtClean="0"/>
              <a:t>accountList</a:t>
            </a:r>
            <a:r>
              <a:rPr lang="en-US" altLang="ko-KR" sz="2000" dirty="0" smtClean="0"/>
              <a:t> unless it’s actually a List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875446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Chapter 2: Meaningful Names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 smtClean="0"/>
              <a:t>Make Meaningful Distinctions</a:t>
            </a:r>
          </a:p>
          <a:p>
            <a:pPr lvl="1"/>
            <a:r>
              <a:rPr lang="en-US" altLang="ko-KR" sz="2000" dirty="0" smtClean="0"/>
              <a:t>Number-series naming (a1, a2, …, </a:t>
            </a:r>
            <a:r>
              <a:rPr lang="en-US" altLang="ko-KR" sz="2000" dirty="0" err="1" smtClean="0"/>
              <a:t>aN</a:t>
            </a:r>
            <a:r>
              <a:rPr lang="en-US" altLang="ko-KR" sz="2000" dirty="0" smtClean="0"/>
              <a:t>) is </a:t>
            </a:r>
            <a:r>
              <a:rPr lang="en-US" altLang="ko-KR" sz="2000" dirty="0" err="1" smtClean="0"/>
              <a:t>noninformative</a:t>
            </a:r>
            <a:endParaRPr lang="en-US" altLang="ko-KR" sz="2000" dirty="0"/>
          </a:p>
          <a:p>
            <a:pPr lvl="1"/>
            <a:r>
              <a:rPr lang="en-US" altLang="ko-KR" sz="2000" dirty="0" smtClean="0"/>
              <a:t>Noise words are another meaningless distinction. (e.g. </a:t>
            </a:r>
            <a:r>
              <a:rPr lang="en-US" altLang="ko-KR" sz="2000" dirty="0" err="1" smtClean="0"/>
              <a:t>ProductInfo</a:t>
            </a:r>
            <a:r>
              <a:rPr lang="en-US" altLang="ko-KR" sz="2000" dirty="0" smtClean="0"/>
              <a:t>, </a:t>
            </a:r>
            <a:r>
              <a:rPr lang="en-US" altLang="ko-KR" sz="2000" dirty="0" err="1" smtClean="0"/>
              <a:t>ProductData</a:t>
            </a:r>
            <a:r>
              <a:rPr lang="en-US" altLang="ko-KR" sz="2000" dirty="0"/>
              <a:t>)</a:t>
            </a:r>
            <a:endParaRPr lang="en-US" altLang="ko-KR" sz="2000" dirty="0" smtClean="0"/>
          </a:p>
          <a:p>
            <a:pPr lvl="1"/>
            <a:r>
              <a:rPr lang="en-US" altLang="ko-KR" sz="2000" dirty="0" smtClean="0"/>
              <a:t>Noise words are redundant (e.g. </a:t>
            </a:r>
            <a:r>
              <a:rPr lang="en-US" altLang="ko-KR" sz="2000" dirty="0" err="1" smtClean="0"/>
              <a:t>NameString</a:t>
            </a:r>
            <a:r>
              <a:rPr lang="en-US" altLang="ko-KR" sz="2000" dirty="0" smtClean="0"/>
              <a:t>, </a:t>
            </a:r>
            <a:r>
              <a:rPr lang="en-US" altLang="ko-KR" sz="2000" dirty="0" err="1" smtClean="0"/>
              <a:t>CustomerObject</a:t>
            </a:r>
            <a:r>
              <a:rPr lang="en-US" altLang="ko-KR" sz="2000" dirty="0" smtClean="0"/>
              <a:t>)</a:t>
            </a:r>
          </a:p>
          <a:p>
            <a:endParaRPr lang="en-US" altLang="ko-KR" dirty="0" smtClean="0"/>
          </a:p>
          <a:p>
            <a:r>
              <a:rPr lang="en-US" altLang="ko-KR" sz="2400" dirty="0" smtClean="0"/>
              <a:t>Use Pronounceable Names</a:t>
            </a:r>
          </a:p>
          <a:p>
            <a:pPr lvl="1"/>
            <a:r>
              <a:rPr lang="en-US" altLang="ko-KR" sz="2000" dirty="0" smtClean="0"/>
              <a:t>This matters because programming is a social activity</a:t>
            </a:r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Use Searchable Names</a:t>
            </a:r>
          </a:p>
          <a:p>
            <a:pPr lvl="1"/>
            <a:r>
              <a:rPr lang="en-US" altLang="ko-KR" sz="2000" dirty="0" smtClean="0"/>
              <a:t>Encoding information into names adds an extra burden of deciphering</a:t>
            </a:r>
          </a:p>
          <a:p>
            <a:pPr lvl="1"/>
            <a:r>
              <a:rPr lang="en-US" altLang="ko-KR" sz="2000" dirty="0" smtClean="0"/>
              <a:t>Encoding name is seldom pronounceable and are easy to </a:t>
            </a:r>
            <a:r>
              <a:rPr lang="en-US" altLang="ko-KR" sz="2000" dirty="0" err="1" smtClean="0"/>
              <a:t>mis</a:t>
            </a:r>
            <a:r>
              <a:rPr lang="en-US" altLang="ko-KR" sz="2000" dirty="0" smtClean="0"/>
              <a:t>-type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351453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Chapter 2: Meaningful Names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Avoid Mental Mapping</a:t>
            </a:r>
          </a:p>
          <a:p>
            <a:pPr lvl="1"/>
            <a:r>
              <a:rPr lang="en-US" altLang="ko-KR" sz="2000" dirty="0" smtClean="0"/>
              <a:t>You shouldn’t have to mentally translate your names into other names</a:t>
            </a:r>
          </a:p>
          <a:p>
            <a:pPr lvl="1"/>
            <a:r>
              <a:rPr lang="en-US" altLang="ko-KR" sz="2000" dirty="0" smtClean="0"/>
              <a:t>In most context single-letter name is a poor choice (except for loop counters)</a:t>
            </a:r>
          </a:p>
          <a:p>
            <a:pPr lvl="1"/>
            <a:r>
              <a:rPr lang="en-US" altLang="ko-KR" sz="2000" dirty="0" smtClean="0"/>
              <a:t>Use </a:t>
            </a:r>
            <a:r>
              <a:rPr lang="en-US" altLang="ko-KR" sz="2000" dirty="0" smtClean="0">
                <a:solidFill>
                  <a:srgbClr val="FF0000"/>
                </a:solidFill>
              </a:rPr>
              <a:t>Solution Domain Names</a:t>
            </a:r>
            <a:r>
              <a:rPr lang="en-US" altLang="ko-KR" sz="2000" dirty="0" smtClean="0"/>
              <a:t> or </a:t>
            </a:r>
            <a:r>
              <a:rPr lang="en-US" altLang="ko-KR" sz="2000" dirty="0" smtClean="0">
                <a:solidFill>
                  <a:srgbClr val="FF0000"/>
                </a:solidFill>
              </a:rPr>
              <a:t>Problem Domain Names </a:t>
            </a:r>
            <a:r>
              <a:rPr lang="en-US" altLang="ko-KR" sz="2000" dirty="0" smtClean="0"/>
              <a:t>(but separate them)</a:t>
            </a:r>
          </a:p>
          <a:p>
            <a:endParaRPr lang="en-US" altLang="ko-KR" dirty="0" smtClean="0"/>
          </a:p>
          <a:p>
            <a:r>
              <a:rPr lang="en-US" altLang="ko-KR" sz="2400" dirty="0" smtClean="0"/>
              <a:t>Others</a:t>
            </a:r>
          </a:p>
          <a:p>
            <a:pPr lvl="1"/>
            <a:r>
              <a:rPr lang="en-US" altLang="ko-KR" sz="2000" dirty="0" smtClean="0"/>
              <a:t>Class name should have noun or noun phrase</a:t>
            </a:r>
          </a:p>
          <a:p>
            <a:pPr lvl="1"/>
            <a:r>
              <a:rPr lang="en-US" altLang="ko-KR" sz="2000" dirty="0" smtClean="0"/>
              <a:t>Method name should have verb or verb phrase</a:t>
            </a:r>
          </a:p>
          <a:p>
            <a:pPr lvl="1"/>
            <a:r>
              <a:rPr lang="en-US" altLang="ko-KR" sz="2000" dirty="0" smtClean="0"/>
              <a:t>Choose clarity over entertainment value</a:t>
            </a:r>
          </a:p>
          <a:p>
            <a:pPr lvl="1"/>
            <a:r>
              <a:rPr lang="en-US" altLang="ko-KR" sz="2000" dirty="0" smtClean="0"/>
              <a:t>Pick one word for one abstract concept and stick with it</a:t>
            </a:r>
          </a:p>
          <a:p>
            <a:pPr lvl="1"/>
            <a:r>
              <a:rPr lang="en-US" altLang="ko-KR" sz="2000" dirty="0" smtClean="0"/>
              <a:t>Avoid using the same word for two purposes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538722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Chapter 3: Functions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Write </a:t>
            </a:r>
            <a:r>
              <a:rPr lang="en-US" altLang="ko-KR" sz="2400" dirty="0" smtClean="0">
                <a:solidFill>
                  <a:srgbClr val="FF0000"/>
                </a:solidFill>
              </a:rPr>
              <a:t>Small</a:t>
            </a:r>
            <a:r>
              <a:rPr lang="en-US" altLang="ko-KR" sz="2400" dirty="0" smtClean="0"/>
              <a:t> Functions</a:t>
            </a:r>
          </a:p>
          <a:p>
            <a:pPr lvl="1"/>
            <a:r>
              <a:rPr lang="en-US" altLang="ko-KR" sz="2000" dirty="0" smtClean="0"/>
              <a:t>Much easier to understand</a:t>
            </a:r>
          </a:p>
          <a:p>
            <a:pPr lvl="1"/>
            <a:r>
              <a:rPr lang="en-US" altLang="ko-KR" sz="2000" dirty="0" smtClean="0"/>
              <a:t>The indent level of a function should not be greater than one or two</a:t>
            </a:r>
            <a:endParaRPr lang="en-US" altLang="ko-KR" sz="2000" dirty="0"/>
          </a:p>
          <a:p>
            <a:pPr marL="457200" lvl="1" indent="0">
              <a:buNone/>
            </a:pPr>
            <a:endParaRPr lang="en-US" altLang="ko-KR" sz="2000" dirty="0" smtClean="0"/>
          </a:p>
          <a:p>
            <a:r>
              <a:rPr lang="en-US" altLang="ko-KR" sz="2400" dirty="0" smtClean="0"/>
              <a:t>Functions Should Do One Thing</a:t>
            </a:r>
            <a:endParaRPr lang="en-US" altLang="ko-KR" sz="2000" dirty="0"/>
          </a:p>
          <a:p>
            <a:r>
              <a:rPr lang="en-US" altLang="ko-KR" sz="2400" dirty="0" smtClean="0"/>
              <a:t>One Level of Abstraction per Function</a:t>
            </a:r>
          </a:p>
          <a:p>
            <a:endParaRPr lang="en-US" altLang="ko-KR" sz="2400" dirty="0"/>
          </a:p>
          <a:p>
            <a:r>
              <a:rPr lang="en-US" altLang="ko-KR" sz="2400" dirty="0" smtClean="0"/>
              <a:t>Switch Statement</a:t>
            </a:r>
          </a:p>
          <a:p>
            <a:pPr lvl="1"/>
            <a:r>
              <a:rPr lang="en-US" altLang="ko-KR" sz="2000" dirty="0" smtClean="0"/>
              <a:t>Make sure that switch statement is never repeated (with polymorphism)</a:t>
            </a:r>
          </a:p>
          <a:p>
            <a:pPr lvl="1"/>
            <a:r>
              <a:rPr lang="en-US" altLang="ko-KR" sz="2000" dirty="0" smtClean="0"/>
              <a:t>Bury the switch statement in the basement of an Abstract Factory</a:t>
            </a:r>
          </a:p>
          <a:p>
            <a:pPr lvl="1"/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1655691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Chapter 3: Functions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Use Descriptive Names</a:t>
            </a:r>
          </a:p>
          <a:p>
            <a:pPr lvl="1"/>
            <a:r>
              <a:rPr lang="en-US" altLang="ko-KR" sz="2000" dirty="0" smtClean="0"/>
              <a:t>A long descriptive name is better than a short enigmatic name</a:t>
            </a:r>
          </a:p>
          <a:p>
            <a:pPr lvl="1"/>
            <a:r>
              <a:rPr lang="en-US" altLang="ko-KR" sz="2000" dirty="0" smtClean="0"/>
              <a:t>Try several different names and read the code with each in place</a:t>
            </a:r>
            <a:endParaRPr lang="en-US" altLang="ko-KR" sz="2000" dirty="0"/>
          </a:p>
          <a:p>
            <a:pPr lvl="1"/>
            <a:endParaRPr lang="en-US" altLang="ko-KR" sz="2000" dirty="0" smtClean="0"/>
          </a:p>
          <a:p>
            <a:r>
              <a:rPr lang="en-US" altLang="ko-KR" sz="2400" dirty="0" smtClean="0"/>
              <a:t>No Side Effect</a:t>
            </a:r>
          </a:p>
          <a:p>
            <a:pPr lvl="1"/>
            <a:r>
              <a:rPr lang="en-US" altLang="ko-KR" sz="2000" dirty="0" smtClean="0"/>
              <a:t>Side effect creates a temporal coupling</a:t>
            </a:r>
          </a:p>
          <a:p>
            <a:pPr lvl="1"/>
            <a:r>
              <a:rPr lang="en-US" altLang="ko-KR" sz="2000" dirty="0" smtClean="0"/>
              <a:t>Don’t use output arguments (Arguments are naturally interpreted as inputs)</a:t>
            </a:r>
          </a:p>
          <a:p>
            <a:pPr lvl="1"/>
            <a:endParaRPr lang="en-US" altLang="ko-KR" sz="2000" dirty="0"/>
          </a:p>
          <a:p>
            <a:r>
              <a:rPr lang="en-US" altLang="ko-KR" sz="2400" dirty="0" smtClean="0"/>
              <a:t>Separate Commands and Queries</a:t>
            </a:r>
          </a:p>
        </p:txBody>
      </p:sp>
    </p:spTree>
    <p:extLst>
      <p:ext uri="{BB962C8B-B14F-4D97-AF65-F5344CB8AC3E}">
        <p14:creationId xmlns:p14="http://schemas.microsoft.com/office/powerpoint/2010/main" val="3510460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Chapter 3: Functions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sz="2400" dirty="0"/>
              <a:t>Functions Arguments</a:t>
            </a:r>
          </a:p>
          <a:p>
            <a:pPr lvl="1"/>
            <a:r>
              <a:rPr lang="en-US" altLang="ko-KR" sz="2000" dirty="0" smtClean="0"/>
              <a:t>More arguments require more times to read</a:t>
            </a:r>
            <a:endParaRPr lang="en-US" altLang="ko-KR" sz="2000" dirty="0"/>
          </a:p>
          <a:p>
            <a:pPr lvl="1"/>
            <a:r>
              <a:rPr lang="en-US" altLang="ko-KR" sz="2000" dirty="0"/>
              <a:t>Arguments are even harder from a testing point of </a:t>
            </a:r>
            <a:r>
              <a:rPr lang="en-US" altLang="ko-KR" sz="2000" dirty="0" smtClean="0"/>
              <a:t>view</a:t>
            </a:r>
          </a:p>
          <a:p>
            <a:pPr lvl="1"/>
            <a:r>
              <a:rPr lang="en-US" altLang="ko-KR" sz="2000" dirty="0" smtClean="0"/>
              <a:t>Flag arguments complicates the signature of the method</a:t>
            </a:r>
          </a:p>
          <a:p>
            <a:pPr lvl="1"/>
            <a:r>
              <a:rPr lang="en-US" altLang="ko-KR" sz="2000" dirty="0" smtClean="0"/>
              <a:t>Monadic</a:t>
            </a:r>
            <a:r>
              <a:rPr lang="en-US" altLang="ko-KR" sz="2000" dirty="0"/>
              <a:t> </a:t>
            </a:r>
            <a:r>
              <a:rPr lang="en-US" altLang="ko-KR" sz="2000" dirty="0" smtClean="0"/>
              <a:t>only for Asking </a:t>
            </a:r>
            <a:r>
              <a:rPr lang="en-US" altLang="ko-KR" sz="2000" dirty="0"/>
              <a:t>a </a:t>
            </a:r>
            <a:r>
              <a:rPr lang="en-US" altLang="ko-KR" sz="2000" dirty="0" smtClean="0"/>
              <a:t>question, transforming </a:t>
            </a:r>
            <a:r>
              <a:rPr lang="en-US" altLang="ko-KR" sz="2000" dirty="0"/>
              <a:t>and </a:t>
            </a:r>
            <a:r>
              <a:rPr lang="en-US" altLang="ko-KR" sz="2000" dirty="0" smtClean="0"/>
              <a:t>return, event</a:t>
            </a:r>
          </a:p>
          <a:p>
            <a:pPr lvl="1"/>
            <a:r>
              <a:rPr lang="en-US" altLang="ko-KR" sz="2000" dirty="0" smtClean="0"/>
              <a:t>When there are two or more arguments, wrap some arguments into a class</a:t>
            </a:r>
          </a:p>
          <a:p>
            <a:pPr lvl="1"/>
            <a:endParaRPr lang="en-US" altLang="ko-KR" sz="2000" dirty="0" smtClean="0"/>
          </a:p>
          <a:p>
            <a:r>
              <a:rPr lang="en-US" altLang="ko-KR" sz="2400" dirty="0"/>
              <a:t>Prefer Exceptions to Returning Error Codes</a:t>
            </a:r>
          </a:p>
          <a:p>
            <a:pPr lvl="1"/>
            <a:r>
              <a:rPr lang="en-US" altLang="ko-KR" sz="2000" dirty="0"/>
              <a:t>Error processing code can be separated from the happy path code</a:t>
            </a:r>
          </a:p>
          <a:p>
            <a:pPr lvl="1"/>
            <a:r>
              <a:rPr lang="en-US" altLang="ko-KR" sz="2000" dirty="0" smtClean="0"/>
              <a:t>Error handling is also ‘One Thing’</a:t>
            </a:r>
          </a:p>
          <a:p>
            <a:pPr lvl="1"/>
            <a:endParaRPr lang="en-US" altLang="ko-KR" sz="2000" dirty="0" smtClean="0"/>
          </a:p>
          <a:p>
            <a:r>
              <a:rPr lang="en-US" altLang="ko-KR" sz="2400" dirty="0" smtClean="0"/>
              <a:t>Don’t Repeat Yourself</a:t>
            </a:r>
            <a:endParaRPr lang="en-US" altLang="ko-KR" sz="2400" dirty="0"/>
          </a:p>
          <a:p>
            <a:pPr lvl="1"/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4028014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Chapter 4: Comments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Inaccurate comments are worse than no comments at all</a:t>
            </a:r>
          </a:p>
          <a:p>
            <a:r>
              <a:rPr lang="en-US" altLang="ko-KR" sz="2400" dirty="0" smtClean="0"/>
              <a:t>Clear and expressive code with few comments is far superior</a:t>
            </a:r>
          </a:p>
          <a:p>
            <a:endParaRPr lang="en-US" altLang="ko-KR" sz="2400" dirty="0"/>
          </a:p>
          <a:p>
            <a:r>
              <a:rPr lang="en-US" altLang="ko-KR" sz="2400" dirty="0" smtClean="0"/>
              <a:t>Necessary or Beneficial Comments</a:t>
            </a:r>
          </a:p>
          <a:p>
            <a:pPr lvl="1"/>
            <a:r>
              <a:rPr lang="en-US" altLang="ko-KR" sz="2000" dirty="0" smtClean="0"/>
              <a:t>Copyright and authorship statements</a:t>
            </a:r>
          </a:p>
          <a:p>
            <a:pPr lvl="1"/>
            <a:r>
              <a:rPr lang="en-US" altLang="ko-KR" sz="2000" dirty="0" smtClean="0"/>
              <a:t>Explanation of intent</a:t>
            </a:r>
          </a:p>
          <a:p>
            <a:pPr lvl="1"/>
            <a:r>
              <a:rPr lang="en-US" altLang="ko-KR" sz="2000" dirty="0" smtClean="0"/>
              <a:t>Translate the meaning of some obscure one into something that’s readable</a:t>
            </a:r>
          </a:p>
          <a:p>
            <a:pPr lvl="1"/>
            <a:r>
              <a:rPr lang="en-US" altLang="ko-KR" sz="2000" dirty="0" smtClean="0"/>
              <a:t>Warning of consequences</a:t>
            </a:r>
          </a:p>
          <a:p>
            <a:pPr lvl="1"/>
            <a:r>
              <a:rPr lang="en-US" altLang="ko-KR" sz="2000" dirty="0" smtClean="0"/>
              <a:t>TODO comments</a:t>
            </a:r>
          </a:p>
          <a:p>
            <a:pPr lvl="1"/>
            <a:r>
              <a:rPr lang="en-US" altLang="ko-KR" sz="2000" dirty="0" smtClean="0"/>
              <a:t>Amplify the importance</a:t>
            </a:r>
          </a:p>
          <a:p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444380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Chapter 4: Comments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sz="2400" dirty="0" smtClean="0"/>
              <a:t>Bad Comments</a:t>
            </a:r>
          </a:p>
          <a:p>
            <a:pPr lvl="1"/>
            <a:r>
              <a:rPr lang="en-US" altLang="ko-KR" sz="2000" dirty="0" smtClean="0"/>
              <a:t>Mumbling, Redundant Comments, Misleading Comments</a:t>
            </a:r>
          </a:p>
          <a:p>
            <a:pPr lvl="1"/>
            <a:r>
              <a:rPr lang="en-US" altLang="ko-KR" sz="2000" dirty="0" smtClean="0"/>
              <a:t>Mandated Comments (e.g. required </a:t>
            </a:r>
            <a:r>
              <a:rPr lang="en-US" altLang="ko-KR" sz="2000" dirty="0" err="1" smtClean="0"/>
              <a:t>javadocs</a:t>
            </a:r>
            <a:r>
              <a:rPr lang="en-US" altLang="ko-KR" sz="2000" dirty="0" smtClean="0"/>
              <a:t> for every function)</a:t>
            </a:r>
          </a:p>
          <a:p>
            <a:pPr lvl="1"/>
            <a:r>
              <a:rPr lang="en-US" altLang="ko-KR" sz="2000" dirty="0" smtClean="0"/>
              <a:t>Journal Comments (Use source code control systems)</a:t>
            </a:r>
          </a:p>
          <a:p>
            <a:pPr lvl="1"/>
            <a:r>
              <a:rPr lang="en-US" altLang="ko-KR" sz="2000" dirty="0" smtClean="0"/>
              <a:t>Noise Comments (with no new information)</a:t>
            </a:r>
          </a:p>
          <a:p>
            <a:pPr lvl="1"/>
            <a:endParaRPr lang="en-US" altLang="ko-KR" sz="2000" dirty="0" smtClean="0"/>
          </a:p>
          <a:p>
            <a:r>
              <a:rPr lang="en-US" altLang="ko-KR" sz="2400" dirty="0" smtClean="0"/>
              <a:t>Don’t use a comment </a:t>
            </a:r>
            <a:r>
              <a:rPr lang="en-US" altLang="ko-KR" sz="2400" dirty="0"/>
              <a:t>w</a:t>
            </a:r>
            <a:r>
              <a:rPr lang="en-US" altLang="ko-KR" sz="2400" dirty="0" smtClean="0"/>
              <a:t>hen </a:t>
            </a:r>
            <a:r>
              <a:rPr lang="en-US" altLang="ko-KR" sz="2400" dirty="0"/>
              <a:t>y</a:t>
            </a:r>
            <a:r>
              <a:rPr lang="en-US" altLang="ko-KR" sz="2400" dirty="0" smtClean="0"/>
              <a:t>ou </a:t>
            </a:r>
            <a:r>
              <a:rPr lang="en-US" altLang="ko-KR" sz="2400" dirty="0"/>
              <a:t>c</a:t>
            </a:r>
            <a:r>
              <a:rPr lang="en-US" altLang="ko-KR" sz="2400" dirty="0" smtClean="0"/>
              <a:t>an </a:t>
            </a:r>
            <a:r>
              <a:rPr lang="en-US" altLang="ko-KR" sz="2400" dirty="0"/>
              <a:t>u</a:t>
            </a:r>
            <a:r>
              <a:rPr lang="en-US" altLang="ko-KR" sz="2400" dirty="0" smtClean="0"/>
              <a:t>se a function or a variable</a:t>
            </a:r>
          </a:p>
          <a:p>
            <a:r>
              <a:rPr lang="en-US" altLang="ko-KR" sz="2400" dirty="0" smtClean="0"/>
              <a:t>Use Position Markers Sparingly</a:t>
            </a:r>
          </a:p>
          <a:p>
            <a:r>
              <a:rPr lang="en-US" altLang="ko-KR" sz="2400" dirty="0" smtClean="0"/>
              <a:t>No Commented-Out Code</a:t>
            </a:r>
          </a:p>
          <a:p>
            <a:r>
              <a:rPr lang="en-US" altLang="ko-KR" sz="2400" dirty="0" smtClean="0"/>
              <a:t>No historical discussions or irrelevant descriptions</a:t>
            </a:r>
          </a:p>
          <a:p>
            <a:r>
              <a:rPr lang="en-US" altLang="ko-KR" sz="2400" dirty="0" smtClean="0"/>
              <a:t>The Connection between a comment and the code should be obvious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3683887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</TotalTime>
  <Words>726</Words>
  <Application>Microsoft Office PowerPoint</Application>
  <PresentationFormat>와이드스크린</PresentationFormat>
  <Paragraphs>117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Clean Code (Chapter 2-4)</vt:lpstr>
      <vt:lpstr>Chapter 2: Meaningful Names</vt:lpstr>
      <vt:lpstr>Chapter 2: Meaningful Names</vt:lpstr>
      <vt:lpstr>Chapter 2: Meaningful Names</vt:lpstr>
      <vt:lpstr>Chapter 3: Functions</vt:lpstr>
      <vt:lpstr>Chapter 3: Functions</vt:lpstr>
      <vt:lpstr>Chapter 3: Functions</vt:lpstr>
      <vt:lpstr>Chapter 4: Comments</vt:lpstr>
      <vt:lpstr>Chapter 4: Comments</vt:lpstr>
      <vt:lpstr>Chapter 7: Error Handling</vt:lpstr>
      <vt:lpstr>Chapter 7: Error Handling</vt:lpstr>
      <vt:lpstr>Chapter 9: Unit Tests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Clean Code (Chapter 2-4)</dc:title>
  <dc:creator>KHPARK</dc:creator>
  <cp:lastModifiedBy>KHPARK</cp:lastModifiedBy>
  <cp:revision>36</cp:revision>
  <dcterms:created xsi:type="dcterms:W3CDTF">2016-09-19T21:25:48Z</dcterms:created>
  <dcterms:modified xsi:type="dcterms:W3CDTF">2016-09-27T13:20:46Z</dcterms:modified>
</cp:coreProperties>
</file>