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0" r:id="rId4"/>
    <p:sldId id="319" r:id="rId5"/>
    <p:sldId id="265" r:id="rId6"/>
    <p:sldId id="349" r:id="rId7"/>
    <p:sldId id="267" r:id="rId8"/>
    <p:sldId id="318" r:id="rId9"/>
    <p:sldId id="308" r:id="rId10"/>
    <p:sldId id="309" r:id="rId11"/>
    <p:sldId id="348" r:id="rId12"/>
    <p:sldId id="312" r:id="rId13"/>
    <p:sldId id="313" r:id="rId14"/>
    <p:sldId id="314" r:id="rId15"/>
    <p:sldId id="315" r:id="rId16"/>
    <p:sldId id="275" r:id="rId17"/>
    <p:sldId id="304" r:id="rId18"/>
    <p:sldId id="257" r:id="rId19"/>
    <p:sldId id="307" r:id="rId20"/>
    <p:sldId id="285" r:id="rId21"/>
    <p:sldId id="320" r:id="rId22"/>
    <p:sldId id="323" r:id="rId23"/>
    <p:sldId id="325" r:id="rId24"/>
    <p:sldId id="326" r:id="rId25"/>
    <p:sldId id="350" r:id="rId26"/>
    <p:sldId id="327" r:id="rId27"/>
    <p:sldId id="291" r:id="rId28"/>
    <p:sldId id="290" r:id="rId29"/>
    <p:sldId id="284" r:id="rId30"/>
    <p:sldId id="295" r:id="rId31"/>
    <p:sldId id="299" r:id="rId32"/>
    <p:sldId id="322" r:id="rId33"/>
    <p:sldId id="321" r:id="rId34"/>
    <p:sldId id="334" r:id="rId35"/>
    <p:sldId id="337" r:id="rId36"/>
    <p:sldId id="351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7" r:id="rId46"/>
    <p:sldId id="346" r:id="rId47"/>
    <p:sldId id="352" r:id="rId48"/>
    <p:sldId id="354" r:id="rId49"/>
    <p:sldId id="353" r:id="rId50"/>
    <p:sldId id="355" r:id="rId51"/>
    <p:sldId id="356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9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3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0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9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3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6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3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5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9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6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3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212C-81FB-40F3-BD5E-91ADD12CE53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 smtClean="0"/>
              <a:t>CS490P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Project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55714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20150888, CSE, Park </a:t>
            </a:r>
            <a:r>
              <a:rPr lang="en-US" altLang="ko-KR" dirty="0" err="1" smtClean="0"/>
              <a:t>Kanghee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4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ShufflingHandler</a:t>
            </a:r>
            <a:r>
              <a:rPr lang="en-US" altLang="ko-KR" dirty="0" smtClean="0"/>
              <a:t> </a:t>
            </a:r>
            <a:r>
              <a:rPr lang="en-US" altLang="ko-KR" dirty="0" smtClean="0"/>
              <a:t>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918850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PartitionRequestDoneMsg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775477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</a:t>
                      </a:r>
                      <a:r>
                        <a:rPr lang="en-US" altLang="ko-KR" sz="1400" b="0" baseline="0" dirty="0" smtClean="0"/>
                        <a:t>partition request for some slave is done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Partition request</a:t>
                      </a:r>
                      <a:r>
                        <a:rPr lang="en-US" altLang="ko-KR" sz="1400" b="0" baseline="0" dirty="0" smtClean="0"/>
                        <a:t> is finished for a slave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IP of the partition owner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8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-&gt; Master -&gt; All slaves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45429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FileInfoMessage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</a:t>
                      </a:r>
                      <a:r>
                        <a:rPr lang="en-US" altLang="ko-KR" sz="1400" b="0" baseline="0" dirty="0" err="1" smtClean="0"/>
                        <a:t>PartitionListener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Received </a:t>
                      </a:r>
                      <a:r>
                        <a:rPr lang="en-US" altLang="ko-KR" sz="1400" b="0" baseline="0" dirty="0" smtClean="0"/>
                        <a:t>partitions from all slaves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54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Modules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6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99043" y="355770"/>
            <a:ext cx="4217830" cy="13255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Overall Communication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303875" y="4035159"/>
            <a:ext cx="1011324" cy="69975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2490877" y="3073538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Network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2490877" y="4996782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Network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6714074" y="2665745"/>
            <a:ext cx="1011324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6604182" y="5385858"/>
            <a:ext cx="1011324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23" name="타원 22"/>
          <p:cNvSpPr/>
          <p:nvPr/>
        </p:nvSpPr>
        <p:spPr>
          <a:xfrm>
            <a:off x="4990721" y="4981759"/>
            <a:ext cx="1152659" cy="7147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Network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>
            <a:stCxn id="33" idx="3"/>
            <a:endCxn id="3" idx="7"/>
          </p:cNvCxnSpPr>
          <p:nvPr/>
        </p:nvCxnSpPr>
        <p:spPr>
          <a:xfrm flipH="1">
            <a:off x="2167094" y="3670815"/>
            <a:ext cx="485851" cy="46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5" idx="1"/>
            <a:endCxn id="3" idx="5"/>
          </p:cNvCxnSpPr>
          <p:nvPr/>
        </p:nvCxnSpPr>
        <p:spPr>
          <a:xfrm flipH="1" flipV="1">
            <a:off x="2167094" y="4632436"/>
            <a:ext cx="485851" cy="46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5092486" y="3058515"/>
            <a:ext cx="1152659" cy="7147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Network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83" name="타원 82"/>
          <p:cNvSpPr/>
          <p:nvPr/>
        </p:nvSpPr>
        <p:spPr>
          <a:xfrm>
            <a:off x="9303997" y="4852230"/>
            <a:ext cx="1106667" cy="6997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File</a:t>
            </a:r>
          </a:p>
          <a:p>
            <a:pPr algn="ctr"/>
            <a:r>
              <a:rPr lang="en-US" altLang="ko-KR" sz="1200" dirty="0"/>
              <a:t>Request</a:t>
            </a:r>
          </a:p>
          <a:p>
            <a:pPr algn="ctr"/>
            <a:r>
              <a:rPr lang="en-US" altLang="ko-KR" sz="1200" dirty="0"/>
              <a:t>Server</a:t>
            </a:r>
            <a:endParaRPr lang="ko-KR" altLang="en-US" sz="1200" dirty="0"/>
          </a:p>
        </p:txBody>
      </p:sp>
      <p:sp>
        <p:nvSpPr>
          <p:cNvPr id="84" name="타원 83"/>
          <p:cNvSpPr/>
          <p:nvPr/>
        </p:nvSpPr>
        <p:spPr>
          <a:xfrm>
            <a:off x="8095276" y="3276051"/>
            <a:ext cx="1106667" cy="6997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Request</a:t>
            </a:r>
          </a:p>
          <a:p>
            <a:pPr algn="ctr"/>
            <a:r>
              <a:rPr lang="en-US" altLang="ko-KR" sz="1200" dirty="0" smtClean="0"/>
              <a:t>Server</a:t>
            </a:r>
            <a:endParaRPr lang="ko-KR" altLang="en-US" sz="1200" dirty="0"/>
          </a:p>
        </p:txBody>
      </p:sp>
      <p:sp>
        <p:nvSpPr>
          <p:cNvPr id="85" name="타원 84"/>
          <p:cNvSpPr/>
          <p:nvPr/>
        </p:nvSpPr>
        <p:spPr>
          <a:xfrm>
            <a:off x="9265643" y="2597116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Request</a:t>
            </a:r>
          </a:p>
          <a:p>
            <a:pPr algn="ctr"/>
            <a:r>
              <a:rPr lang="en-US" altLang="ko-KR" sz="1200" dirty="0" smtClean="0"/>
              <a:t>Client</a:t>
            </a:r>
            <a:endParaRPr lang="ko-KR" altLang="en-US" sz="1200" dirty="0"/>
          </a:p>
        </p:txBody>
      </p:sp>
      <p:sp>
        <p:nvSpPr>
          <p:cNvPr id="86" name="타원 85"/>
          <p:cNvSpPr/>
          <p:nvPr/>
        </p:nvSpPr>
        <p:spPr>
          <a:xfrm>
            <a:off x="8128949" y="5487250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File</a:t>
            </a:r>
          </a:p>
          <a:p>
            <a:pPr algn="ctr"/>
            <a:r>
              <a:rPr lang="en-US" altLang="ko-KR" sz="1200" dirty="0"/>
              <a:t>Request</a:t>
            </a:r>
          </a:p>
          <a:p>
            <a:pPr algn="ctr"/>
            <a:r>
              <a:rPr lang="en-US" altLang="ko-KR" sz="1200" dirty="0" smtClean="0"/>
              <a:t>Client</a:t>
            </a:r>
            <a:endParaRPr lang="ko-KR" altLang="en-US" sz="1200" dirty="0"/>
          </a:p>
        </p:txBody>
      </p:sp>
      <p:cxnSp>
        <p:nvCxnSpPr>
          <p:cNvPr id="60" name="직선 화살표 연결선 59"/>
          <p:cNvCxnSpPr>
            <a:stCxn id="86" idx="0"/>
            <a:endCxn id="84" idx="4"/>
          </p:cNvCxnSpPr>
          <p:nvPr/>
        </p:nvCxnSpPr>
        <p:spPr>
          <a:xfrm flipH="1" flipV="1">
            <a:off x="8648610" y="3975805"/>
            <a:ext cx="33673" cy="151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85" idx="4"/>
            <a:endCxn id="83" idx="0"/>
          </p:cNvCxnSpPr>
          <p:nvPr/>
        </p:nvCxnSpPr>
        <p:spPr>
          <a:xfrm>
            <a:off x="9818977" y="3296870"/>
            <a:ext cx="38354" cy="155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모서리가 둥근 직사각형 140"/>
          <p:cNvSpPr/>
          <p:nvPr/>
        </p:nvSpPr>
        <p:spPr>
          <a:xfrm>
            <a:off x="1083711" y="2663855"/>
            <a:ext cx="2795938" cy="366374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817507" y="2413279"/>
            <a:ext cx="5747863" cy="18037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4836917" y="4646903"/>
            <a:ext cx="5747863" cy="16806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화살표 연결선 158"/>
          <p:cNvCxnSpPr/>
          <p:nvPr/>
        </p:nvCxnSpPr>
        <p:spPr>
          <a:xfrm>
            <a:off x="556558" y="765046"/>
            <a:ext cx="527153" cy="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flipV="1">
            <a:off x="556558" y="1272907"/>
            <a:ext cx="527153" cy="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/>
          <p:nvPr/>
        </p:nvCxnSpPr>
        <p:spPr>
          <a:xfrm flipV="1">
            <a:off x="556558" y="1011827"/>
            <a:ext cx="527153" cy="12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223582" y="604115"/>
            <a:ext cx="3919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Internal (Appending Message to queue)</a:t>
            </a:r>
          </a:p>
          <a:p>
            <a:r>
              <a:rPr lang="en-US" altLang="ko-KR" sz="1600" dirty="0" smtClean="0"/>
              <a:t>Slave &lt;-&gt; Master</a:t>
            </a:r>
          </a:p>
          <a:p>
            <a:r>
              <a:rPr lang="en-US" altLang="ko-KR" sz="1600" dirty="0" smtClean="0"/>
              <a:t>Slave -&gt; Slave</a:t>
            </a:r>
          </a:p>
        </p:txBody>
      </p:sp>
      <p:cxnSp>
        <p:nvCxnSpPr>
          <p:cNvPr id="7" name="직선 화살표 연결선 6"/>
          <p:cNvCxnSpPr>
            <a:stCxn id="33" idx="6"/>
            <a:endCxn id="68" idx="2"/>
          </p:cNvCxnSpPr>
          <p:nvPr/>
        </p:nvCxnSpPr>
        <p:spPr>
          <a:xfrm flipV="1">
            <a:off x="3597544" y="3415904"/>
            <a:ext cx="1494942" cy="751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5" idx="6"/>
            <a:endCxn id="23" idx="2"/>
          </p:cNvCxnSpPr>
          <p:nvPr/>
        </p:nvCxnSpPr>
        <p:spPr>
          <a:xfrm flipV="1">
            <a:off x="3597544" y="5339148"/>
            <a:ext cx="1393177" cy="751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8" idx="6"/>
            <a:endCxn id="48" idx="3"/>
          </p:cNvCxnSpPr>
          <p:nvPr/>
        </p:nvCxnSpPr>
        <p:spPr>
          <a:xfrm flipV="1">
            <a:off x="6245145" y="3263022"/>
            <a:ext cx="617034" cy="152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3" idx="6"/>
            <a:endCxn id="49" idx="1"/>
          </p:cNvCxnSpPr>
          <p:nvPr/>
        </p:nvCxnSpPr>
        <p:spPr>
          <a:xfrm>
            <a:off x="6143380" y="5339148"/>
            <a:ext cx="608907" cy="149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85" idx="2"/>
            <a:endCxn id="48" idx="6"/>
          </p:cNvCxnSpPr>
          <p:nvPr/>
        </p:nvCxnSpPr>
        <p:spPr>
          <a:xfrm flipH="1">
            <a:off x="7725398" y="2946993"/>
            <a:ext cx="1540245" cy="6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86" idx="2"/>
            <a:endCxn id="49" idx="6"/>
          </p:cNvCxnSpPr>
          <p:nvPr/>
        </p:nvCxnSpPr>
        <p:spPr>
          <a:xfrm flipH="1" flipV="1">
            <a:off x="7615506" y="5735735"/>
            <a:ext cx="513443" cy="1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482" y="264500"/>
            <a:ext cx="4415549" cy="1325563"/>
          </a:xfrm>
        </p:spPr>
        <p:txBody>
          <a:bodyPr/>
          <a:lstStyle/>
          <a:p>
            <a:r>
              <a:rPr lang="en-US" altLang="ko-KR" dirty="0" smtClean="0"/>
              <a:t>Master Modules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4955628" y="2805524"/>
            <a:ext cx="1981200" cy="147218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Master</a:t>
            </a:r>
          </a:p>
          <a:p>
            <a:pPr algn="ctr"/>
            <a:r>
              <a:rPr lang="en-US" altLang="ko-KR" sz="2000" dirty="0" smtClean="0"/>
              <a:t>Main</a:t>
            </a:r>
            <a:endParaRPr lang="ko-KR" altLang="en-US" sz="2000" dirty="0"/>
          </a:p>
        </p:txBody>
      </p:sp>
      <p:sp>
        <p:nvSpPr>
          <p:cNvPr id="34" name="타원 33"/>
          <p:cNvSpPr/>
          <p:nvPr/>
        </p:nvSpPr>
        <p:spPr>
          <a:xfrm>
            <a:off x="7505644" y="2669876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Master</a:t>
            </a:r>
          </a:p>
          <a:p>
            <a:pPr algn="ctr"/>
            <a:r>
              <a:rPr lang="en-US" altLang="ko-KR" sz="1200" dirty="0"/>
              <a:t>Network</a:t>
            </a:r>
          </a:p>
          <a:p>
            <a:pPr algn="ctr"/>
            <a:r>
              <a:rPr lang="en-US" altLang="ko-KR" sz="1200" dirty="0"/>
              <a:t>Handler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6479553" y="1694760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Master</a:t>
            </a:r>
          </a:p>
          <a:p>
            <a:pPr algn="ctr"/>
            <a:r>
              <a:rPr lang="en-US" altLang="ko-KR" sz="1200" dirty="0"/>
              <a:t>Network</a:t>
            </a:r>
          </a:p>
          <a:p>
            <a:pPr algn="ctr"/>
            <a:r>
              <a:rPr lang="en-US" altLang="ko-KR" sz="1200" dirty="0"/>
              <a:t>Handler</a:t>
            </a:r>
            <a:endParaRPr lang="ko-KR" altLang="en-US" sz="1200" dirty="0"/>
          </a:p>
        </p:txBody>
      </p:sp>
      <p:cxnSp>
        <p:nvCxnSpPr>
          <p:cNvPr id="17" name="직선 연결선 16"/>
          <p:cNvCxnSpPr>
            <a:stCxn id="35" idx="3"/>
            <a:endCxn id="32" idx="7"/>
          </p:cNvCxnSpPr>
          <p:nvPr/>
        </p:nvCxnSpPr>
        <p:spPr>
          <a:xfrm>
            <a:off x="6641621" y="2292037"/>
            <a:ext cx="5067" cy="729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4" idx="2"/>
            <a:endCxn id="32" idx="7"/>
          </p:cNvCxnSpPr>
          <p:nvPr/>
        </p:nvCxnSpPr>
        <p:spPr>
          <a:xfrm flipH="1">
            <a:off x="6646688" y="3019753"/>
            <a:ext cx="858956" cy="1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2856840" y="3191741"/>
            <a:ext cx="1343075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Pivot</a:t>
            </a:r>
          </a:p>
          <a:p>
            <a:pPr algn="ctr"/>
            <a:r>
              <a:rPr lang="en-US" altLang="ko-KR" sz="1200" dirty="0" smtClean="0"/>
              <a:t>Calculator</a:t>
            </a:r>
            <a:endParaRPr lang="ko-KR" altLang="en-US" sz="1200" dirty="0"/>
          </a:p>
        </p:txBody>
      </p:sp>
      <p:cxnSp>
        <p:nvCxnSpPr>
          <p:cNvPr id="62" name="직선 연결선 61"/>
          <p:cNvCxnSpPr>
            <a:stCxn id="57" idx="6"/>
            <a:endCxn id="32" idx="2"/>
          </p:cNvCxnSpPr>
          <p:nvPr/>
        </p:nvCxnSpPr>
        <p:spPr>
          <a:xfrm>
            <a:off x="4199915" y="3541618"/>
            <a:ext cx="75571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482" y="264500"/>
            <a:ext cx="4415549" cy="1325563"/>
          </a:xfrm>
        </p:spPr>
        <p:txBody>
          <a:bodyPr/>
          <a:lstStyle/>
          <a:p>
            <a:r>
              <a:rPr lang="en-US" altLang="ko-KR" dirty="0" smtClean="0"/>
              <a:t>Slave Modules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155255" y="3838070"/>
            <a:ext cx="1713255" cy="11975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Slave</a:t>
            </a:r>
            <a:r>
              <a:rPr lang="en-US" altLang="ko-KR" dirty="0"/>
              <a:t> </a:t>
            </a:r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5289874" y="5833787"/>
            <a:ext cx="1457657" cy="69975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  <a:endParaRPr lang="en-US" altLang="ko-KR" sz="1200" dirty="0"/>
          </a:p>
          <a:p>
            <a:pPr algn="ctr"/>
            <a:r>
              <a:rPr lang="en-US" altLang="ko-KR" sz="1200" dirty="0"/>
              <a:t>Network</a:t>
            </a:r>
          </a:p>
          <a:p>
            <a:pPr algn="ctr"/>
            <a:r>
              <a:rPr lang="en-US" altLang="ko-KR" sz="1200" dirty="0"/>
              <a:t>Handler</a:t>
            </a:r>
            <a:endParaRPr lang="ko-KR" altLang="en-US" sz="1200" dirty="0"/>
          </a:p>
        </p:txBody>
      </p:sp>
      <p:cxnSp>
        <p:nvCxnSpPr>
          <p:cNvPr id="60" name="직선 연결선 59"/>
          <p:cNvCxnSpPr>
            <a:stCxn id="59" idx="0"/>
            <a:endCxn id="32" idx="4"/>
          </p:cNvCxnSpPr>
          <p:nvPr/>
        </p:nvCxnSpPr>
        <p:spPr>
          <a:xfrm flipH="1" flipV="1">
            <a:off x="6011883" y="5035643"/>
            <a:ext cx="6820" cy="798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endCxn id="32" idx="2"/>
          </p:cNvCxnSpPr>
          <p:nvPr/>
        </p:nvCxnSpPr>
        <p:spPr>
          <a:xfrm>
            <a:off x="1783546" y="3768379"/>
            <a:ext cx="3371709" cy="66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735927" y="3260236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42" name="타원 41"/>
          <p:cNvSpPr/>
          <p:nvPr/>
        </p:nvSpPr>
        <p:spPr>
          <a:xfrm>
            <a:off x="8399215" y="2916134"/>
            <a:ext cx="1303027" cy="84238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Partitioner</a:t>
            </a:r>
            <a:endParaRPr lang="ko-KR" altLang="en-US" sz="1200" dirty="0"/>
          </a:p>
        </p:txBody>
      </p:sp>
      <p:cxnSp>
        <p:nvCxnSpPr>
          <p:cNvPr id="44" name="직선 연결선 43"/>
          <p:cNvCxnSpPr>
            <a:stCxn id="42" idx="3"/>
            <a:endCxn id="32" idx="6"/>
          </p:cNvCxnSpPr>
          <p:nvPr/>
        </p:nvCxnSpPr>
        <p:spPr>
          <a:xfrm flipH="1">
            <a:off x="6868510" y="3635152"/>
            <a:ext cx="1721529" cy="801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116" idx="4"/>
          </p:cNvCxnSpPr>
          <p:nvPr/>
        </p:nvCxnSpPr>
        <p:spPr>
          <a:xfrm flipV="1">
            <a:off x="5376940" y="1845825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4848313" y="1003443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124" name="타원 123"/>
          <p:cNvSpPr/>
          <p:nvPr/>
        </p:nvSpPr>
        <p:spPr>
          <a:xfrm>
            <a:off x="8501243" y="1353320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5" name="직선 연결선 124"/>
          <p:cNvCxnSpPr>
            <a:endCxn id="124" idx="4"/>
          </p:cNvCxnSpPr>
          <p:nvPr/>
        </p:nvCxnSpPr>
        <p:spPr>
          <a:xfrm flipV="1">
            <a:off x="9029870" y="2195702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1370" y="4175246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(Used for simple file IO</a:t>
            </a:r>
          </a:p>
          <a:p>
            <a:pPr algn="ctr"/>
            <a:r>
              <a:rPr lang="en-US" altLang="ko-KR" sz="1400" dirty="0" smtClean="0"/>
              <a:t>e.g. sampling)</a:t>
            </a:r>
          </a:p>
        </p:txBody>
      </p:sp>
      <p:sp>
        <p:nvSpPr>
          <p:cNvPr id="36" name="타원 35"/>
          <p:cNvSpPr/>
          <p:nvPr/>
        </p:nvSpPr>
        <p:spPr>
          <a:xfrm>
            <a:off x="4809478" y="2556307"/>
            <a:ext cx="1106667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Request</a:t>
            </a:r>
          </a:p>
          <a:p>
            <a:pPr algn="ctr"/>
            <a:r>
              <a:rPr lang="en-US" altLang="ko-KR" sz="1200" dirty="0" smtClean="0"/>
              <a:t>Server</a:t>
            </a:r>
            <a:endParaRPr lang="ko-KR" altLang="en-US" sz="1200" dirty="0"/>
          </a:p>
        </p:txBody>
      </p:sp>
      <p:sp>
        <p:nvSpPr>
          <p:cNvPr id="37" name="타원 36"/>
          <p:cNvSpPr/>
          <p:nvPr/>
        </p:nvSpPr>
        <p:spPr>
          <a:xfrm>
            <a:off x="6018702" y="2549939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Request</a:t>
            </a:r>
          </a:p>
          <a:p>
            <a:pPr algn="ctr"/>
            <a:r>
              <a:rPr lang="en-US" altLang="ko-KR" sz="1200" dirty="0" smtClean="0"/>
              <a:t>Client</a:t>
            </a:r>
            <a:endParaRPr lang="ko-KR" altLang="en-US" sz="1200" dirty="0"/>
          </a:p>
        </p:txBody>
      </p:sp>
      <p:sp>
        <p:nvSpPr>
          <p:cNvPr id="38" name="타원 37"/>
          <p:cNvSpPr/>
          <p:nvPr/>
        </p:nvSpPr>
        <p:spPr>
          <a:xfrm>
            <a:off x="6018702" y="997075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39" name="직선 연결선 38"/>
          <p:cNvCxnSpPr>
            <a:endCxn id="38" idx="4"/>
          </p:cNvCxnSpPr>
          <p:nvPr/>
        </p:nvCxnSpPr>
        <p:spPr>
          <a:xfrm flipV="1">
            <a:off x="6547329" y="1839457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2" idx="0"/>
            <a:endCxn id="37" idx="4"/>
          </p:cNvCxnSpPr>
          <p:nvPr/>
        </p:nvCxnSpPr>
        <p:spPr>
          <a:xfrm flipV="1">
            <a:off x="6011883" y="3249693"/>
            <a:ext cx="560153" cy="588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6" idx="4"/>
            <a:endCxn id="32" idx="0"/>
          </p:cNvCxnSpPr>
          <p:nvPr/>
        </p:nvCxnSpPr>
        <p:spPr>
          <a:xfrm>
            <a:off x="5362812" y="3256061"/>
            <a:ext cx="649071" cy="582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8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Diagrams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492246" y="1829916"/>
            <a:ext cx="2201222" cy="3625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92246" y="1248139"/>
            <a:ext cx="2201222" cy="3707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238603" y="584078"/>
            <a:ext cx="708509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36585" y="562485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 name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45562" y="1255196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 variables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36585" y="1823183"/>
            <a:ext cx="17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 on start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492246" y="2453532"/>
            <a:ext cx="2201222" cy="36259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636585" y="2453532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 on end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83790" y="5352706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28129" y="534597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Condition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3790" y="5976322"/>
            <a:ext cx="2201222" cy="3625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428129" y="597632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92246" y="3132453"/>
            <a:ext cx="2201222" cy="36259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636585" y="3120610"/>
            <a:ext cx="117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Invariants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30516" y="4176715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674855" y="4475723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85012" y="466705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75422" y="5860751"/>
            <a:ext cx="2201222" cy="3625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~~~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5422" y="5530639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15592" y="567271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 ~~~ if … 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30516" y="4443347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DoneMsg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2359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구부러진 연결선 8"/>
          <p:cNvCxnSpPr>
            <a:stCxn id="4" idx="0"/>
          </p:cNvCxnSpPr>
          <p:nvPr/>
        </p:nvCxnSpPr>
        <p:spPr>
          <a:xfrm rot="16200000" flipH="1">
            <a:off x="1664418" y="1656024"/>
            <a:ext cx="37796" cy="354254"/>
          </a:xfrm>
          <a:prstGeom prst="curvedConnector4">
            <a:avLst>
              <a:gd name="adj1" fmla="val -2142925"/>
              <a:gd name="adj2" fmla="val 519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225973" y="2177356"/>
            <a:ext cx="2425586" cy="102488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connected: </a:t>
            </a:r>
            <a:r>
              <a:rPr lang="en-US" altLang="ko-KR" sz="1100" dirty="0" err="1" smtClean="0"/>
              <a:t>DefaultChannelGroup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slaves: </a:t>
            </a:r>
            <a:r>
              <a:rPr lang="en-US" altLang="ko-KR" sz="1100" dirty="0" err="1" smtClean="0"/>
              <a:t>DefaultChannelGroup</a:t>
            </a:r>
            <a:endParaRPr lang="en-US" altLang="ko-KR" sz="1100" dirty="0" smtClean="0"/>
          </a:p>
          <a:p>
            <a:pPr algn="ctr"/>
            <a:r>
              <a:rPr lang="en-US" altLang="ko-KR" sz="1100" dirty="0" err="1" smtClean="0"/>
              <a:t>slaveAddressList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MutList</a:t>
            </a:r>
            <a:r>
              <a:rPr lang="en-US" altLang="ko-KR" sz="1100" dirty="0" smtClean="0"/>
              <a:t>[String]</a:t>
            </a:r>
          </a:p>
          <a:p>
            <a:pPr algn="ctr"/>
            <a:r>
              <a:rPr lang="en-US" altLang="ko-KR" sz="1100" dirty="0"/>
              <a:t>s</a:t>
            </a:r>
            <a:r>
              <a:rPr lang="en-US" altLang="ko-KR" sz="1100" dirty="0" smtClean="0"/>
              <a:t>amples: </a:t>
            </a:r>
            <a:r>
              <a:rPr lang="en-US" altLang="ko-KR" sz="1100" dirty="0" err="1" smtClean="0"/>
              <a:t>MutableList</a:t>
            </a:r>
            <a:r>
              <a:rPr lang="en-US" altLang="ko-KR" sz="1100" dirty="0" smtClean="0"/>
              <a:t>[Key]</a:t>
            </a:r>
          </a:p>
          <a:p>
            <a:pPr algn="ctr"/>
            <a:r>
              <a:rPr lang="en-US" altLang="ko-KR" sz="1100" dirty="0" err="1" smtClean="0"/>
              <a:t>numSampleFinishedSlaves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Int</a:t>
            </a:r>
            <a:endParaRPr lang="en-US" altLang="ko-KR" sz="11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3411" y="264500"/>
            <a:ext cx="2026619" cy="1325563"/>
          </a:xfrm>
        </p:spPr>
        <p:txBody>
          <a:bodyPr/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51934" y="1814253"/>
            <a:ext cx="708509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12179" y="3236515"/>
            <a:ext cx="2453174" cy="37065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numSampleFinishedSlaves</a:t>
            </a:r>
            <a:r>
              <a:rPr lang="en-US" altLang="ko-KR" sz="1100" dirty="0" smtClean="0"/>
              <a:t> &lt;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000992" y="2923709"/>
            <a:ext cx="986561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2441928" y="1172317"/>
            <a:ext cx="2545625" cy="58296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Append received sample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Append </a:t>
            </a:r>
            <a:r>
              <a:rPr lang="en-US" altLang="ko-KR" sz="1100" dirty="0" err="1" smtClean="0"/>
              <a:t>slaveAddressList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Remove handler from connected</a:t>
            </a:r>
          </a:p>
        </p:txBody>
      </p:sp>
      <p:cxnSp>
        <p:nvCxnSpPr>
          <p:cNvPr id="72" name="구부러진 연결선 71"/>
          <p:cNvCxnSpPr>
            <a:stCxn id="4" idx="3"/>
            <a:endCxn id="58" idx="1"/>
          </p:cNvCxnSpPr>
          <p:nvPr/>
        </p:nvCxnSpPr>
        <p:spPr>
          <a:xfrm>
            <a:off x="1860443" y="1988123"/>
            <a:ext cx="2140549" cy="11094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2852156" y="2388404"/>
            <a:ext cx="1990998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numSampleFinishedSlaves</a:t>
            </a:r>
            <a:r>
              <a:rPr lang="en-US" altLang="ko-KR" sz="1100" dirty="0"/>
              <a:t> 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555412" y="3278580"/>
            <a:ext cx="1877720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PivotCalculator</a:t>
            </a:r>
            <a:endParaRPr lang="en-US" altLang="ko-KR" sz="1100" dirty="0" smtClean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8183765" y="3798428"/>
            <a:ext cx="1945512" cy="2687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- Append to </a:t>
            </a:r>
            <a:r>
              <a:rPr lang="en-US" altLang="ko-KR" sz="1100" dirty="0" err="1" smtClean="0"/>
              <a:t>finishedSlaves</a:t>
            </a:r>
            <a:endParaRPr lang="en-US" altLang="ko-KR" sz="1100" dirty="0" smtClean="0"/>
          </a:p>
        </p:txBody>
      </p:sp>
      <p:cxnSp>
        <p:nvCxnSpPr>
          <p:cNvPr id="123" name="구부러진 연결선 122"/>
          <p:cNvCxnSpPr>
            <a:stCxn id="58" idx="3"/>
            <a:endCxn id="124" idx="1"/>
          </p:cNvCxnSpPr>
          <p:nvPr/>
        </p:nvCxnSpPr>
        <p:spPr>
          <a:xfrm>
            <a:off x="4987553" y="3097579"/>
            <a:ext cx="1721319" cy="1475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6708872" y="4399528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6110130" y="5079612"/>
            <a:ext cx="2292800" cy="36590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numComputeFinishedSlaves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&lt;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6110130" y="4800987"/>
            <a:ext cx="2292801" cy="2413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numComputeFinishedSlaves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Int</a:t>
            </a:r>
            <a:endParaRPr lang="en-US" altLang="ko-KR" sz="1100" dirty="0" smtClean="0"/>
          </a:p>
        </p:txBody>
      </p:sp>
      <p:cxnSp>
        <p:nvCxnSpPr>
          <p:cNvPr id="135" name="구부러진 연결선 134"/>
          <p:cNvCxnSpPr>
            <a:stCxn id="124" idx="0"/>
          </p:cNvCxnSpPr>
          <p:nvPr/>
        </p:nvCxnSpPr>
        <p:spPr>
          <a:xfrm rot="16200000" flipH="1">
            <a:off x="7572165" y="4129682"/>
            <a:ext cx="53757" cy="593448"/>
          </a:xfrm>
          <a:prstGeom prst="curvedConnector4">
            <a:avLst>
              <a:gd name="adj1" fmla="val -3375532"/>
              <a:gd name="adj2" fmla="val 282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8402930" y="3607171"/>
            <a:ext cx="1507182" cy="2324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DoneMsg</a:t>
            </a:r>
            <a:endParaRPr lang="ko-KR" altLang="en-US" sz="1100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9725585" y="5097775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40" name="구부러진 연결선 139"/>
          <p:cNvCxnSpPr>
            <a:stCxn id="124" idx="3"/>
            <a:endCxn id="139" idx="1"/>
          </p:cNvCxnSpPr>
          <p:nvPr/>
        </p:nvCxnSpPr>
        <p:spPr>
          <a:xfrm>
            <a:off x="7895768" y="4573398"/>
            <a:ext cx="1829817" cy="6982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9380173" y="5474661"/>
            <a:ext cx="1877720" cy="3031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Close all channels</a:t>
            </a: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8554822" y="4686756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finishedSlaves.size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843154" y="3928768"/>
            <a:ext cx="2262078" cy="2379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SlavesInfoMsg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to slaves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20602" y="3723383"/>
            <a:ext cx="1507182" cy="236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PivotMsg</a:t>
            </a:r>
            <a:endParaRPr lang="ko-KR" altLang="en-US" sz="1100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2721582" y="1004960"/>
            <a:ext cx="1507182" cy="223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78030" y="3147283"/>
            <a:ext cx="2500001" cy="26389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same message to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all slaves</a:t>
            </a:r>
            <a:endParaRPr lang="en-US" altLang="ko-KR" sz="1100" dirty="0" smtClean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333147" y="2962482"/>
            <a:ext cx="1796130" cy="2211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FileInfoMsg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373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구부러진 연결선 36"/>
          <p:cNvCxnSpPr>
            <a:stCxn id="139" idx="0"/>
            <a:endCxn id="139" idx="3"/>
          </p:cNvCxnSpPr>
          <p:nvPr/>
        </p:nvCxnSpPr>
        <p:spPr>
          <a:xfrm rot="16200000" flipH="1">
            <a:off x="9446731" y="5157602"/>
            <a:ext cx="173870" cy="593448"/>
          </a:xfrm>
          <a:prstGeom prst="curvedConnector4">
            <a:avLst>
              <a:gd name="adj1" fmla="val -593916"/>
              <a:gd name="adj2" fmla="val 2740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3411" y="264500"/>
            <a:ext cx="2026619" cy="1325563"/>
          </a:xfrm>
        </p:spPr>
        <p:txBody>
          <a:bodyPr/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692167" y="1440591"/>
            <a:ext cx="1172524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1437888" y="1844403"/>
            <a:ext cx="1681083" cy="4232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MasterHandler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Create Sampler</a:t>
            </a:r>
          </a:p>
        </p:txBody>
      </p:sp>
      <p:cxnSp>
        <p:nvCxnSpPr>
          <p:cNvPr id="123" name="구부러진 연결선 122"/>
          <p:cNvCxnSpPr>
            <a:stCxn id="58" idx="3"/>
            <a:endCxn id="124" idx="1"/>
          </p:cNvCxnSpPr>
          <p:nvPr/>
        </p:nvCxnSpPr>
        <p:spPr>
          <a:xfrm>
            <a:off x="2864691" y="1614461"/>
            <a:ext cx="1888938" cy="29313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4753629" y="4371894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cxnSp>
        <p:nvCxnSpPr>
          <p:cNvPr id="135" name="구부러진 연결선 134"/>
          <p:cNvCxnSpPr>
            <a:stCxn id="124" idx="0"/>
          </p:cNvCxnSpPr>
          <p:nvPr/>
        </p:nvCxnSpPr>
        <p:spPr>
          <a:xfrm rot="5400000" flipH="1" flipV="1">
            <a:off x="5643801" y="4075170"/>
            <a:ext cx="12700" cy="593448"/>
          </a:xfrm>
          <a:prstGeom prst="curvedConnector4">
            <a:avLst>
              <a:gd name="adj1" fmla="val 26523268"/>
              <a:gd name="adj2" fmla="val 316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모서리가 둥근 직사각형 138"/>
          <p:cNvSpPr/>
          <p:nvPr/>
        </p:nvSpPr>
        <p:spPr>
          <a:xfrm>
            <a:off x="8643494" y="5367391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40" name="구부러진 연결선 139"/>
          <p:cNvCxnSpPr>
            <a:stCxn id="124" idx="3"/>
            <a:endCxn id="139" idx="1"/>
          </p:cNvCxnSpPr>
          <p:nvPr/>
        </p:nvCxnSpPr>
        <p:spPr>
          <a:xfrm>
            <a:off x="5940525" y="4545764"/>
            <a:ext cx="2702969" cy="9954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모서리가 둥근 직사각형 116"/>
          <p:cNvSpPr/>
          <p:nvPr/>
        </p:nvSpPr>
        <p:spPr>
          <a:xfrm>
            <a:off x="2631254" y="2842321"/>
            <a:ext cx="2106360" cy="39869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PartitionListener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Partitioner</a:t>
            </a:r>
            <a:r>
              <a:rPr lang="en-US" altLang="ko-KR" sz="1100" dirty="0" smtClean="0"/>
              <a:t> + Sorter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850419" y="2629095"/>
            <a:ext cx="1507182" cy="2355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6192254" y="1654082"/>
            <a:ext cx="2106360" cy="2667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FileInfoMessage</a:t>
            </a:r>
            <a:endParaRPr lang="en-US" altLang="ko-KR" sz="1100" dirty="0" smtClean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6411419" y="1456677"/>
            <a:ext cx="1507182" cy="2292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Partition</a:t>
            </a:r>
            <a:r>
              <a:rPr lang="en-US" altLang="ko-KR" sz="1100" dirty="0" err="1" smtClean="0"/>
              <a:t>DoneMsg</a:t>
            </a:r>
            <a:endParaRPr lang="ko-KR" altLang="en-US" sz="11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192254" y="2307280"/>
            <a:ext cx="2366958" cy="4315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Save file names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FileRequestClient</a:t>
            </a:r>
            <a:endParaRPr lang="en-US" altLang="ko-KR" sz="1100" dirty="0" smtClean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347370" y="2122479"/>
            <a:ext cx="1796130" cy="2211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FileInfoMsg</a:t>
            </a:r>
            <a:endParaRPr lang="ko-KR" altLang="en-US" sz="11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252816" y="4768116"/>
            <a:ext cx="2201222" cy="70727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requestNotFinished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mutable.Set</a:t>
            </a:r>
            <a:r>
              <a:rPr lang="en-US" altLang="ko-KR" sz="1100" dirty="0" smtClean="0"/>
              <a:t>[String]</a:t>
            </a:r>
          </a:p>
          <a:p>
            <a:pPr algn="ctr"/>
            <a:endParaRPr lang="en-US" altLang="ko-KR" sz="1100" dirty="0" smtClean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4238639" y="5504323"/>
            <a:ext cx="2216876" cy="29216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mergeF</a:t>
            </a:r>
            <a:r>
              <a:rPr lang="en-US" altLang="ko-KR" sz="1100" dirty="0" err="1" smtClean="0"/>
              <a:t>inished</a:t>
            </a:r>
            <a:r>
              <a:rPr lang="en-US" altLang="ko-KR" sz="1100" dirty="0" smtClean="0"/>
              <a:t> </a:t>
            </a:r>
            <a:r>
              <a:rPr lang="en-US" altLang="ko-KR" sz="1100" dirty="0" smtClean="0"/>
              <a:t>= </a:t>
            </a:r>
            <a:r>
              <a:rPr lang="en-US" altLang="ko-KR" sz="1100" dirty="0" smtClean="0"/>
              <a:t>False</a:t>
            </a:r>
            <a:endParaRPr lang="en-US" altLang="ko-KR" sz="1100" dirty="0" smtClean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6192254" y="3094955"/>
            <a:ext cx="2548409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Remove from </a:t>
            </a:r>
            <a:r>
              <a:rPr lang="en-US" altLang="ko-KR" sz="1100" dirty="0" err="1" smtClean="0"/>
              <a:t>requestNotFinished</a:t>
            </a:r>
            <a:endParaRPr lang="en-US" altLang="ko-KR" sz="1100" dirty="0" smtClean="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6359193" y="2900371"/>
            <a:ext cx="1796130" cy="2319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FileRequestDoneMsg</a:t>
            </a:r>
            <a:endParaRPr lang="ko-KR" altLang="en-US" sz="11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9683638" y="4671218"/>
            <a:ext cx="2076392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Terminate</a:t>
            </a:r>
            <a:endParaRPr lang="en-US" altLang="ko-KR" sz="1100" dirty="0" smtClean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838756" y="4453961"/>
            <a:ext cx="1796130" cy="2319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TerminateMsg</a:t>
            </a:r>
            <a:endParaRPr lang="ko-KR" altLang="en-US" sz="11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251330" y="5841951"/>
            <a:ext cx="2201222" cy="3868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! </a:t>
            </a:r>
            <a:r>
              <a:rPr lang="en-US" altLang="ko-KR" sz="1100" dirty="0" err="1" smtClean="0"/>
              <a:t>merge</a:t>
            </a:r>
            <a:r>
              <a:rPr lang="en-US" altLang="ko-KR" sz="1100" dirty="0" err="1" smtClean="0"/>
              <a:t>Finished</a:t>
            </a:r>
            <a:endParaRPr lang="en-US" altLang="ko-KR" sz="1100" dirty="0" smtClean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6678627" y="4961984"/>
            <a:ext cx="2444352" cy="28493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DoneMessage</a:t>
            </a:r>
            <a:r>
              <a:rPr lang="en-US" altLang="ko-KR" sz="1100" dirty="0" smtClean="0"/>
              <a:t> </a:t>
            </a:r>
            <a:r>
              <a:rPr lang="en-US" altLang="ko-KR" sz="1100" dirty="0" smtClean="0"/>
              <a:t>to Master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678627" y="4727048"/>
            <a:ext cx="2298613" cy="2635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mergeFinished</a:t>
            </a:r>
            <a:endParaRPr lang="en-US" altLang="ko-KR" sz="1100" dirty="0" smtClean="0"/>
          </a:p>
        </p:txBody>
      </p:sp>
      <p:cxnSp>
        <p:nvCxnSpPr>
          <p:cNvPr id="30" name="구부러진 연결선 29"/>
          <p:cNvCxnSpPr>
            <a:stCxn id="58" idx="1"/>
            <a:endCxn id="38" idx="1"/>
          </p:cNvCxnSpPr>
          <p:nvPr/>
        </p:nvCxnSpPr>
        <p:spPr>
          <a:xfrm rot="10800000" flipV="1">
            <a:off x="1091533" y="1614460"/>
            <a:ext cx="600634" cy="2641581"/>
          </a:xfrm>
          <a:prstGeom prst="curvedConnector3">
            <a:avLst>
              <a:gd name="adj1" fmla="val 1380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303701" y="2728556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SlavesFullMsg</a:t>
            </a:r>
            <a:endParaRPr lang="ko-KR" altLang="en-US" sz="11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91533" y="4082172"/>
            <a:ext cx="1201268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Failure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50910" y="4460016"/>
            <a:ext cx="1682513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Close all channels</a:t>
            </a:r>
          </a:p>
        </p:txBody>
      </p:sp>
    </p:spTree>
    <p:extLst>
      <p:ext uri="{BB962C8B-B14F-4D97-AF65-F5344CB8AC3E}">
        <p14:creationId xmlns:p14="http://schemas.microsoft.com/office/powerpoint/2010/main" val="25652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Conventions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9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4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45410" y="971417"/>
            <a:ext cx="143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extends B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6433" y="2169753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sends Message to B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36433" y="2836831"/>
            <a:ext cx="173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terminates B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983421" y="1208690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983421" y="1781503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983421" y="2396359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030718" y="3032235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78075" y="10240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43600" y="102402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78075" y="159683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43600" y="159683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78075" y="222745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943600" y="22274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78075" y="282654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943600" y="282654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36433" y="1596837"/>
            <a:ext cx="263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creates (and starts) B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78591" y="2269942"/>
            <a:ext cx="1301444" cy="2292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Message</a:t>
            </a:r>
            <a:endParaRPr lang="ko-KR" altLang="en-US" sz="11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828702" y="3535440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736433" y="353544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Condition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4643341" y="5602410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730459" y="5602410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09327" y="5337964"/>
            <a:ext cx="408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First arrow initiates the second arrow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88793" y="5478036"/>
            <a:ext cx="1301444" cy="2292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Message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31848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932" y="380138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Master: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– Slave: Connect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096643"/>
              </p:ext>
            </p:extLst>
          </p:nvPr>
        </p:nvGraphicFramePr>
        <p:xfrm>
          <a:off x="1567473" y="3515334"/>
          <a:ext cx="1320607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60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Master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04173"/>
              </p:ext>
            </p:extLst>
          </p:nvPr>
        </p:nvGraphicFramePr>
        <p:xfrm>
          <a:off x="1567473" y="6001215"/>
          <a:ext cx="1320608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60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Slave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2888081" y="3749054"/>
            <a:ext cx="766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888081" y="6229678"/>
            <a:ext cx="766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3303866" y="3737297"/>
            <a:ext cx="464093" cy="249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2514751" y="4823787"/>
            <a:ext cx="2042321" cy="272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SocketConnectionRequest</a:t>
            </a:r>
            <a:endParaRPr lang="ko-KR" altLang="en-US" sz="1100" dirty="0"/>
          </a:p>
        </p:txBody>
      </p:sp>
      <p:cxnSp>
        <p:nvCxnSpPr>
          <p:cNvPr id="64" name="직선 화살표 연결선 63"/>
          <p:cNvCxnSpPr/>
          <p:nvPr/>
        </p:nvCxnSpPr>
        <p:spPr>
          <a:xfrm flipV="1">
            <a:off x="4797356" y="3737297"/>
            <a:ext cx="434252" cy="24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682673" y="4830239"/>
            <a:ext cx="1050279" cy="2593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517251"/>
              </p:ext>
            </p:extLst>
          </p:nvPr>
        </p:nvGraphicFramePr>
        <p:xfrm>
          <a:off x="1567473" y="1627081"/>
          <a:ext cx="1320608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60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Slave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41" name="직선 화살표 연결선 40"/>
          <p:cNvCxnSpPr/>
          <p:nvPr/>
        </p:nvCxnSpPr>
        <p:spPr>
          <a:xfrm flipV="1">
            <a:off x="2888081" y="1845412"/>
            <a:ext cx="3834961" cy="1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6097030" y="1855544"/>
            <a:ext cx="398363" cy="190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5784460" y="2215111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SlavesFullMsg</a:t>
            </a:r>
            <a:endParaRPr lang="ko-KR" altLang="en-US" sz="11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5471892" y="1845412"/>
            <a:ext cx="625137" cy="190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841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Master: Sample – Slave: Connect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426343"/>
              </p:ext>
            </p:extLst>
          </p:nvPr>
        </p:nvGraphicFramePr>
        <p:xfrm>
          <a:off x="2470697" y="2246721"/>
          <a:ext cx="1213179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3179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Master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191290"/>
              </p:ext>
            </p:extLst>
          </p:nvPr>
        </p:nvGraphicFramePr>
        <p:xfrm>
          <a:off x="2383467" y="5504931"/>
          <a:ext cx="1300410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0410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Slave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3683877" y="2480441"/>
            <a:ext cx="766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3683877" y="3144163"/>
            <a:ext cx="7669923" cy="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683877" y="5733394"/>
            <a:ext cx="766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5703023" y="2476268"/>
            <a:ext cx="435018" cy="139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6137444" y="2517228"/>
            <a:ext cx="699535" cy="321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29520"/>
              </p:ext>
            </p:extLst>
          </p:nvPr>
        </p:nvGraphicFramePr>
        <p:xfrm>
          <a:off x="3457611" y="3638414"/>
          <a:ext cx="1933905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3905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PivotCalculator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30" name="직선 화살표 연결선 29"/>
          <p:cNvCxnSpPr>
            <a:stCxn id="29" idx="3"/>
          </p:cNvCxnSpPr>
          <p:nvPr/>
        </p:nvCxnSpPr>
        <p:spPr>
          <a:xfrm>
            <a:off x="5391516" y="3860377"/>
            <a:ext cx="311507" cy="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29" idx="0"/>
          </p:cNvCxnSpPr>
          <p:nvPr/>
        </p:nvCxnSpPr>
        <p:spPr>
          <a:xfrm>
            <a:off x="3962052" y="2492197"/>
            <a:ext cx="462511" cy="1146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4952733" y="2716861"/>
            <a:ext cx="1184711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PivotMsg</a:t>
            </a:r>
            <a:endParaRPr lang="ko-KR" altLang="en-US" sz="11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096000" y="4542596"/>
            <a:ext cx="1305919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2046511" y="2468686"/>
            <a:ext cx="1943631" cy="170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2398498" y="3209305"/>
            <a:ext cx="1050279" cy="2593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22425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화살표 연결선 76"/>
          <p:cNvCxnSpPr/>
          <p:nvPr/>
        </p:nvCxnSpPr>
        <p:spPr>
          <a:xfrm flipV="1">
            <a:off x="5177922" y="3911740"/>
            <a:ext cx="445771" cy="178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Master, Slave: Partition - Shuffle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422049"/>
              </p:ext>
            </p:extLst>
          </p:nvPr>
        </p:nvGraphicFramePr>
        <p:xfrm>
          <a:off x="544067" y="3696433"/>
          <a:ext cx="1515962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962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Master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868895"/>
              </p:ext>
            </p:extLst>
          </p:nvPr>
        </p:nvGraphicFramePr>
        <p:xfrm>
          <a:off x="544067" y="5504931"/>
          <a:ext cx="1515962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962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Slave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2060029" y="3930153"/>
            <a:ext cx="9480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060029" y="5733394"/>
            <a:ext cx="9443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68877"/>
              </p:ext>
            </p:extLst>
          </p:nvPr>
        </p:nvGraphicFramePr>
        <p:xfrm>
          <a:off x="544223" y="2049208"/>
          <a:ext cx="1515962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962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Slave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24" name="직선 화살표 연결선 23"/>
          <p:cNvCxnSpPr/>
          <p:nvPr/>
        </p:nvCxnSpPr>
        <p:spPr>
          <a:xfrm>
            <a:off x="2060185" y="2277671"/>
            <a:ext cx="9443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422634" y="3930153"/>
            <a:ext cx="278525" cy="1803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2048198" y="4278186"/>
            <a:ext cx="1305919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2422634" y="2271171"/>
            <a:ext cx="315311" cy="165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2048199" y="3271052"/>
            <a:ext cx="1305919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026779"/>
              </p:ext>
            </p:extLst>
          </p:nvPr>
        </p:nvGraphicFramePr>
        <p:xfrm>
          <a:off x="2795750" y="2605596"/>
          <a:ext cx="1515962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962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Partitioner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36" name="직선 화살표 연결선 35"/>
          <p:cNvCxnSpPr>
            <a:endCxn id="35" idx="0"/>
          </p:cNvCxnSpPr>
          <p:nvPr/>
        </p:nvCxnSpPr>
        <p:spPr>
          <a:xfrm>
            <a:off x="2737945" y="2277671"/>
            <a:ext cx="815786" cy="32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295731"/>
              </p:ext>
            </p:extLst>
          </p:nvPr>
        </p:nvGraphicFramePr>
        <p:xfrm>
          <a:off x="2749227" y="4935176"/>
          <a:ext cx="1515962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962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Partitioner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40" name="직선 화살표 연결선 39"/>
          <p:cNvCxnSpPr>
            <a:endCxn id="39" idx="2"/>
          </p:cNvCxnSpPr>
          <p:nvPr/>
        </p:nvCxnSpPr>
        <p:spPr>
          <a:xfrm flipV="1">
            <a:off x="2727343" y="5379103"/>
            <a:ext cx="779865" cy="3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5" idx="3"/>
          </p:cNvCxnSpPr>
          <p:nvPr/>
        </p:nvCxnSpPr>
        <p:spPr>
          <a:xfrm flipV="1">
            <a:off x="4311712" y="2821538"/>
            <a:ext cx="344371" cy="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9" idx="3"/>
          </p:cNvCxnSpPr>
          <p:nvPr/>
        </p:nvCxnSpPr>
        <p:spPr>
          <a:xfrm>
            <a:off x="4265189" y="5157139"/>
            <a:ext cx="391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4656083" y="2271171"/>
            <a:ext cx="712216" cy="55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3789067" y="2345821"/>
            <a:ext cx="1507182" cy="2292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Partition</a:t>
            </a:r>
            <a:r>
              <a:rPr lang="en-US" altLang="ko-KR" sz="1100" dirty="0" err="1" smtClean="0"/>
              <a:t>DoneMsg</a:t>
            </a:r>
            <a:endParaRPr lang="ko-KR" altLang="en-US" sz="1100" dirty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649498" y="5157139"/>
            <a:ext cx="528424" cy="56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3579803" y="5408144"/>
            <a:ext cx="1507182" cy="2292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Partition</a:t>
            </a:r>
            <a:r>
              <a:rPr lang="en-US" altLang="ko-KR" sz="1100" dirty="0" err="1" smtClean="0"/>
              <a:t>DoneMsg</a:t>
            </a:r>
            <a:endParaRPr lang="ko-KR" altLang="en-US" sz="1100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5368299" y="2271171"/>
            <a:ext cx="720695" cy="169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23693" y="3947244"/>
            <a:ext cx="583324" cy="179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5608051" y="2248027"/>
            <a:ext cx="480943" cy="169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6088994" y="3943993"/>
            <a:ext cx="686050" cy="181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V="1">
            <a:off x="6102626" y="2254470"/>
            <a:ext cx="480943" cy="169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103"/>
          <p:cNvSpPr/>
          <p:nvPr/>
        </p:nvSpPr>
        <p:spPr>
          <a:xfrm>
            <a:off x="5320625" y="2656928"/>
            <a:ext cx="1262944" cy="2468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FileInfoMsg</a:t>
            </a:r>
            <a:endParaRPr lang="ko-KR" altLang="en-US" sz="11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290190" y="4175707"/>
            <a:ext cx="1262944" cy="2468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FileInfoMsg</a:t>
            </a:r>
            <a:endParaRPr lang="ko-KR" altLang="en-US" sz="1100" dirty="0"/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70730"/>
              </p:ext>
            </p:extLst>
          </p:nvPr>
        </p:nvGraphicFramePr>
        <p:xfrm>
          <a:off x="2795932" y="1579658"/>
          <a:ext cx="2059847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84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FileRequestServer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32307"/>
              </p:ext>
            </p:extLst>
          </p:nvPr>
        </p:nvGraphicFramePr>
        <p:xfrm>
          <a:off x="2701157" y="6067096"/>
          <a:ext cx="2059847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84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FileRequestServer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07" name="직선 화살표 연결선 106"/>
          <p:cNvCxnSpPr>
            <a:endCxn id="106" idx="0"/>
          </p:cNvCxnSpPr>
          <p:nvPr/>
        </p:nvCxnSpPr>
        <p:spPr>
          <a:xfrm>
            <a:off x="2737945" y="5746533"/>
            <a:ext cx="993135" cy="32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endCxn id="105" idx="2"/>
          </p:cNvCxnSpPr>
          <p:nvPr/>
        </p:nvCxnSpPr>
        <p:spPr>
          <a:xfrm flipV="1">
            <a:off x="2737945" y="2023585"/>
            <a:ext cx="1087910" cy="24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105" idx="3"/>
          </p:cNvCxnSpPr>
          <p:nvPr/>
        </p:nvCxnSpPr>
        <p:spPr>
          <a:xfrm>
            <a:off x="4855779" y="1801621"/>
            <a:ext cx="6647793" cy="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106" idx="3"/>
          </p:cNvCxnSpPr>
          <p:nvPr/>
        </p:nvCxnSpPr>
        <p:spPr>
          <a:xfrm flipV="1">
            <a:off x="4761004" y="6277609"/>
            <a:ext cx="6742568" cy="1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667506"/>
              </p:ext>
            </p:extLst>
          </p:nvPr>
        </p:nvGraphicFramePr>
        <p:xfrm>
          <a:off x="6711451" y="4881810"/>
          <a:ext cx="2059847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84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FileRequestClient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43" name="직선 화살표 연결선 142"/>
          <p:cNvCxnSpPr>
            <a:stCxn id="142" idx="3"/>
          </p:cNvCxnSpPr>
          <p:nvPr/>
        </p:nvCxnSpPr>
        <p:spPr>
          <a:xfrm flipV="1">
            <a:off x="8771298" y="5098922"/>
            <a:ext cx="1139957" cy="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5" name="표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964129"/>
              </p:ext>
            </p:extLst>
          </p:nvPr>
        </p:nvGraphicFramePr>
        <p:xfrm>
          <a:off x="6833867" y="2579722"/>
          <a:ext cx="2059847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84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FileRequestClient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46" name="직선 화살표 연결선 145"/>
          <p:cNvCxnSpPr>
            <a:stCxn id="145" idx="3"/>
          </p:cNvCxnSpPr>
          <p:nvPr/>
        </p:nvCxnSpPr>
        <p:spPr>
          <a:xfrm flipV="1">
            <a:off x="8893714" y="2793282"/>
            <a:ext cx="1017541" cy="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endCxn id="145" idx="0"/>
          </p:cNvCxnSpPr>
          <p:nvPr/>
        </p:nvCxnSpPr>
        <p:spPr>
          <a:xfrm>
            <a:off x="6080515" y="2277671"/>
            <a:ext cx="1783275" cy="30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endCxn id="142" idx="2"/>
          </p:cNvCxnSpPr>
          <p:nvPr/>
        </p:nvCxnSpPr>
        <p:spPr>
          <a:xfrm flipV="1">
            <a:off x="6781800" y="5325737"/>
            <a:ext cx="959574" cy="40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/>
          <p:nvPr/>
        </p:nvCxnSpPr>
        <p:spPr>
          <a:xfrm flipV="1">
            <a:off x="8941483" y="1801621"/>
            <a:ext cx="386688" cy="328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>
            <a:off x="9325035" y="1811119"/>
            <a:ext cx="486372" cy="331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>
            <a:off x="9059506" y="2797045"/>
            <a:ext cx="217760" cy="2949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flipV="1">
            <a:off x="9275732" y="2780355"/>
            <a:ext cx="535675" cy="293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8266452" y="4126243"/>
            <a:ext cx="1209216" cy="272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FileRequest</a:t>
            </a:r>
            <a:endParaRPr lang="ko-KR" altLang="en-US" sz="1100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9325035" y="3334668"/>
            <a:ext cx="652892" cy="272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File</a:t>
            </a:r>
            <a:endParaRPr lang="ko-KR" altLang="en-US" sz="1100" dirty="0"/>
          </a:p>
        </p:txBody>
      </p:sp>
      <p:cxnSp>
        <p:nvCxnSpPr>
          <p:cNvPr id="167" name="직선 화살표 연결선 166"/>
          <p:cNvCxnSpPr/>
          <p:nvPr/>
        </p:nvCxnSpPr>
        <p:spPr>
          <a:xfrm flipV="1">
            <a:off x="9811407" y="2264893"/>
            <a:ext cx="774879" cy="52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9811407" y="5080767"/>
            <a:ext cx="621938" cy="63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모서리가 둥근 직사각형 134"/>
          <p:cNvSpPr/>
          <p:nvPr/>
        </p:nvSpPr>
        <p:spPr>
          <a:xfrm>
            <a:off x="9412770" y="5281975"/>
            <a:ext cx="996970" cy="3650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FileRequest</a:t>
            </a:r>
            <a:endParaRPr lang="en-US" altLang="ko-KR" sz="1100" dirty="0" smtClean="0"/>
          </a:p>
          <a:p>
            <a:pPr algn="ctr"/>
            <a:r>
              <a:rPr lang="en-US" altLang="ko-KR" sz="1100" dirty="0" err="1" smtClean="0"/>
              <a:t>DoneMsg</a:t>
            </a:r>
            <a:endParaRPr lang="ko-KR" altLang="en-US" sz="1100" dirty="0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9531744" y="2356696"/>
            <a:ext cx="996970" cy="3650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FileRequest</a:t>
            </a:r>
            <a:endParaRPr lang="en-US" altLang="ko-KR" sz="1100" dirty="0" smtClean="0"/>
          </a:p>
          <a:p>
            <a:pPr algn="ctr"/>
            <a:r>
              <a:rPr lang="en-US" altLang="ko-KR" sz="1100" dirty="0" err="1" smtClean="0"/>
              <a:t>DoneMsg</a:t>
            </a:r>
            <a:endParaRPr lang="ko-KR" altLang="en-US" sz="1100" dirty="0"/>
          </a:p>
        </p:txBody>
      </p:sp>
      <p:cxnSp>
        <p:nvCxnSpPr>
          <p:cNvPr id="188" name="직선 화살표 연결선 187"/>
          <p:cNvCxnSpPr/>
          <p:nvPr/>
        </p:nvCxnSpPr>
        <p:spPr>
          <a:xfrm flipV="1">
            <a:off x="5330322" y="4064140"/>
            <a:ext cx="445771" cy="178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065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Master, Slave: Merge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544067" y="3696433"/>
          <a:ext cx="1515962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962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Master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544067" y="5504931"/>
          <a:ext cx="1515962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962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Slave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2060029" y="3930153"/>
            <a:ext cx="9480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060029" y="5733394"/>
            <a:ext cx="9443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544223" y="2049208"/>
          <a:ext cx="1515962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962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Slave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24" name="직선 화살표 연결선 23"/>
          <p:cNvCxnSpPr/>
          <p:nvPr/>
        </p:nvCxnSpPr>
        <p:spPr>
          <a:xfrm>
            <a:off x="2060185" y="2277671"/>
            <a:ext cx="9443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5" name="표 104"/>
          <p:cNvGraphicFramePr>
            <a:graphicFrameLocks noGrp="1"/>
          </p:cNvGraphicFramePr>
          <p:nvPr>
            <p:extLst/>
          </p:nvPr>
        </p:nvGraphicFramePr>
        <p:xfrm>
          <a:off x="2795932" y="1579658"/>
          <a:ext cx="2059847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84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FileRequestServer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/>
          </p:nvPr>
        </p:nvGraphicFramePr>
        <p:xfrm>
          <a:off x="2701157" y="6067096"/>
          <a:ext cx="2059847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84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FileRequestServer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13" name="직선 화살표 연결선 112"/>
          <p:cNvCxnSpPr>
            <a:stCxn id="105" idx="3"/>
          </p:cNvCxnSpPr>
          <p:nvPr/>
        </p:nvCxnSpPr>
        <p:spPr>
          <a:xfrm>
            <a:off x="4855779" y="1801621"/>
            <a:ext cx="6647793" cy="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106" idx="3"/>
          </p:cNvCxnSpPr>
          <p:nvPr/>
        </p:nvCxnSpPr>
        <p:spPr>
          <a:xfrm flipV="1">
            <a:off x="4761004" y="6277609"/>
            <a:ext cx="6742568" cy="1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제목 1"/>
          <p:cNvSpPr txBox="1">
            <a:spLocks/>
          </p:cNvSpPr>
          <p:nvPr/>
        </p:nvSpPr>
        <p:spPr>
          <a:xfrm>
            <a:off x="5290877" y="24755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Omit detail now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33296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Master: Success – Slave: Success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964385"/>
              </p:ext>
            </p:extLst>
          </p:nvPr>
        </p:nvGraphicFramePr>
        <p:xfrm>
          <a:off x="956441" y="2246721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Master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67481"/>
              </p:ext>
            </p:extLst>
          </p:nvPr>
        </p:nvGraphicFramePr>
        <p:xfrm>
          <a:off x="2446473" y="5504931"/>
          <a:ext cx="1237403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7403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Slave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3683877" y="2480441"/>
            <a:ext cx="2102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83877" y="5726893"/>
            <a:ext cx="2175640" cy="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96819" y="2314795"/>
            <a:ext cx="978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Terminate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996819" y="5573005"/>
            <a:ext cx="978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Terminate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4193628" y="2480441"/>
            <a:ext cx="499241" cy="325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692869" y="2480441"/>
            <a:ext cx="825062" cy="325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4859310" y="4525164"/>
            <a:ext cx="1796130" cy="2319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TerminateMsg</a:t>
            </a:r>
            <a:endParaRPr lang="ko-KR" altLang="en-US" sz="11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352128" y="3765494"/>
            <a:ext cx="1507182" cy="2324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DoneMsg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60511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Calculate pivot values</a:t>
            </a:r>
          </a:p>
          <a:p>
            <a:pPr lvl="1"/>
            <a:r>
              <a:rPr lang="en-US" altLang="ko-KR" dirty="0" smtClean="0"/>
              <a:t>Sort first and</a:t>
            </a:r>
          </a:p>
          <a:p>
            <a:pPr lvl="1"/>
            <a:r>
              <a:rPr lang="en-US" altLang="ko-KR" dirty="0" smtClean="0"/>
              <a:t>Choose values from 1/n, 2/n, …, (n-1)/n position </a:t>
            </a:r>
          </a:p>
        </p:txBody>
      </p:sp>
    </p:spTree>
    <p:extLst>
      <p:ext uri="{BB962C8B-B14F-4D97-AF65-F5344CB8AC3E}">
        <p14:creationId xmlns:p14="http://schemas.microsoft.com/office/powerpoint/2010/main" val="1534592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number of key-value </a:t>
            </a:r>
            <a:r>
              <a:rPr lang="en-US" altLang="ko-KR" dirty="0" smtClean="0"/>
              <a:t>pairs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From file size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Sample from data (Sample size is proportional to data size)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Does not open all the files (Just some files)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Sample by random access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Send samples to master</a:t>
            </a:r>
            <a:endParaRPr lang="en-US" altLang="ko-KR" dirty="0"/>
          </a:p>
          <a:p>
            <a:r>
              <a:rPr lang="en-US" altLang="ko-KR" dirty="0" smtClean="0"/>
              <a:t>Wait </a:t>
            </a:r>
            <a:r>
              <a:rPr lang="en-US" altLang="ko-KR" dirty="0" err="1" smtClean="0"/>
              <a:t>SlaveInfoMsg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732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61323" y="343223"/>
            <a:ext cx="5683516" cy="1325563"/>
          </a:xfrm>
        </p:spPr>
        <p:txBody>
          <a:bodyPr/>
          <a:lstStyle/>
          <a:p>
            <a:r>
              <a:rPr lang="en-US" altLang="ko-KR" dirty="0" smtClean="0"/>
              <a:t>Slave Compute Order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865121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Listen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5121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Partition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75998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31829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Shuffle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75633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Merge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23" idx="3"/>
            <a:endCxn id="24" idx="1"/>
          </p:cNvCxnSpPr>
          <p:nvPr/>
        </p:nvCxnSpPr>
        <p:spPr>
          <a:xfrm>
            <a:off x="2518707" y="5354077"/>
            <a:ext cx="95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>
            <a:stCxn id="24" idx="3"/>
            <a:endCxn id="25" idx="1"/>
          </p:cNvCxnSpPr>
          <p:nvPr/>
        </p:nvCxnSpPr>
        <p:spPr>
          <a:xfrm>
            <a:off x="5129584" y="5354077"/>
            <a:ext cx="130224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24" idx="3"/>
            <a:endCxn id="26" idx="1"/>
          </p:cNvCxnSpPr>
          <p:nvPr/>
        </p:nvCxnSpPr>
        <p:spPr>
          <a:xfrm flipV="1">
            <a:off x="5129584" y="2471096"/>
            <a:ext cx="1346049" cy="28829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3" idx="3"/>
            <a:endCxn id="26" idx="1"/>
          </p:cNvCxnSpPr>
          <p:nvPr/>
        </p:nvCxnSpPr>
        <p:spPr>
          <a:xfrm>
            <a:off x="2518707" y="2471096"/>
            <a:ext cx="395692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26" idx="3"/>
            <a:endCxn id="53" idx="0"/>
          </p:cNvCxnSpPr>
          <p:nvPr/>
        </p:nvCxnSpPr>
        <p:spPr>
          <a:xfrm>
            <a:off x="8129219" y="2471096"/>
            <a:ext cx="2390946" cy="10253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9693372" y="349645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Terminate</a:t>
            </a:r>
            <a:endParaRPr lang="ko-KR" altLang="en-US" dirty="0"/>
          </a:p>
        </p:txBody>
      </p:sp>
      <p:cxnSp>
        <p:nvCxnSpPr>
          <p:cNvPr id="44" name="구부러진 연결선 43"/>
          <p:cNvCxnSpPr>
            <a:stCxn id="25" idx="3"/>
            <a:endCxn id="53" idx="2"/>
          </p:cNvCxnSpPr>
          <p:nvPr/>
        </p:nvCxnSpPr>
        <p:spPr>
          <a:xfrm flipV="1">
            <a:off x="8085415" y="4328720"/>
            <a:ext cx="2434750" cy="10253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Message,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pickling library</a:t>
            </a:r>
          </a:p>
          <a:p>
            <a:pPr lvl="1"/>
            <a:r>
              <a:rPr lang="en-US" altLang="ko-KR" dirty="0" smtClean="0"/>
              <a:t>Define </a:t>
            </a:r>
            <a:r>
              <a:rPr lang="en-US" altLang="ko-KR" dirty="0" err="1" smtClean="0"/>
              <a:t>SendableMessage</a:t>
            </a:r>
            <a:r>
              <a:rPr lang="en-US" altLang="ko-KR" dirty="0" smtClean="0"/>
              <a:t>, simplified message to use pickling library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ConnectionListener</a:t>
            </a:r>
            <a:r>
              <a:rPr lang="en-US" altLang="ko-KR" dirty="0" smtClean="0"/>
              <a:t> accepts socket connection only</a:t>
            </a:r>
          </a:p>
          <a:p>
            <a:r>
              <a:rPr lang="en-US" altLang="ko-KR" dirty="0" err="1" smtClean="0"/>
              <a:t>SocketHandler</a:t>
            </a:r>
            <a:r>
              <a:rPr lang="en-US" altLang="ko-KR" dirty="0" smtClean="0"/>
              <a:t> handles messages first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StateManagers</a:t>
            </a:r>
            <a:r>
              <a:rPr lang="en-US" altLang="ko-KR" dirty="0" smtClean="0"/>
              <a:t> have its message queue</a:t>
            </a:r>
          </a:p>
        </p:txBody>
      </p:sp>
    </p:spTree>
    <p:extLst>
      <p:ext uri="{BB962C8B-B14F-4D97-AF65-F5344CB8AC3E}">
        <p14:creationId xmlns:p14="http://schemas.microsoft.com/office/powerpoint/2010/main" val="15245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Tests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1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PivotSuite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sampleKey</a:t>
            </a:r>
            <a:r>
              <a:rPr lang="en-US" altLang="ko-KR" dirty="0" smtClean="0"/>
              <a:t> = {{0, 0, …, 0}, {1, 1, …, 1}, …, {0xff, 0xff, …, 0xff}}</a:t>
            </a:r>
          </a:p>
          <a:p>
            <a:endParaRPr lang="en-US" altLang="ko-KR" dirty="0"/>
          </a:p>
          <a:p>
            <a:r>
              <a:rPr lang="en-US" altLang="ko-KR" dirty="0" smtClean="0"/>
              <a:t>Calculates correct pivot for </a:t>
            </a:r>
            <a:r>
              <a:rPr lang="en-US" altLang="ko-KR" dirty="0" err="1" smtClean="0"/>
              <a:t>sampleKey</a:t>
            </a:r>
            <a:endParaRPr lang="en-US" altLang="ko-KR" dirty="0" smtClean="0"/>
          </a:p>
          <a:p>
            <a:r>
              <a:rPr lang="en-US" altLang="ko-KR" dirty="0" smtClean="0"/>
              <a:t>Calculates correct pivot for </a:t>
            </a:r>
            <a:r>
              <a:rPr lang="en-US" altLang="ko-KR" dirty="0" err="1" smtClean="0"/>
              <a:t>sampleKey.reverse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98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err="1" smtClean="0"/>
              <a:t>etc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22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Possible improvements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Sample by main thread -&gt; Sample by futures?</a:t>
            </a:r>
          </a:p>
          <a:p>
            <a:pPr lvl="1"/>
            <a:r>
              <a:rPr lang="en-US" altLang="ko-KR" dirty="0" smtClean="0"/>
              <a:t>Actually, sampling does not take much time</a:t>
            </a:r>
          </a:p>
          <a:p>
            <a:pPr lvl="1"/>
            <a:r>
              <a:rPr lang="en-US" altLang="ko-KR" dirty="0" smtClean="0"/>
              <a:t>But this change increase complexity of connect state much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26122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Experiment on cluster machines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07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program write the log of</a:t>
            </a:r>
          </a:p>
          <a:p>
            <a:pPr lvl="1"/>
            <a:r>
              <a:rPr lang="en-US" altLang="ko-KR" dirty="0" smtClean="0"/>
              <a:t>Received messages</a:t>
            </a:r>
          </a:p>
          <a:p>
            <a:pPr lvl="1"/>
            <a:r>
              <a:rPr lang="en-US" altLang="ko-KR" dirty="0" smtClean="0"/>
              <a:t>Start of partition (of each file)</a:t>
            </a:r>
          </a:p>
          <a:p>
            <a:pPr lvl="1"/>
            <a:r>
              <a:rPr lang="en-US" altLang="ko-KR" dirty="0" smtClean="0"/>
              <a:t>Received, or sent file request</a:t>
            </a:r>
          </a:p>
          <a:p>
            <a:pPr lvl="1"/>
            <a:r>
              <a:rPr lang="en-US" altLang="ko-KR" dirty="0" smtClean="0"/>
              <a:t>Partition name is partition_{file #}_{partition #}_{owner #}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Program spec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399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8297" y="281403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Milestone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458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6635" y="570050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Scenario: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Master wait 1 slave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1 slave try to connect to master</a:t>
            </a:r>
            <a:endParaRPr lang="ko-KR" altLang="en-US" dirty="0"/>
          </a:p>
        </p:txBody>
      </p:sp>
      <p:pic>
        <p:nvPicPr>
          <p:cNvPr id="4" name="그림 3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3" b="5916"/>
          <a:stretch/>
        </p:blipFill>
        <p:spPr>
          <a:xfrm>
            <a:off x="897151" y="2107360"/>
            <a:ext cx="10302307" cy="445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26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1507" y="5421486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No progress</a:t>
            </a:r>
            <a:endParaRPr lang="ko-KR" altLang="en-US" dirty="0"/>
          </a:p>
        </p:txBody>
      </p:sp>
      <p:pic>
        <p:nvPicPr>
          <p:cNvPr id="2" name="그림 1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98" b="5553"/>
          <a:stretch/>
        </p:blipFill>
        <p:spPr>
          <a:xfrm>
            <a:off x="871507" y="3173150"/>
            <a:ext cx="10573128" cy="2058609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929035" y="7224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Scenario: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Master wait 2 slaves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Only 1 slave try to connect to 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6535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6635" y="570050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Scenario: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Master wait 1 slave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1 slave try to connect to master</a:t>
            </a:r>
            <a:endParaRPr lang="ko-KR" altLang="en-US" dirty="0"/>
          </a:p>
        </p:txBody>
      </p:sp>
      <p:pic>
        <p:nvPicPr>
          <p:cNvPr id="4" name="그림 3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3" b="5916"/>
          <a:stretch/>
        </p:blipFill>
        <p:spPr>
          <a:xfrm>
            <a:off x="897151" y="2107360"/>
            <a:ext cx="10302307" cy="445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0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abstract class Message</a:t>
            </a:r>
          </a:p>
          <a:p>
            <a:pPr marL="0" indent="0">
              <a:buNone/>
            </a:pPr>
            <a:r>
              <a:rPr lang="en-US" altLang="ko-KR" sz="1400" dirty="0"/>
              <a:t>case class </a:t>
            </a:r>
            <a:r>
              <a:rPr lang="en-US" altLang="ko-KR" sz="1400" dirty="0" err="1"/>
              <a:t>PivotMessage</a:t>
            </a:r>
            <a:r>
              <a:rPr lang="en-US" altLang="ko-KR" sz="1400" dirty="0"/>
              <a:t>(pivots: List[Key]) extends Message</a:t>
            </a:r>
          </a:p>
          <a:p>
            <a:pPr marL="0" indent="0">
              <a:buNone/>
            </a:pPr>
            <a:r>
              <a:rPr lang="en-US" altLang="ko-KR" sz="1400" dirty="0"/>
              <a:t>case class </a:t>
            </a:r>
            <a:r>
              <a:rPr lang="en-US" altLang="ko-KR" sz="1400" dirty="0" err="1" smtClean="0"/>
              <a:t>SampleMessage</a:t>
            </a:r>
            <a:r>
              <a:rPr lang="en-US" altLang="ko-KR" sz="1400" dirty="0" smtClean="0"/>
              <a:t>(address: String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numData</a:t>
            </a:r>
            <a:r>
              <a:rPr lang="en-US" altLang="ko-KR" sz="1400" dirty="0"/>
              <a:t>: Long, sample: String) extends Message</a:t>
            </a:r>
          </a:p>
          <a:p>
            <a:pPr marL="0" indent="0">
              <a:buNone/>
            </a:pPr>
            <a:r>
              <a:rPr lang="en-US" altLang="ko-KR" sz="1400" dirty="0"/>
              <a:t>case class </a:t>
            </a:r>
            <a:r>
              <a:rPr lang="en-US" altLang="ko-KR" sz="1400" dirty="0" err="1"/>
              <a:t>SlaveInfoMessage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slaveIP</a:t>
            </a:r>
            <a:r>
              <a:rPr lang="en-US" altLang="ko-KR" sz="1400" dirty="0"/>
              <a:t>: Array[String], pivots: String) extends Message</a:t>
            </a:r>
          </a:p>
          <a:p>
            <a:pPr marL="0" indent="0">
              <a:buNone/>
            </a:pPr>
            <a:r>
              <a:rPr lang="en-US" altLang="ko-KR" sz="1400" dirty="0"/>
              <a:t>case object </a:t>
            </a:r>
            <a:r>
              <a:rPr lang="en-US" altLang="ko-KR" sz="1400" dirty="0" err="1"/>
              <a:t>SlaveFullMessage</a:t>
            </a:r>
            <a:r>
              <a:rPr lang="en-US" altLang="ko-KR" sz="1400" dirty="0"/>
              <a:t> extends Message</a:t>
            </a:r>
          </a:p>
          <a:p>
            <a:pPr marL="0" indent="0">
              <a:buNone/>
            </a:pPr>
            <a:r>
              <a:rPr lang="en-US" altLang="ko-KR" sz="1400" dirty="0"/>
              <a:t>case object </a:t>
            </a:r>
            <a:r>
              <a:rPr lang="en-US" altLang="ko-KR" sz="1400" dirty="0" err="1"/>
              <a:t>DoneMessage</a:t>
            </a:r>
            <a:r>
              <a:rPr lang="en-US" altLang="ko-KR" sz="1400" dirty="0"/>
              <a:t> extends Message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8893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4802" y="2834856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Scenario: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Master wait 2 slaves</a:t>
            </a:r>
          </a:p>
          <a:p>
            <a:pPr lvl="1">
              <a:buFontTx/>
              <a:buChar char="-"/>
            </a:pPr>
            <a:r>
              <a:rPr lang="en-US" altLang="ko-KR" dirty="0"/>
              <a:t>2</a:t>
            </a:r>
            <a:r>
              <a:rPr lang="en-US" altLang="ko-KR" dirty="0" smtClean="0"/>
              <a:t> slaves try to connect to 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637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641898" y="407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pic>
        <p:nvPicPr>
          <p:cNvPr id="2" name="그림 1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31" r="50977" b="13374"/>
          <a:stretch/>
        </p:blipFill>
        <p:spPr>
          <a:xfrm>
            <a:off x="775122" y="1532071"/>
            <a:ext cx="4101801" cy="2755313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068" y="1483626"/>
            <a:ext cx="3981781" cy="2803758"/>
          </a:xfrm>
          <a:prstGeom prst="rect">
            <a:avLst/>
          </a:prstGeom>
        </p:spPr>
      </p:pic>
      <p:pic>
        <p:nvPicPr>
          <p:cNvPr id="8" name="그림 7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18" r="51026" b="20011"/>
          <a:stretch/>
        </p:blipFill>
        <p:spPr>
          <a:xfrm>
            <a:off x="775122" y="4384275"/>
            <a:ext cx="4104160" cy="1943857"/>
          </a:xfrm>
          <a:prstGeom prst="rect">
            <a:avLst/>
          </a:prstGeom>
        </p:spPr>
      </p:pic>
      <p:cxnSp>
        <p:nvCxnSpPr>
          <p:cNvPr id="10" name="구부러진 연결선 9"/>
          <p:cNvCxnSpPr>
            <a:stCxn id="8" idx="2"/>
            <a:endCxn id="6" idx="0"/>
          </p:cNvCxnSpPr>
          <p:nvPr/>
        </p:nvCxnSpPr>
        <p:spPr>
          <a:xfrm rot="5400000" flipH="1" flipV="1">
            <a:off x="3212827" y="1098000"/>
            <a:ext cx="4844506" cy="5615757"/>
          </a:xfrm>
          <a:prstGeom prst="curvedConnector5">
            <a:avLst>
              <a:gd name="adj1" fmla="val -4469"/>
              <a:gd name="adj2" fmla="val 57986"/>
              <a:gd name="adj3" fmla="val 125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291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641898" y="407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Slave 1</a:t>
            </a:r>
            <a:endParaRPr lang="ko-KR" altLang="en-US" dirty="0"/>
          </a:p>
        </p:txBody>
      </p:sp>
      <p:pic>
        <p:nvPicPr>
          <p:cNvPr id="4" name="그림 3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3" r="50798" b="18060"/>
          <a:stretch/>
        </p:blipFill>
        <p:spPr>
          <a:xfrm>
            <a:off x="641899" y="1223237"/>
            <a:ext cx="4927520" cy="4069383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383" y="3028758"/>
            <a:ext cx="3291859" cy="2263862"/>
          </a:xfrm>
          <a:prstGeom prst="rect">
            <a:avLst/>
          </a:prstGeom>
        </p:spPr>
      </p:pic>
      <p:cxnSp>
        <p:nvCxnSpPr>
          <p:cNvPr id="11" name="구부러진 연결선 10"/>
          <p:cNvCxnSpPr>
            <a:stCxn id="4" idx="2"/>
            <a:endCxn id="7" idx="0"/>
          </p:cNvCxnSpPr>
          <p:nvPr/>
        </p:nvCxnSpPr>
        <p:spPr>
          <a:xfrm rot="5400000" flipH="1" flipV="1">
            <a:off x="4945055" y="1189362"/>
            <a:ext cx="2263862" cy="5942654"/>
          </a:xfrm>
          <a:prstGeom prst="curvedConnector5">
            <a:avLst>
              <a:gd name="adj1" fmla="val -38720"/>
              <a:gd name="adj2" fmla="val 56881"/>
              <a:gd name="adj3" fmla="val 151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029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641898" y="407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Slave 2</a:t>
            </a:r>
            <a:endParaRPr lang="ko-KR" altLang="en-US" dirty="0"/>
          </a:p>
        </p:txBody>
      </p:sp>
      <p:cxnSp>
        <p:nvCxnSpPr>
          <p:cNvPr id="11" name="구부러진 연결선 10"/>
          <p:cNvCxnSpPr>
            <a:stCxn id="4" idx="2"/>
            <a:endCxn id="7" idx="0"/>
          </p:cNvCxnSpPr>
          <p:nvPr/>
        </p:nvCxnSpPr>
        <p:spPr>
          <a:xfrm rot="5400000" flipH="1" flipV="1">
            <a:off x="4945055" y="1189362"/>
            <a:ext cx="2263862" cy="5942654"/>
          </a:xfrm>
          <a:prstGeom prst="curvedConnector5">
            <a:avLst>
              <a:gd name="adj1" fmla="val -38720"/>
              <a:gd name="adj2" fmla="val 56881"/>
              <a:gd name="adj3" fmla="val 151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71" y="1611797"/>
            <a:ext cx="4455175" cy="3680823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850" y="3028758"/>
            <a:ext cx="4232648" cy="290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874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8190" y="2622908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Scenario: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Master wait 1 slave</a:t>
            </a:r>
          </a:p>
          <a:p>
            <a:pPr lvl="1">
              <a:buFontTx/>
              <a:buChar char="-"/>
            </a:pPr>
            <a:r>
              <a:rPr lang="en-US" altLang="ko-KR" dirty="0"/>
              <a:t>2</a:t>
            </a:r>
            <a:r>
              <a:rPr lang="en-US" altLang="ko-KR" dirty="0" smtClean="0"/>
              <a:t> slaves try to connect to master</a:t>
            </a:r>
          </a:p>
        </p:txBody>
      </p:sp>
    </p:spTree>
    <p:extLst>
      <p:ext uri="{BB962C8B-B14F-4D97-AF65-F5344CB8AC3E}">
        <p14:creationId xmlns:p14="http://schemas.microsoft.com/office/powerpoint/2010/main" val="9935718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786288" y="3588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88" y="2030795"/>
            <a:ext cx="4742501" cy="3803802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636" y="2748770"/>
            <a:ext cx="4836010" cy="2100606"/>
          </a:xfrm>
          <a:prstGeom prst="rect">
            <a:avLst/>
          </a:prstGeom>
        </p:spPr>
      </p:pic>
      <p:cxnSp>
        <p:nvCxnSpPr>
          <p:cNvPr id="9" name="구부러진 연결선 8"/>
          <p:cNvCxnSpPr>
            <a:stCxn id="3" idx="2"/>
            <a:endCxn id="4" idx="0"/>
          </p:cNvCxnSpPr>
          <p:nvPr/>
        </p:nvCxnSpPr>
        <p:spPr>
          <a:xfrm rot="5400000" flipH="1" flipV="1">
            <a:off x="4545176" y="1361133"/>
            <a:ext cx="3085827" cy="5861102"/>
          </a:xfrm>
          <a:prstGeom prst="curvedConnector5">
            <a:avLst>
              <a:gd name="adj1" fmla="val -23892"/>
              <a:gd name="adj2" fmla="val 49601"/>
              <a:gd name="adj3" fmla="val 140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2336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00" y="2072918"/>
            <a:ext cx="4545800" cy="4651857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459" y="2072918"/>
            <a:ext cx="4670317" cy="2352012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805400" y="13097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Slave 1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736976" y="13097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Slave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75976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8297" y="281403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Milestone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4034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4292" y="1594635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Scenario: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Master wait 2 slaves</a:t>
            </a:r>
          </a:p>
          <a:p>
            <a:pPr lvl="1">
              <a:buFontTx/>
              <a:buChar char="-"/>
            </a:pPr>
            <a:r>
              <a:rPr lang="en-US" altLang="ko-KR" dirty="0"/>
              <a:t>2</a:t>
            </a:r>
            <a:r>
              <a:rPr lang="en-US" altLang="ko-KR" dirty="0" smtClean="0"/>
              <a:t> slaves try to connect to </a:t>
            </a:r>
            <a:r>
              <a:rPr lang="en-US" altLang="ko-KR" dirty="0" smtClean="0"/>
              <a:t>master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They write (intermediate) partition files to output directory</a:t>
            </a:r>
          </a:p>
          <a:p>
            <a:pPr lvl="1">
              <a:buFontTx/>
              <a:buChar char="-"/>
            </a:pPr>
            <a:r>
              <a:rPr lang="en-US" altLang="ko-KR" dirty="0"/>
              <a:t>Partition name is partition_{file #}_{partition #}_{owner </a:t>
            </a:r>
            <a:r>
              <a:rPr lang="en-US" altLang="ko-KR" dirty="0" smtClean="0"/>
              <a:t>#}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Partitions</a:t>
            </a:r>
          </a:p>
          <a:p>
            <a:pPr lvl="2">
              <a:buFontTx/>
              <a:buChar char="-"/>
            </a:pPr>
            <a:r>
              <a:rPr lang="en-US" altLang="ko-KR" dirty="0" smtClean="0"/>
              <a:t>0~7 are for machine 0</a:t>
            </a:r>
          </a:p>
          <a:p>
            <a:pPr lvl="2">
              <a:buFontTx/>
              <a:buChar char="-"/>
            </a:pPr>
            <a:r>
              <a:rPr lang="en-US" altLang="ko-KR" dirty="0" smtClean="0"/>
              <a:t>8~15 are for machine 1</a:t>
            </a:r>
          </a:p>
          <a:p>
            <a:pPr lvl="2">
              <a:buFontTx/>
              <a:buChar char="-"/>
            </a:pPr>
            <a:r>
              <a:rPr lang="en-US" altLang="ko-KR" dirty="0" smtClean="0"/>
              <a:t>8 partitions for single machine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25363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pic>
        <p:nvPicPr>
          <p:cNvPr id="5" name="내용 개체 틀 4" descr="141.223.82.191:22 - khpark0312@itcmas1:~ - Xshell 5 (Free for Home/School)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19" r="63776" b="6209"/>
          <a:stretch/>
        </p:blipFill>
        <p:spPr>
          <a:xfrm>
            <a:off x="2848118" y="2453832"/>
            <a:ext cx="5917509" cy="3148184"/>
          </a:xfrm>
        </p:spPr>
      </p:pic>
    </p:spTree>
    <p:extLst>
      <p:ext uri="{BB962C8B-B14F-4D97-AF65-F5344CB8AC3E}">
        <p14:creationId xmlns:p14="http://schemas.microsoft.com/office/powerpoint/2010/main" val="58126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-&gt; </a:t>
            </a:r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85248" y="1662412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59159" y="1662411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60350"/>
              </p:ext>
            </p:extLst>
          </p:nvPr>
        </p:nvGraphicFramePr>
        <p:xfrm>
          <a:off x="753947" y="2179228"/>
          <a:ext cx="10418550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129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3105807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3105807">
                  <a:extLst>
                    <a:ext uri="{9D8B030D-6E8A-4147-A177-3AD203B41FA5}">
                      <a16:colId xmlns:a16="http://schemas.microsoft.com/office/drawing/2014/main" val="4118218168"/>
                    </a:ext>
                  </a:extLst>
                </a:gridCol>
                <a:gridCol w="3105807">
                  <a:extLst>
                    <a:ext uri="{9D8B030D-6E8A-4147-A177-3AD203B41FA5}">
                      <a16:colId xmlns:a16="http://schemas.microsoft.com/office/drawing/2014/main" val="1762176453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sample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Notify</a:t>
                      </a:r>
                      <a:r>
                        <a:rPr lang="en-US" altLang="ko-KR" sz="1400" b="0" baseline="0" dirty="0" smtClean="0"/>
                        <a:t> sort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Sampling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Sorting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# of data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Sample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1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2827" y="31396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...</a:t>
            </a:r>
            <a:endParaRPr lang="ko-KR" altLang="en-US" dirty="0"/>
          </a:p>
        </p:txBody>
      </p:sp>
      <p:pic>
        <p:nvPicPr>
          <p:cNvPr id="6" name="그림 5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93" r="4429" b="5901"/>
          <a:stretch/>
        </p:blipFill>
        <p:spPr>
          <a:xfrm>
            <a:off x="745211" y="4498428"/>
            <a:ext cx="10227590" cy="1954924"/>
          </a:xfrm>
          <a:prstGeom prst="rect">
            <a:avLst/>
          </a:prstGeom>
        </p:spPr>
      </p:pic>
      <p:pic>
        <p:nvPicPr>
          <p:cNvPr id="7" name="그림 6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22" r="37429" b="6743"/>
          <a:stretch/>
        </p:blipFill>
        <p:spPr>
          <a:xfrm>
            <a:off x="745211" y="2155519"/>
            <a:ext cx="4299755" cy="22474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6821" y="1601522"/>
            <a:ext cx="7685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log is too long. So I will just show some part of log and the result.</a:t>
            </a:r>
            <a:endParaRPr lang="ko-KR" altLang="en-US" dirty="0"/>
          </a:p>
        </p:txBody>
      </p:sp>
      <p:pic>
        <p:nvPicPr>
          <p:cNvPr id="9" name="그림 8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2" r="33780" b="35905"/>
          <a:stretch/>
        </p:blipFill>
        <p:spPr>
          <a:xfrm>
            <a:off x="6016264" y="2155519"/>
            <a:ext cx="4956537" cy="224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945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2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37116" y="299847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...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6064" y="1542144"/>
            <a:ext cx="205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Similar to Slave 1</a:t>
            </a:r>
            <a:endParaRPr lang="ko-KR" altLang="en-US" dirty="0"/>
          </a:p>
        </p:txBody>
      </p:sp>
      <p:pic>
        <p:nvPicPr>
          <p:cNvPr id="4" name="그림 3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01" r="7621" b="6590"/>
          <a:stretch/>
        </p:blipFill>
        <p:spPr>
          <a:xfrm>
            <a:off x="745211" y="4514192"/>
            <a:ext cx="9886004" cy="2044263"/>
          </a:xfrm>
          <a:prstGeom prst="rect">
            <a:avLst/>
          </a:prstGeom>
        </p:spPr>
      </p:pic>
      <p:pic>
        <p:nvPicPr>
          <p:cNvPr id="5" name="그림 4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5" r="38651" b="34123"/>
          <a:stretch/>
        </p:blipFill>
        <p:spPr>
          <a:xfrm>
            <a:off x="745211" y="1970854"/>
            <a:ext cx="4676643" cy="2424582"/>
          </a:xfrm>
          <a:prstGeom prst="rect">
            <a:avLst/>
          </a:prstGeom>
        </p:spPr>
      </p:pic>
      <p:pic>
        <p:nvPicPr>
          <p:cNvPr id="10" name="그림 9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7" r="35893" b="31308"/>
          <a:stretch/>
        </p:blipFill>
        <p:spPr>
          <a:xfrm>
            <a:off x="5990933" y="1970855"/>
            <a:ext cx="4665354" cy="2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4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-&gt; </a:t>
            </a:r>
            <a:r>
              <a:rPr lang="en-US" altLang="ko-KR" dirty="0" smtClean="0"/>
              <a:t>Master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085498"/>
              </p:ext>
            </p:extLst>
          </p:nvPr>
        </p:nvGraphicFramePr>
        <p:xfrm>
          <a:off x="753947" y="2179228"/>
          <a:ext cx="10418550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129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3105807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3105807">
                  <a:extLst>
                    <a:ext uri="{9D8B030D-6E8A-4147-A177-3AD203B41FA5}">
                      <a16:colId xmlns:a16="http://schemas.microsoft.com/office/drawing/2014/main" val="4118218168"/>
                    </a:ext>
                  </a:extLst>
                </a:gridCol>
                <a:gridCol w="3105807">
                  <a:extLst>
                    <a:ext uri="{9D8B030D-6E8A-4147-A177-3AD203B41FA5}">
                      <a16:colId xmlns:a16="http://schemas.microsoft.com/office/drawing/2014/main" val="1762176453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Terminate Slaves</a:t>
                      </a: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Master</a:t>
                      </a:r>
                      <a:r>
                        <a:rPr lang="en-US" altLang="ko-KR" sz="1400" b="0" baseline="0" dirty="0" smtClean="0"/>
                        <a:t> is on success state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932119" y="1753676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TerminateMsg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9591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PivotCalculator</a:t>
            </a:r>
            <a:r>
              <a:rPr lang="en-US" altLang="ko-KR" dirty="0" smtClean="0"/>
              <a:t> -&gt; Master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94213" y="1720206"/>
            <a:ext cx="1184711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PivotMsg</a:t>
            </a:r>
            <a:endParaRPr lang="ko-KR" altLang="en-US" sz="11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574137"/>
              </p:ext>
            </p:extLst>
          </p:nvPr>
        </p:nvGraphicFramePr>
        <p:xfrm>
          <a:off x="753948" y="2179228"/>
          <a:ext cx="10408372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99043731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Send selected pivot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Pivot</a:t>
                      </a:r>
                      <a:r>
                        <a:rPr lang="en-US" altLang="ko-KR" sz="1400" b="0" baseline="0" dirty="0" smtClean="0"/>
                        <a:t> calculation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Pivot values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6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Master(</a:t>
            </a:r>
            <a:r>
              <a:rPr lang="en-US" altLang="ko-KR" dirty="0" err="1" smtClean="0"/>
              <a:t>SocketHandler</a:t>
            </a:r>
            <a:r>
              <a:rPr lang="en-US" altLang="ko-KR" dirty="0" smtClean="0"/>
              <a:t>) -&gt; Slave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94213" y="1720206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808769"/>
              </p:ext>
            </p:extLst>
          </p:nvPr>
        </p:nvGraphicFramePr>
        <p:xfrm>
          <a:off x="753948" y="2179228"/>
          <a:ext cx="10408372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061096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858410">
                  <a:extLst>
                    <a:ext uri="{9D8B030D-6E8A-4147-A177-3AD203B41FA5}">
                      <a16:colId xmlns:a16="http://schemas.microsoft.com/office/drawing/2014/main" val="299043731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Send information</a:t>
                      </a:r>
                      <a:r>
                        <a:rPr lang="en-US" altLang="ko-KR" sz="1400" b="0" baseline="0" dirty="0" smtClean="0"/>
                        <a:t> of other slaves and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Notify</a:t>
                      </a:r>
                      <a:r>
                        <a:rPr lang="en-US" altLang="ko-KR" sz="1400" b="0" baseline="0" dirty="0" smtClean="0"/>
                        <a:t> that enough # of slaves are connected already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Pivot</a:t>
                      </a:r>
                      <a:r>
                        <a:rPr lang="en-US" altLang="ko-KR" sz="1400" b="0" baseline="0" dirty="0" err="1" smtClean="0"/>
                        <a:t>Msg</a:t>
                      </a:r>
                      <a:r>
                        <a:rPr lang="en-US" altLang="ko-KR" sz="1400" b="0" baseline="0" dirty="0" smtClean="0"/>
                        <a:t> arrived in </a:t>
                      </a:r>
                      <a:r>
                        <a:rPr lang="en-US" altLang="ko-KR" sz="1400" b="0" baseline="0" dirty="0" err="1" smtClean="0"/>
                        <a:t>MasterStateManager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Is</a:t>
                      </a:r>
                      <a:r>
                        <a:rPr lang="en-US" altLang="ko-KR" sz="1400" b="0" baseline="0" dirty="0" smtClean="0"/>
                        <a:t> c</a:t>
                      </a:r>
                      <a:r>
                        <a:rPr lang="en-US" altLang="ko-KR" sz="1400" b="0" dirty="0" smtClean="0"/>
                        <a:t>hanging</a:t>
                      </a:r>
                      <a:r>
                        <a:rPr lang="en-US" altLang="ko-KR" sz="1400" b="0" baseline="0" dirty="0" smtClean="0"/>
                        <a:t> to sample state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IP</a:t>
                      </a:r>
                      <a:r>
                        <a:rPr lang="en-US" altLang="ko-KR" sz="1400" baseline="0" dirty="0" smtClean="0"/>
                        <a:t> of slaves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Pivot values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6364606" y="1720205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SlavesFullMsg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275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Partitioner</a:t>
            </a:r>
            <a:r>
              <a:rPr lang="en-US" altLang="ko-KR" dirty="0" smtClean="0"/>
              <a:t> </a:t>
            </a:r>
            <a:r>
              <a:rPr lang="en-US" altLang="ko-KR" dirty="0" smtClean="0"/>
              <a:t>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Partition</a:t>
            </a:r>
            <a:r>
              <a:rPr lang="en-US" altLang="ko-KR" sz="1100" dirty="0" err="1" smtClean="0"/>
              <a:t>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486270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completion of </a:t>
                      </a:r>
                      <a:r>
                        <a:rPr lang="en-US" altLang="ko-KR" sz="1400" b="0" baseline="0" dirty="0" smtClean="0"/>
                        <a:t>partition to </a:t>
                      </a:r>
                      <a:r>
                        <a:rPr lang="en-US" altLang="ko-KR" sz="1400" b="0" baseline="0" dirty="0" smtClean="0"/>
                        <a:t>Slave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en-US" altLang="ko-KR" sz="1400" b="0" baseline="0" dirty="0" smtClean="0"/>
                        <a:t>partition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Name of partition files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3359</TotalTime>
  <Words>940</Words>
  <Application>Microsoft Office PowerPoint</Application>
  <PresentationFormat>와이드스크린</PresentationFormat>
  <Paragraphs>365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4" baseType="lpstr">
      <vt:lpstr>맑은 고딕</vt:lpstr>
      <vt:lpstr>Arial</vt:lpstr>
      <vt:lpstr>Office 테마</vt:lpstr>
      <vt:lpstr>CS490P Project Design</vt:lpstr>
      <vt:lpstr>Conventions</vt:lpstr>
      <vt:lpstr>Message, Data</vt:lpstr>
      <vt:lpstr>Message</vt:lpstr>
      <vt:lpstr>Slave -&gt; Master</vt:lpstr>
      <vt:lpstr>Slave -&gt; Master</vt:lpstr>
      <vt:lpstr>PivotCalculator -&gt; Master</vt:lpstr>
      <vt:lpstr>Master(SocketHandler) -&gt; Slave</vt:lpstr>
      <vt:lpstr>Partitioner -&gt; Slave</vt:lpstr>
      <vt:lpstr>ShufflingHandler -&gt; Slave</vt:lpstr>
      <vt:lpstr>Slave -&gt; Master -&gt; All slaves</vt:lpstr>
      <vt:lpstr>Modules</vt:lpstr>
      <vt:lpstr>Overall Communication</vt:lpstr>
      <vt:lpstr>Master Modules</vt:lpstr>
      <vt:lpstr>Slave Modules</vt:lpstr>
      <vt:lpstr>State Diagrams</vt:lpstr>
      <vt:lpstr>PowerPoint 프레젠테이션</vt:lpstr>
      <vt:lpstr>Master</vt:lpstr>
      <vt:lpstr>Slave</vt:lpstr>
      <vt:lpstr>State Description</vt:lpstr>
      <vt:lpstr>PowerPoint 프레젠테이션</vt:lpstr>
      <vt:lpstr>Master: Init – Slave: Connect</vt:lpstr>
      <vt:lpstr>Master: Sample – Slave: Connect</vt:lpstr>
      <vt:lpstr>Master, Slave: Partition - Shuffle</vt:lpstr>
      <vt:lpstr>Master, Slave: Merge</vt:lpstr>
      <vt:lpstr>Master: Success – Slave: Success</vt:lpstr>
      <vt:lpstr>Master Sample</vt:lpstr>
      <vt:lpstr>Client Sample</vt:lpstr>
      <vt:lpstr>Slave Compute Order</vt:lpstr>
      <vt:lpstr>Tests</vt:lpstr>
      <vt:lpstr>PivotSuite</vt:lpstr>
      <vt:lpstr>etc</vt:lpstr>
      <vt:lpstr>Possible improvements</vt:lpstr>
      <vt:lpstr>Experiment on cluster machines</vt:lpstr>
      <vt:lpstr>Program spec</vt:lpstr>
      <vt:lpstr>Milestone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Milestone 2</vt:lpstr>
      <vt:lpstr>PowerPoint 프레젠테이션</vt:lpstr>
      <vt:lpstr>Master</vt:lpstr>
      <vt:lpstr>Slave 1 </vt:lpstr>
      <vt:lpstr>Slave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CS490P Project Design</dc:title>
  <dc:creator>KHPARK</dc:creator>
  <cp:lastModifiedBy>박강희</cp:lastModifiedBy>
  <cp:revision>528</cp:revision>
  <dcterms:created xsi:type="dcterms:W3CDTF">2016-10-03T17:42:18Z</dcterms:created>
  <dcterms:modified xsi:type="dcterms:W3CDTF">2016-11-22T13:59:37Z</dcterms:modified>
</cp:coreProperties>
</file>