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41" d="100"/>
          <a:sy n="41" d="100"/>
        </p:scale>
        <p:origin x="63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Out of the Tar Pit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Recommended General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Simply </a:t>
            </a:r>
            <a:r>
              <a:rPr lang="en-US" altLang="ko-KR" b="1" dirty="0" smtClean="0"/>
              <a:t>declare </a:t>
            </a:r>
            <a:r>
              <a:rPr lang="en-US" altLang="ko-KR" dirty="0" smtClean="0"/>
              <a:t>what accidental state should be used, and leave it to a completely </a:t>
            </a:r>
            <a:r>
              <a:rPr lang="en-US" altLang="ko-KR" b="1" dirty="0" smtClean="0"/>
              <a:t>separate</a:t>
            </a:r>
            <a:r>
              <a:rPr lang="en-US" altLang="ko-KR" dirty="0" smtClean="0"/>
              <a:t> infrastructure</a:t>
            </a:r>
          </a:p>
          <a:p>
            <a:endParaRPr lang="en-US" altLang="ko-KR" dirty="0"/>
          </a:p>
          <a:p>
            <a:r>
              <a:rPr lang="en-US" altLang="ko-KR" dirty="0" smtClean="0"/>
              <a:t>Separate essential / accidental </a:t>
            </a:r>
          </a:p>
          <a:p>
            <a:r>
              <a:rPr lang="en-US" altLang="ko-KR" dirty="0" smtClean="0"/>
              <a:t>Separate logic / state</a:t>
            </a:r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2505"/>
            <a:ext cx="10122877" cy="23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9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Recommended General Approach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2" y="1690688"/>
            <a:ext cx="8451519" cy="47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Recommended General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Essential State</a:t>
            </a:r>
          </a:p>
          <a:p>
            <a:pPr lvl="1"/>
            <a:r>
              <a:rPr lang="en-US" altLang="ko-KR" dirty="0" smtClean="0"/>
              <a:t>Make no reference to either of the other parts</a:t>
            </a:r>
          </a:p>
          <a:p>
            <a:pPr lvl="1"/>
            <a:r>
              <a:rPr lang="en-US" altLang="ko-KR" dirty="0" smtClean="0"/>
              <a:t>Might change dynamically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Essential Logic</a:t>
            </a:r>
          </a:p>
          <a:p>
            <a:pPr lvl="1"/>
            <a:r>
              <a:rPr lang="en-US" altLang="ko-KR" dirty="0" smtClean="0"/>
              <a:t>Make no reference to any part of the accidental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Accidental State / Control</a:t>
            </a:r>
          </a:p>
          <a:p>
            <a:pPr lvl="1"/>
            <a:r>
              <a:rPr lang="en-US" altLang="ko-KR" dirty="0" smtClean="0"/>
              <a:t>Changes to it can never affect the other specifications</a:t>
            </a:r>
          </a:p>
          <a:p>
            <a:pPr lvl="1"/>
            <a:r>
              <a:rPr lang="en-US" altLang="ko-KR" dirty="0" smtClean="0"/>
              <a:t>Changes to either  of the others may require changes here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66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The Relational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Relation: homogeneous set of records</a:t>
            </a:r>
          </a:p>
          <a:p>
            <a:pPr lvl="1"/>
            <a:r>
              <a:rPr lang="en-US" altLang="ko-KR" dirty="0" smtClean="0"/>
              <a:t>Basic Relations: stored directly</a:t>
            </a:r>
          </a:p>
          <a:p>
            <a:pPr lvl="1"/>
            <a:r>
              <a:rPr lang="en-US" altLang="ko-KR" dirty="0" smtClean="0"/>
              <a:t>Derived Relations: defined in terms of other relations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Manipulation</a:t>
            </a:r>
          </a:p>
          <a:p>
            <a:pPr lvl="1"/>
            <a:r>
              <a:rPr lang="en-US" altLang="ko-KR" dirty="0" smtClean="0"/>
              <a:t>Restrict, project, product, union, intersection, difference, join, divide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 Independence</a:t>
            </a:r>
          </a:p>
          <a:p>
            <a:pPr lvl="1"/>
            <a:r>
              <a:rPr lang="en-US" altLang="ko-KR" dirty="0" smtClean="0"/>
              <a:t>One of the original motivations for the relational model</a:t>
            </a:r>
          </a:p>
          <a:p>
            <a:pPr lvl="1"/>
            <a:r>
              <a:rPr lang="en-US" altLang="ko-KR" dirty="0" smtClean="0"/>
              <a:t>Very close parallel to the accidental / essential split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0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Functional Relational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Essential state</a:t>
            </a:r>
          </a:p>
          <a:p>
            <a:pPr lvl="1"/>
            <a:r>
              <a:rPr lang="en-US" altLang="ko-KR" dirty="0" smtClean="0"/>
              <a:t>Relational definition of the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components</a:t>
            </a:r>
          </a:p>
          <a:p>
            <a:r>
              <a:rPr lang="en-US" altLang="ko-KR" dirty="0" smtClean="0"/>
              <a:t>Essential logic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elational algebra + Derived-relation definitions</a:t>
            </a:r>
          </a:p>
          <a:p>
            <a:r>
              <a:rPr lang="en-US" altLang="ko-KR" dirty="0" smtClean="0"/>
              <a:t>Accidental State and Control</a:t>
            </a:r>
          </a:p>
          <a:p>
            <a:pPr lvl="1"/>
            <a:r>
              <a:rPr lang="en-US" altLang="ko-KR" dirty="0" smtClean="0"/>
              <a:t>Declarative specification of a set of performance optimizations for the system</a:t>
            </a:r>
          </a:p>
          <a:p>
            <a:r>
              <a:rPr lang="en-US" altLang="ko-KR" dirty="0" smtClean="0"/>
              <a:t>Other</a:t>
            </a:r>
          </a:p>
          <a:p>
            <a:pPr lvl="1"/>
            <a:r>
              <a:rPr lang="en-US" altLang="ko-KR" dirty="0" smtClean="0"/>
              <a:t>A specification of the required interfaces to the outside world</a:t>
            </a:r>
          </a:p>
          <a:p>
            <a:pPr lvl="1"/>
            <a:r>
              <a:rPr lang="en-US" altLang="ko-KR" dirty="0" smtClean="0"/>
              <a:t>Feeders: Components which convert input into relational assignments</a:t>
            </a:r>
          </a:p>
          <a:p>
            <a:pPr lvl="1"/>
            <a:r>
              <a:rPr lang="en-US" altLang="ko-KR" dirty="0" smtClean="0"/>
              <a:t>Observers: Components which generate output using </a:t>
            </a:r>
            <a:r>
              <a:rPr lang="en-US" altLang="ko-KR" dirty="0" err="1" smtClean="0"/>
              <a:t>relvars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3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Functional Relational Programming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29899"/>
            <a:ext cx="7239000" cy="43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Functional Relational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State</a:t>
            </a:r>
          </a:p>
          <a:p>
            <a:pPr lvl="1"/>
            <a:r>
              <a:rPr lang="en-US" altLang="ko-KR" dirty="0" smtClean="0"/>
              <a:t>Separation of (logic / state), (accidental / essential)</a:t>
            </a:r>
          </a:p>
          <a:p>
            <a:pPr lvl="1"/>
            <a:r>
              <a:rPr lang="en-US" altLang="ko-KR" dirty="0" smtClean="0"/>
              <a:t>Functional component has no access to any state at all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Control</a:t>
            </a:r>
          </a:p>
          <a:p>
            <a:pPr lvl="1"/>
            <a:r>
              <a:rPr lang="en-US" altLang="ko-KR" dirty="0" smtClean="0"/>
              <a:t>Control is avoided completely, and also avoids any explicit parallelism (but provides for the possibility of separated accidental control)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Benefits for Code Volume</a:t>
            </a:r>
          </a:p>
          <a:p>
            <a:pPr lvl="1"/>
            <a:r>
              <a:rPr lang="en-US" altLang="ko-KR" dirty="0" smtClean="0"/>
              <a:t>Less code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756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Functional Relational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Abstraction</a:t>
            </a:r>
          </a:p>
          <a:p>
            <a:pPr lvl="1"/>
            <a:r>
              <a:rPr lang="en-US" altLang="ko-KR" dirty="0" smtClean="0"/>
              <a:t>In many cases, un-needed data abstraction is cause of complexity</a:t>
            </a:r>
          </a:p>
          <a:p>
            <a:pPr lvl="2"/>
            <a:r>
              <a:rPr lang="en-US" altLang="ko-KR" dirty="0" smtClean="0"/>
              <a:t>Subjectivity: Grouping of data items together into larger compound</a:t>
            </a:r>
          </a:p>
          <a:p>
            <a:pPr lvl="2"/>
            <a:r>
              <a:rPr lang="en-US" altLang="ko-KR" dirty="0" smtClean="0"/>
              <a:t>Data Hiding: Data abstraction can erode the benefits of referential transparency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Types</a:t>
            </a:r>
          </a:p>
          <a:p>
            <a:pPr lvl="1"/>
            <a:r>
              <a:rPr lang="en-US" altLang="ko-KR" dirty="0" smtClean="0"/>
              <a:t>Provides limited ability</a:t>
            </a:r>
          </a:p>
          <a:p>
            <a:pPr lvl="1"/>
            <a:r>
              <a:rPr lang="en-US" altLang="ko-KR" dirty="0" smtClean="0"/>
              <a:t>Permits the creation of disjoint union types, but not permit product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226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Complexity causes more problems than anything else</a:t>
            </a:r>
          </a:p>
          <a:p>
            <a:r>
              <a:rPr lang="en-US" altLang="ko-KR" dirty="0" smtClean="0"/>
              <a:t>Separate into three main parts</a:t>
            </a:r>
          </a:p>
          <a:p>
            <a:pPr lvl="1"/>
            <a:r>
              <a:rPr lang="en-US" altLang="ko-KR" dirty="0" smtClean="0"/>
              <a:t>essential state, essential logic, accidental state and control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The way out of the tar pit? Silver bullet? - </a:t>
            </a:r>
            <a:r>
              <a:rPr lang="en-US" altLang="ko-KR" b="1" dirty="0" smtClean="0"/>
              <a:t>Simplicity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0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2,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Complexity</a:t>
            </a:r>
          </a:p>
          <a:p>
            <a:pPr lvl="1"/>
            <a:r>
              <a:rPr lang="en-US" altLang="ko-KR" sz="2000" dirty="0" smtClean="0"/>
              <a:t>The </a:t>
            </a:r>
            <a:r>
              <a:rPr lang="en-US" altLang="ko-KR" sz="2000" dirty="0" smtClean="0"/>
              <a:t>root cause of the vast majority of problems with software</a:t>
            </a:r>
          </a:p>
          <a:p>
            <a:pPr lvl="1"/>
            <a:r>
              <a:rPr lang="en-US" altLang="ko-KR" sz="2000" dirty="0" smtClean="0"/>
              <a:t>Makes large systems hard to understand</a:t>
            </a:r>
            <a:endParaRPr lang="en-US" altLang="ko-KR" sz="2000" dirty="0" smtClean="0"/>
          </a:p>
          <a:p>
            <a:r>
              <a:rPr lang="en-US" altLang="ko-KR" sz="2400" dirty="0" smtClean="0"/>
              <a:t>Simplicity is Hard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Approaches to Understanding</a:t>
            </a:r>
          </a:p>
          <a:p>
            <a:pPr lvl="1"/>
            <a:r>
              <a:rPr lang="en-US" altLang="ko-KR" sz="2000" dirty="0" smtClean="0"/>
              <a:t>Testing vs. Informal Reasoning</a:t>
            </a:r>
            <a:endParaRPr lang="en-US" altLang="ko-KR" sz="800" dirty="0" smtClean="0"/>
          </a:p>
          <a:p>
            <a:pPr lvl="1"/>
            <a:r>
              <a:rPr lang="en-US" altLang="ko-KR" sz="2000" dirty="0" smtClean="0"/>
              <a:t>Improvements in informal reasoning will lead to less errors being created</a:t>
            </a:r>
          </a:p>
          <a:p>
            <a:pPr lvl="1"/>
            <a:r>
              <a:rPr lang="en-US" altLang="ko-KR" sz="2000" dirty="0" smtClean="0"/>
              <a:t>Improvements in testing lead to more errors being detected</a:t>
            </a:r>
          </a:p>
          <a:p>
            <a:pPr lvl="1"/>
            <a:r>
              <a:rPr lang="en-US" altLang="ko-KR" sz="2000" dirty="0" smtClean="0"/>
              <a:t>All ways have their limitations</a:t>
            </a:r>
          </a:p>
          <a:p>
            <a:pPr lvl="1"/>
            <a:r>
              <a:rPr lang="en-US" altLang="ko-KR" sz="2000" dirty="0" smtClean="0"/>
              <a:t>Simplicity is more important than either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964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Cause of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</a:p>
          <a:p>
            <a:pPr lvl="1"/>
            <a:r>
              <a:rPr lang="en-US" altLang="ko-KR" dirty="0" smtClean="0"/>
              <a:t>Many systems have errors in their handling of state</a:t>
            </a:r>
          </a:p>
          <a:p>
            <a:pPr lvl="1"/>
            <a:r>
              <a:rPr lang="en-US" altLang="ko-KR" dirty="0" smtClean="0"/>
              <a:t>Presence of state makes programs hard to understand</a:t>
            </a:r>
          </a:p>
          <a:p>
            <a:pPr lvl="1"/>
            <a:r>
              <a:rPr lang="en-US" altLang="ko-KR" dirty="0" smtClean="0"/>
              <a:t>Test on particular state tells you nothing at all about the system</a:t>
            </a:r>
          </a:p>
          <a:p>
            <a:pPr lvl="1"/>
            <a:r>
              <a:rPr lang="en-US" altLang="ko-KR" dirty="0" smtClean="0"/>
              <a:t>Possible states grows exponentially w.r.t. number of state bits</a:t>
            </a:r>
          </a:p>
          <a:p>
            <a:pPr lvl="1"/>
            <a:r>
              <a:rPr lang="en-US" altLang="ko-KR" dirty="0" smtClean="0"/>
              <a:t>Contamination: “When you let the nose of the camel into the tent, the rest of him tends to follow”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Code </a:t>
            </a:r>
            <a:r>
              <a:rPr lang="en-US" altLang="ko-KR" dirty="0"/>
              <a:t>Volume</a:t>
            </a:r>
          </a:p>
          <a:p>
            <a:pPr lvl="1"/>
            <a:r>
              <a:rPr lang="en-US" altLang="ko-KR" dirty="0"/>
              <a:t>Intellectual effort needed grows with the square of program length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896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Cause of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</a:t>
            </a:r>
          </a:p>
          <a:p>
            <a:pPr lvl="1"/>
            <a:r>
              <a:rPr lang="en-US" altLang="ko-KR" dirty="0" smtClean="0"/>
              <a:t>Most programming languages force over-specify the ordering</a:t>
            </a:r>
          </a:p>
          <a:p>
            <a:pPr lvl="1"/>
            <a:r>
              <a:rPr lang="en-US" altLang="ko-KR" dirty="0" smtClean="0"/>
              <a:t>It complicates the process of informal reasoning</a:t>
            </a:r>
          </a:p>
          <a:p>
            <a:pPr lvl="1"/>
            <a:r>
              <a:rPr lang="en-US" altLang="ko-KR" dirty="0" smtClean="0"/>
              <a:t>In case of concurrency problem, we can no longer even be assured of result consistency when repeating tests on a system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Complexity breeds complexity</a:t>
            </a:r>
          </a:p>
          <a:p>
            <a:r>
              <a:rPr lang="en-US" altLang="ko-KR" dirty="0" smtClean="0"/>
              <a:t>Simplicity is Hard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ore powerful language makes harder to understand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3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Classical approaches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Object-Orientation</a:t>
            </a:r>
          </a:p>
          <a:p>
            <a:pPr lvl="1"/>
            <a:r>
              <a:rPr lang="en-US" altLang="ko-KR" dirty="0" smtClean="0"/>
              <a:t>Encapsulation: strongly biased toward single-object constraint</a:t>
            </a:r>
          </a:p>
          <a:p>
            <a:pPr lvl="1"/>
            <a:r>
              <a:rPr lang="en-US" altLang="ko-KR" dirty="0" smtClean="0"/>
              <a:t>Internal identity vs. External identity</a:t>
            </a:r>
          </a:p>
          <a:p>
            <a:pPr lvl="1"/>
            <a:r>
              <a:rPr lang="en-US" altLang="ko-KR" dirty="0" smtClean="0"/>
              <a:t>Additional concept of identity adds complexity to reasoning</a:t>
            </a:r>
          </a:p>
          <a:p>
            <a:pPr lvl="1"/>
            <a:r>
              <a:rPr lang="en-US" altLang="ko-KR" dirty="0" smtClean="0"/>
              <a:t>Rely on object state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Functional programming</a:t>
            </a:r>
            <a:endParaRPr lang="en-US" altLang="ko-KR" dirty="0"/>
          </a:p>
          <a:p>
            <a:pPr lvl="1"/>
            <a:r>
              <a:rPr lang="en-US" altLang="ko-KR" dirty="0" smtClean="0"/>
              <a:t>Avoid state -&gt; referential transparency</a:t>
            </a:r>
          </a:p>
          <a:p>
            <a:pPr lvl="1"/>
            <a:r>
              <a:rPr lang="en-US" altLang="ko-KR" dirty="0" smtClean="0"/>
              <a:t>Abstract use of control using </a:t>
            </a:r>
            <a:r>
              <a:rPr lang="en-US" altLang="ko-KR" dirty="0" err="1" smtClean="0"/>
              <a:t>functionals</a:t>
            </a:r>
            <a:r>
              <a:rPr lang="en-US" altLang="ko-KR" dirty="0" smtClean="0"/>
              <a:t> (e.g. fold / map)</a:t>
            </a:r>
          </a:p>
          <a:p>
            <a:pPr lvl="1"/>
            <a:r>
              <a:rPr lang="en-US" altLang="ko-KR" dirty="0" smtClean="0"/>
              <a:t>Forced to make changes to every part affected (adding parameter)</a:t>
            </a:r>
          </a:p>
          <a:p>
            <a:pPr lvl="1"/>
            <a:r>
              <a:rPr lang="en-US" altLang="ko-KR" dirty="0" smtClean="0"/>
              <a:t>Can always tell exactly what will control the outcome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0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Classical approaches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Logic Programming</a:t>
            </a:r>
          </a:p>
          <a:p>
            <a:pPr lvl="1"/>
            <a:r>
              <a:rPr lang="en-US" altLang="ko-KR" dirty="0" smtClean="0"/>
              <a:t>Specifying </a:t>
            </a:r>
            <a:r>
              <a:rPr lang="en-US" altLang="ko-KR" b="1" dirty="0" smtClean="0"/>
              <a:t>what</a:t>
            </a:r>
            <a:r>
              <a:rPr lang="en-US" altLang="ko-KR" dirty="0" smtClean="0"/>
              <a:t> needs to be done rather than </a:t>
            </a:r>
            <a:r>
              <a:rPr lang="en-US" altLang="ko-KR" b="1" dirty="0" smtClean="0"/>
              <a:t>how</a:t>
            </a:r>
            <a:r>
              <a:rPr lang="en-US" altLang="ko-KR" dirty="0" smtClean="0"/>
              <a:t> to do it</a:t>
            </a:r>
          </a:p>
          <a:p>
            <a:pPr lvl="1"/>
            <a:r>
              <a:rPr lang="en-US" altLang="ko-KR" dirty="0" smtClean="0"/>
              <a:t>Making statements about the problem</a:t>
            </a:r>
          </a:p>
          <a:p>
            <a:pPr lvl="1"/>
            <a:r>
              <a:rPr lang="en-US" altLang="ko-KR" dirty="0" smtClean="0"/>
              <a:t>No use of mutable state, implicit ordering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22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Accidents and Essence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Essential Complexity: inherent in the problem</a:t>
            </a:r>
          </a:p>
          <a:p>
            <a:r>
              <a:rPr lang="en-US" altLang="ko-KR" dirty="0" smtClean="0"/>
              <a:t>Accidental Complexity: all the rest, doesn’t exist in ideal world</a:t>
            </a:r>
          </a:p>
          <a:p>
            <a:endParaRPr lang="en-US" altLang="ko-KR" dirty="0"/>
          </a:p>
          <a:p>
            <a:r>
              <a:rPr lang="en-US" altLang="ko-KR" dirty="0" smtClean="0"/>
              <a:t>Much complexity existing software is not essential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5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Recommended General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system state is accidental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Input data is essential</a:t>
            </a:r>
            <a:endParaRPr lang="en-US" altLang="ko-KR" dirty="0"/>
          </a:p>
          <a:p>
            <a:r>
              <a:rPr lang="en-US" altLang="ko-KR" dirty="0" smtClean="0"/>
              <a:t>Even though the data is essential, we don’t need to store it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0" y="4001294"/>
            <a:ext cx="10953282" cy="25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Recommended General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8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Control considered entirely accidental</a:t>
            </a:r>
            <a:endParaRPr lang="en-US" altLang="ko-KR" dirty="0"/>
          </a:p>
          <a:p>
            <a:pPr lvl="1"/>
            <a:r>
              <a:rPr lang="en-US" altLang="ko-KR" dirty="0" smtClean="0"/>
              <a:t>The results of the system should be independent of the actual control mechanism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Practical problems</a:t>
            </a:r>
          </a:p>
          <a:p>
            <a:pPr lvl="1"/>
            <a:r>
              <a:rPr lang="en-US" altLang="ko-KR" dirty="0" smtClean="0"/>
              <a:t>Ease of Expression: Accidental state can be the most natural way</a:t>
            </a:r>
          </a:p>
          <a:p>
            <a:pPr lvl="1"/>
            <a:r>
              <a:rPr lang="en-US" altLang="ko-KR" dirty="0" smtClean="0"/>
              <a:t>Performance: Accidental state can be required for efficiency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Recommendations</a:t>
            </a:r>
          </a:p>
          <a:p>
            <a:pPr lvl="1"/>
            <a:r>
              <a:rPr lang="en-US" altLang="ko-KR" dirty="0" smtClean="0"/>
              <a:t>Avoid if possible</a:t>
            </a:r>
          </a:p>
          <a:p>
            <a:pPr lvl="1"/>
            <a:r>
              <a:rPr lang="en-US" altLang="ko-KR" dirty="0" smtClean="0"/>
              <a:t>Otherwise, separate into Logic +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35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794</Words>
  <Application>Microsoft Office PowerPoint</Application>
  <PresentationFormat>와이드스크린</PresentationFormat>
  <Paragraphs>136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Out of the Tar Pit</vt:lpstr>
      <vt:lpstr>Section 2, 3</vt:lpstr>
      <vt:lpstr>4. Cause of Complexity</vt:lpstr>
      <vt:lpstr>4. Cause of Complexity</vt:lpstr>
      <vt:lpstr>5. Classical approaches</vt:lpstr>
      <vt:lpstr>5. Classical approaches</vt:lpstr>
      <vt:lpstr>6. Accidents and Essence</vt:lpstr>
      <vt:lpstr>7. Recommended General Approach</vt:lpstr>
      <vt:lpstr>7. Recommended General Approach</vt:lpstr>
      <vt:lpstr>7. Recommended General Approach</vt:lpstr>
      <vt:lpstr>7. Recommended General Approach</vt:lpstr>
      <vt:lpstr>7. Recommended General Approach</vt:lpstr>
      <vt:lpstr>8. The Relational Model</vt:lpstr>
      <vt:lpstr>9. Functional Relational Programming</vt:lpstr>
      <vt:lpstr>9. Functional Relational Programming</vt:lpstr>
      <vt:lpstr>9. Functional Relational Programming</vt:lpstr>
      <vt:lpstr>9. Functional Relational Programming</vt:lpstr>
      <vt:lpstr>12.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박강희</cp:lastModifiedBy>
  <cp:revision>141</cp:revision>
  <dcterms:created xsi:type="dcterms:W3CDTF">2016-09-19T21:25:48Z</dcterms:created>
  <dcterms:modified xsi:type="dcterms:W3CDTF">2016-11-15T14:01:14Z</dcterms:modified>
</cp:coreProperties>
</file>