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0" r:id="rId4"/>
    <p:sldId id="265" r:id="rId5"/>
    <p:sldId id="305" r:id="rId6"/>
    <p:sldId id="267" r:id="rId7"/>
    <p:sldId id="308" r:id="rId8"/>
    <p:sldId id="309" r:id="rId9"/>
    <p:sldId id="310" r:id="rId10"/>
    <p:sldId id="311" r:id="rId11"/>
    <p:sldId id="272" r:id="rId12"/>
    <p:sldId id="312" r:id="rId13"/>
    <p:sldId id="313" r:id="rId14"/>
    <p:sldId id="314" r:id="rId15"/>
    <p:sldId id="315" r:id="rId16"/>
    <p:sldId id="275" r:id="rId17"/>
    <p:sldId id="304" r:id="rId18"/>
    <p:sldId id="257" r:id="rId19"/>
    <p:sldId id="307" r:id="rId20"/>
    <p:sldId id="285" r:id="rId21"/>
    <p:sldId id="316" r:id="rId22"/>
    <p:sldId id="317" r:id="rId23"/>
    <p:sldId id="291" r:id="rId24"/>
    <p:sldId id="290" r:id="rId25"/>
    <p:sldId id="284" r:id="rId26"/>
    <p:sldId id="277" r:id="rId27"/>
    <p:sldId id="297" r:id="rId28"/>
    <p:sldId id="295" r:id="rId29"/>
    <p:sldId id="29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9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12C-81FB-40F3-BD5E-91ADD12CE53F}" type="datetimeFigureOut">
              <a:rPr lang="ko-KR" altLang="en-US" smtClean="0"/>
              <a:t>2016-10-30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CS490P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5571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20150888, CSE, Park </a:t>
            </a:r>
            <a:r>
              <a:rPr lang="en-US" altLang="ko-KR" dirty="0" err="1" smtClean="0"/>
              <a:t>Kanghee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Shuffler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24169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Shuffler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shuffling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9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PartitionReceiver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DataInfoMsg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7523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information of partitioned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partitioned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partitioning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After send </a:t>
                      </a:r>
                      <a:r>
                        <a:rPr lang="en-US" altLang="ko-KR" sz="1400" b="0" dirty="0" err="1" smtClean="0"/>
                        <a:t>DataInfoMsg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Size of each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Partition</a:t>
                      </a:r>
                      <a:r>
                        <a:rPr lang="en-US" altLang="ko-KR" sz="1400" b="0" baseline="0" dirty="0" smtClean="0"/>
                        <a:t> #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</a:t>
                      </a:r>
                      <a:r>
                        <a:rPr lang="en-US" altLang="ko-KR" sz="1400" b="0" baseline="0" dirty="0" err="1" smtClean="0"/>
                        <a:t>idx-th</a:t>
                      </a:r>
                      <a:r>
                        <a:rPr lang="en-US" altLang="ko-KR" sz="1400" b="0" baseline="0" dirty="0" smtClean="0"/>
                        <a:t> data of partition x)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Size</a:t>
                      </a:r>
                      <a:r>
                        <a:rPr lang="en-US" altLang="ko-KR" sz="1400" b="0" baseline="0" dirty="0" smtClean="0"/>
                        <a:t> (4 bytes, Integer) * (# of partition)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Message type (4</a:t>
                      </a:r>
                      <a:r>
                        <a:rPr lang="en-US" altLang="ko-KR" sz="1400" b="0" baseline="0" dirty="0" smtClean="0"/>
                        <a:t>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Partition #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 (3000 bytes, </a:t>
                      </a:r>
                      <a:r>
                        <a:rPr lang="en-US" altLang="ko-KR" sz="1400" baseline="0" dirty="0" smtClean="0"/>
                        <a:t>Array[byte]</a:t>
                      </a:r>
                      <a:r>
                        <a:rPr lang="en-US" altLang="ko-KR" sz="1400" b="0" baseline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6708759" y="1648872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22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Modules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6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99043" y="355770"/>
            <a:ext cx="4217830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Overall Communication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303875" y="4035159"/>
            <a:ext cx="1011324" cy="69975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2490877" y="3073538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490877" y="4996782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6714074" y="2665745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6604182" y="5385858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>
            <a:off x="4990721" y="4981759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33" idx="3"/>
            <a:endCxn id="3" idx="7"/>
          </p:cNvCxnSpPr>
          <p:nvPr/>
        </p:nvCxnSpPr>
        <p:spPr>
          <a:xfrm flipH="1">
            <a:off x="2167094" y="3670815"/>
            <a:ext cx="485851" cy="46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5" idx="1"/>
            <a:endCxn id="3" idx="5"/>
          </p:cNvCxnSpPr>
          <p:nvPr/>
        </p:nvCxnSpPr>
        <p:spPr>
          <a:xfrm flipH="1" flipV="1">
            <a:off x="2167094" y="4632436"/>
            <a:ext cx="485851" cy="46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5092486" y="3058515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83" name="타원 82"/>
          <p:cNvSpPr/>
          <p:nvPr/>
        </p:nvSpPr>
        <p:spPr>
          <a:xfrm>
            <a:off x="7934377" y="548833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8093667" y="266385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5" name="타원 84"/>
          <p:cNvSpPr/>
          <p:nvPr/>
        </p:nvSpPr>
        <p:spPr>
          <a:xfrm>
            <a:off x="9347558" y="2668400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sp>
        <p:nvSpPr>
          <p:cNvPr id="86" name="타원 85"/>
          <p:cNvSpPr/>
          <p:nvPr/>
        </p:nvSpPr>
        <p:spPr>
          <a:xfrm>
            <a:off x="9214160" y="5488335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6" idx="0"/>
            <a:endCxn id="84" idx="4"/>
          </p:cNvCxnSpPr>
          <p:nvPr/>
        </p:nvCxnSpPr>
        <p:spPr>
          <a:xfrm flipH="1" flipV="1">
            <a:off x="8647001" y="3363609"/>
            <a:ext cx="1120493" cy="212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4" idx="2"/>
            <a:endCxn id="48" idx="6"/>
          </p:cNvCxnSpPr>
          <p:nvPr/>
        </p:nvCxnSpPr>
        <p:spPr>
          <a:xfrm flipH="1">
            <a:off x="7725398" y="3013732"/>
            <a:ext cx="368269" cy="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3" idx="2"/>
            <a:endCxn id="49" idx="6"/>
          </p:cNvCxnSpPr>
          <p:nvPr/>
        </p:nvCxnSpPr>
        <p:spPr>
          <a:xfrm flipH="1" flipV="1">
            <a:off x="7615506" y="5735735"/>
            <a:ext cx="318871" cy="10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85" idx="4"/>
            <a:endCxn id="83" idx="0"/>
          </p:cNvCxnSpPr>
          <p:nvPr/>
        </p:nvCxnSpPr>
        <p:spPr>
          <a:xfrm flipH="1">
            <a:off x="8487711" y="3368154"/>
            <a:ext cx="1413181" cy="212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1083711" y="2663855"/>
            <a:ext cx="2795938" cy="366374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817507" y="2413279"/>
            <a:ext cx="5747863" cy="18037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836917" y="4646903"/>
            <a:ext cx="5747863" cy="16806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556558" y="765046"/>
            <a:ext cx="527153" cy="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556558" y="1272907"/>
            <a:ext cx="527153" cy="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flipV="1">
            <a:off x="556558" y="1011827"/>
            <a:ext cx="527153" cy="12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223582" y="604115"/>
            <a:ext cx="3919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Internal (Appending Message to queue)</a:t>
            </a:r>
          </a:p>
          <a:p>
            <a:r>
              <a:rPr lang="en-US" altLang="ko-KR" sz="1600" dirty="0" smtClean="0"/>
              <a:t>Slave &lt;-&gt; Master</a:t>
            </a:r>
          </a:p>
          <a:p>
            <a:r>
              <a:rPr lang="en-US" altLang="ko-KR" sz="1600" dirty="0" smtClean="0"/>
              <a:t>Slave -&gt; Slave</a:t>
            </a:r>
          </a:p>
        </p:txBody>
      </p:sp>
      <p:cxnSp>
        <p:nvCxnSpPr>
          <p:cNvPr id="7" name="직선 화살표 연결선 6"/>
          <p:cNvCxnSpPr>
            <a:stCxn id="33" idx="6"/>
            <a:endCxn id="68" idx="2"/>
          </p:cNvCxnSpPr>
          <p:nvPr/>
        </p:nvCxnSpPr>
        <p:spPr>
          <a:xfrm flipV="1">
            <a:off x="3597544" y="3415904"/>
            <a:ext cx="1494942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6"/>
            <a:endCxn id="23" idx="2"/>
          </p:cNvCxnSpPr>
          <p:nvPr/>
        </p:nvCxnSpPr>
        <p:spPr>
          <a:xfrm flipV="1">
            <a:off x="3597544" y="5339148"/>
            <a:ext cx="1393177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8" idx="6"/>
            <a:endCxn id="48" idx="3"/>
          </p:cNvCxnSpPr>
          <p:nvPr/>
        </p:nvCxnSpPr>
        <p:spPr>
          <a:xfrm flipV="1">
            <a:off x="6245145" y="3263022"/>
            <a:ext cx="617034" cy="152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3" idx="6"/>
            <a:endCxn id="49" idx="1"/>
          </p:cNvCxnSpPr>
          <p:nvPr/>
        </p:nvCxnSpPr>
        <p:spPr>
          <a:xfrm>
            <a:off x="6143380" y="5339148"/>
            <a:ext cx="608907" cy="149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Master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955628" y="2805524"/>
            <a:ext cx="1981200" cy="14721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Master</a:t>
            </a:r>
          </a:p>
          <a:p>
            <a:pPr algn="ctr"/>
            <a:r>
              <a:rPr lang="en-US" altLang="ko-KR" sz="2000" dirty="0" smtClean="0"/>
              <a:t>Main</a:t>
            </a:r>
            <a:endParaRPr lang="ko-KR" altLang="en-US" sz="2000" dirty="0"/>
          </a:p>
        </p:txBody>
      </p:sp>
      <p:sp>
        <p:nvSpPr>
          <p:cNvPr id="34" name="타원 33"/>
          <p:cNvSpPr/>
          <p:nvPr/>
        </p:nvSpPr>
        <p:spPr>
          <a:xfrm>
            <a:off x="7505644" y="2669876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Socket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6479553" y="1694760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Socket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3"/>
            <a:endCxn id="32" idx="7"/>
          </p:cNvCxnSpPr>
          <p:nvPr/>
        </p:nvCxnSpPr>
        <p:spPr>
          <a:xfrm>
            <a:off x="6641621" y="2292037"/>
            <a:ext cx="5067" cy="729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2"/>
            <a:endCxn id="32" idx="7"/>
          </p:cNvCxnSpPr>
          <p:nvPr/>
        </p:nvCxnSpPr>
        <p:spPr>
          <a:xfrm flipH="1">
            <a:off x="6646688" y="3019753"/>
            <a:ext cx="858956" cy="1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856840" y="3191741"/>
            <a:ext cx="1343075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Pivot</a:t>
            </a:r>
          </a:p>
          <a:p>
            <a:pPr algn="ctr"/>
            <a:r>
              <a:rPr lang="en-US" altLang="ko-KR" sz="1200" dirty="0" smtClean="0"/>
              <a:t>Calculator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5217399" y="4975838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Connection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V="1">
            <a:off x="5946228" y="4277713"/>
            <a:ext cx="0" cy="698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7" idx="6"/>
            <a:endCxn id="32" idx="2"/>
          </p:cNvCxnSpPr>
          <p:nvPr/>
        </p:nvCxnSpPr>
        <p:spPr>
          <a:xfrm>
            <a:off x="4199915" y="3541618"/>
            <a:ext cx="7557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Slave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155255" y="3838070"/>
            <a:ext cx="1713255" cy="11975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</a:t>
            </a:r>
            <a:r>
              <a:rPr lang="en-US" altLang="ko-KR" dirty="0"/>
              <a:t>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735284" y="3087889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916066" y="3068625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4"/>
            <a:endCxn id="32" idx="2"/>
          </p:cNvCxnSpPr>
          <p:nvPr/>
        </p:nvCxnSpPr>
        <p:spPr>
          <a:xfrm>
            <a:off x="3469400" y="3768379"/>
            <a:ext cx="1685855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5"/>
            <a:endCxn id="32" idx="2"/>
          </p:cNvCxnSpPr>
          <p:nvPr/>
        </p:nvCxnSpPr>
        <p:spPr>
          <a:xfrm>
            <a:off x="4679883" y="3685166"/>
            <a:ext cx="475372" cy="751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1249630" y="3068625"/>
            <a:ext cx="1067832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Sampler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5289874" y="5833787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Socket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H="1" flipV="1">
            <a:off x="6011883" y="5035643"/>
            <a:ext cx="6820" cy="798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7" idx="4"/>
            <a:endCxn id="32" idx="2"/>
          </p:cNvCxnSpPr>
          <p:nvPr/>
        </p:nvCxnSpPr>
        <p:spPr>
          <a:xfrm>
            <a:off x="1783546" y="3768379"/>
            <a:ext cx="3371709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254919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28" name="직선 연결선 27"/>
          <p:cNvCxnSpPr>
            <a:stCxn id="57" idx="0"/>
            <a:endCxn id="13" idx="4"/>
          </p:cNvCxnSpPr>
          <p:nvPr/>
        </p:nvCxnSpPr>
        <p:spPr>
          <a:xfrm flipV="1">
            <a:off x="1783546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8399215" y="2916134"/>
            <a:ext cx="1303027" cy="84238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Partitioner</a:t>
            </a:r>
            <a:endParaRPr lang="ko-KR" altLang="en-US" sz="1200" dirty="0"/>
          </a:p>
        </p:txBody>
      </p:sp>
      <p:sp>
        <p:nvSpPr>
          <p:cNvPr id="43" name="타원 42"/>
          <p:cNvSpPr/>
          <p:nvPr/>
        </p:nvSpPr>
        <p:spPr>
          <a:xfrm>
            <a:off x="10052133" y="2922469"/>
            <a:ext cx="897787" cy="8423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Sorter</a:t>
            </a:r>
            <a:endParaRPr lang="ko-KR" altLang="en-US" sz="1200" dirty="0"/>
          </a:p>
        </p:txBody>
      </p:sp>
      <p:cxnSp>
        <p:nvCxnSpPr>
          <p:cNvPr id="44" name="직선 연결선 43"/>
          <p:cNvCxnSpPr>
            <a:stCxn id="42" idx="3"/>
            <a:endCxn id="32" idx="6"/>
          </p:cNvCxnSpPr>
          <p:nvPr/>
        </p:nvCxnSpPr>
        <p:spPr>
          <a:xfrm flipH="1">
            <a:off x="6868510" y="3635152"/>
            <a:ext cx="1721529" cy="801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5456483" y="2880548"/>
            <a:ext cx="1106738" cy="842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95" name="직선 연결선 94"/>
          <p:cNvCxnSpPr>
            <a:stCxn id="94" idx="4"/>
            <a:endCxn id="32" idx="0"/>
          </p:cNvCxnSpPr>
          <p:nvPr/>
        </p:nvCxnSpPr>
        <p:spPr>
          <a:xfrm>
            <a:off x="6009852" y="3722930"/>
            <a:ext cx="2031" cy="115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43" idx="3"/>
            <a:endCxn id="32" idx="6"/>
          </p:cNvCxnSpPr>
          <p:nvPr/>
        </p:nvCxnSpPr>
        <p:spPr>
          <a:xfrm flipH="1">
            <a:off x="6868510" y="3641487"/>
            <a:ext cx="3315101" cy="795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6905231" y="2880548"/>
            <a:ext cx="1075741" cy="84238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Shuffler</a:t>
            </a:r>
            <a:endParaRPr lang="ko-KR" altLang="en-US" sz="1200" dirty="0"/>
          </a:p>
        </p:txBody>
      </p:sp>
      <p:cxnSp>
        <p:nvCxnSpPr>
          <p:cNvPr id="111" name="직선 연결선 110"/>
          <p:cNvCxnSpPr>
            <a:stCxn id="108" idx="3"/>
            <a:endCxn id="32" idx="6"/>
          </p:cNvCxnSpPr>
          <p:nvPr/>
        </p:nvCxnSpPr>
        <p:spPr>
          <a:xfrm flipH="1">
            <a:off x="6868510" y="3599566"/>
            <a:ext cx="194260" cy="837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116" idx="4"/>
          </p:cNvCxnSpPr>
          <p:nvPr/>
        </p:nvCxnSpPr>
        <p:spPr>
          <a:xfrm flipV="1">
            <a:off x="3442400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3765785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19" name="직선 연결선 118"/>
          <p:cNvCxnSpPr>
            <a:endCxn id="118" idx="4"/>
          </p:cNvCxnSpPr>
          <p:nvPr/>
        </p:nvCxnSpPr>
        <p:spPr>
          <a:xfrm flipV="1">
            <a:off x="4294412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2913773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120" name="타원 119"/>
          <p:cNvSpPr/>
          <p:nvPr/>
        </p:nvSpPr>
        <p:spPr>
          <a:xfrm>
            <a:off x="5456483" y="1327684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1" name="직선 연결선 120"/>
          <p:cNvCxnSpPr>
            <a:endCxn id="120" idx="4"/>
          </p:cNvCxnSpPr>
          <p:nvPr/>
        </p:nvCxnSpPr>
        <p:spPr>
          <a:xfrm flipV="1">
            <a:off x="5985110" y="2170066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6899495" y="1324239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3" name="직선 연결선 122"/>
          <p:cNvCxnSpPr>
            <a:endCxn id="122" idx="4"/>
          </p:cNvCxnSpPr>
          <p:nvPr/>
        </p:nvCxnSpPr>
        <p:spPr>
          <a:xfrm flipV="1">
            <a:off x="7428122" y="2166621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8501243" y="135332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5" name="직선 연결선 124"/>
          <p:cNvCxnSpPr>
            <a:endCxn id="124" idx="4"/>
          </p:cNvCxnSpPr>
          <p:nvPr/>
        </p:nvCxnSpPr>
        <p:spPr>
          <a:xfrm flipV="1">
            <a:off x="9029870" y="219570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9952611" y="136217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7" name="직선 연결선 126"/>
          <p:cNvCxnSpPr>
            <a:endCxn id="126" idx="4"/>
          </p:cNvCxnSpPr>
          <p:nvPr/>
        </p:nvCxnSpPr>
        <p:spPr>
          <a:xfrm flipV="1">
            <a:off x="10481238" y="220455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492246" y="1829916"/>
            <a:ext cx="2201222" cy="3625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92246" y="1248139"/>
            <a:ext cx="2201222" cy="3707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38603" y="584078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6585" y="562485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name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45562" y="125519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variables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6585" y="1823183"/>
            <a:ext cx="17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start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92246" y="2453532"/>
            <a:ext cx="2201222" cy="36259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36585" y="245353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end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83790" y="5352706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28129" y="53459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Condition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3790" y="5976322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428129" y="59763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2246" y="3132453"/>
            <a:ext cx="2201222" cy="36259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36585" y="3120610"/>
            <a:ext cx="117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Invariants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30516" y="444896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30516" y="4176715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674855" y="447572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85012" y="466705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5422" y="5860751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~~~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5422" y="5530639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15592" y="567271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 ~~~ if … </a:t>
            </a:r>
          </a:p>
        </p:txBody>
      </p:sp>
    </p:spTree>
    <p:extLst>
      <p:ext uri="{BB962C8B-B14F-4D97-AF65-F5344CB8AC3E}">
        <p14:creationId xmlns:p14="http://schemas.microsoft.com/office/powerpoint/2010/main" val="52359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구부러진 연결선 8"/>
          <p:cNvCxnSpPr>
            <a:stCxn id="4" idx="0"/>
          </p:cNvCxnSpPr>
          <p:nvPr/>
        </p:nvCxnSpPr>
        <p:spPr>
          <a:xfrm rot="16200000" flipH="1">
            <a:off x="1664418" y="1656024"/>
            <a:ext cx="37796" cy="354254"/>
          </a:xfrm>
          <a:prstGeom prst="curvedConnector4">
            <a:avLst>
              <a:gd name="adj1" fmla="val -2142925"/>
              <a:gd name="adj2" fmla="val 519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399492" y="739070"/>
            <a:ext cx="2066489" cy="2596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SlaveHandler</a:t>
            </a:r>
            <a:endParaRPr lang="en-US" altLang="ko-KR" sz="1100" dirty="0" smtClean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98384" y="2939073"/>
            <a:ext cx="2453174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ConnectionListener</a:t>
            </a:r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5973" y="2177356"/>
            <a:ext cx="2425586" cy="7463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connected</a:t>
            </a:r>
          </a:p>
          <a:p>
            <a:pPr algn="ctr"/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Mutable</a:t>
            </a:r>
            <a:r>
              <a:rPr lang="en-US" altLang="ko-KR" sz="1100" dirty="0" err="1" smtClean="0"/>
              <a:t>List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SocketHandler</a:t>
            </a:r>
            <a:r>
              <a:rPr lang="en-US" altLang="ko-KR" sz="1100" dirty="0" smtClean="0"/>
              <a:t>]</a:t>
            </a:r>
          </a:p>
          <a:p>
            <a:pPr algn="ctr"/>
            <a:r>
              <a:rPr lang="en-US" altLang="ko-KR" sz="1100" dirty="0" smtClean="0"/>
              <a:t>slaves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Mutable</a:t>
            </a:r>
            <a:r>
              <a:rPr lang="en-US" altLang="ko-KR" sz="1100" dirty="0" err="1" smtClean="0"/>
              <a:t>List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Socket</a:t>
            </a:r>
            <a:r>
              <a:rPr lang="en-US" altLang="ko-KR" sz="1100" dirty="0" err="1" smtClean="0"/>
              <a:t>Handler</a:t>
            </a:r>
            <a:r>
              <a:rPr lang="en-US" altLang="ko-KR" sz="1100" dirty="0" smtClean="0"/>
              <a:t>]</a:t>
            </a:r>
          </a:p>
          <a:p>
            <a:pPr algn="ctr"/>
            <a:r>
              <a:rPr lang="en-US" altLang="ko-KR" sz="1100" dirty="0"/>
              <a:t>s</a:t>
            </a:r>
            <a:r>
              <a:rPr lang="en-US" altLang="ko-KR" sz="1100" dirty="0" smtClean="0"/>
              <a:t>amples: </a:t>
            </a:r>
            <a:r>
              <a:rPr lang="en-US" altLang="ko-KR" sz="1100" dirty="0" err="1" smtClean="0"/>
              <a:t>MutableList</a:t>
            </a:r>
            <a:r>
              <a:rPr lang="en-US" altLang="ko-KR" sz="1100" dirty="0" smtClean="0"/>
              <a:t>[Key]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51934" y="1814253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98384" y="3730288"/>
            <a:ext cx="2453174" cy="2532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r>
              <a:rPr lang="en-US" altLang="ko-KR" sz="1100" dirty="0" smtClean="0"/>
              <a:t> &lt;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98384" y="3232967"/>
            <a:ext cx="2453174" cy="46659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Terminate </a:t>
            </a:r>
            <a:r>
              <a:rPr lang="en-US" altLang="ko-KR" sz="1100" dirty="0" err="1" smtClean="0"/>
              <a:t>ConnectionListener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and elements of connected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000992" y="2923709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2399492" y="1374209"/>
            <a:ext cx="2545625" cy="5829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handler </a:t>
            </a:r>
            <a:r>
              <a:rPr lang="en-US" altLang="ko-KR" sz="1100" dirty="0" smtClean="0"/>
              <a:t>to </a:t>
            </a:r>
            <a:r>
              <a:rPr lang="en-US" altLang="ko-KR" sz="1100" dirty="0" smtClean="0"/>
              <a:t>slaves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sample to samples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Remove handler </a:t>
            </a:r>
            <a:r>
              <a:rPr lang="en-US" altLang="ko-KR" sz="1100" dirty="0" smtClean="0"/>
              <a:t>from connected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651558" y="602996"/>
            <a:ext cx="1507182" cy="2064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cxnSp>
        <p:nvCxnSpPr>
          <p:cNvPr id="72" name="구부러진 연결선 71"/>
          <p:cNvCxnSpPr>
            <a:stCxn id="4" idx="3"/>
            <a:endCxn id="58" idx="1"/>
          </p:cNvCxnSpPr>
          <p:nvPr/>
        </p:nvCxnSpPr>
        <p:spPr>
          <a:xfrm>
            <a:off x="1860443" y="1988123"/>
            <a:ext cx="2140549" cy="11094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852156" y="2388404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555412" y="3278580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PivotCalculator</a:t>
            </a:r>
            <a:endParaRPr lang="en-US" altLang="ko-KR" sz="1100" dirty="0" smtClean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183765" y="3798428"/>
            <a:ext cx="1945512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Append to </a:t>
            </a:r>
            <a:r>
              <a:rPr lang="en-US" altLang="ko-KR" sz="1100" dirty="0" err="1" smtClean="0"/>
              <a:t>finishedSlaves</a:t>
            </a:r>
            <a:endParaRPr lang="en-US" altLang="ko-KR" sz="1100" dirty="0" smtClean="0"/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4987553" y="3097579"/>
            <a:ext cx="1721319" cy="1475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6708872" y="4399528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201708" y="5079613"/>
            <a:ext cx="2201222" cy="2532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201709" y="4800987"/>
            <a:ext cx="2201222" cy="2413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</a:t>
            </a:r>
            <a:r>
              <a:rPr lang="en-US" altLang="ko-KR" sz="1100" dirty="0" smtClean="0"/>
              <a:t>: Set[Slave]</a:t>
            </a:r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16200000" flipH="1">
            <a:off x="7572165" y="4129682"/>
            <a:ext cx="53757" cy="593448"/>
          </a:xfrm>
          <a:prstGeom prst="curvedConnector4">
            <a:avLst>
              <a:gd name="adj1" fmla="val -1371492"/>
              <a:gd name="adj2" fmla="val 282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8402930" y="3607171"/>
            <a:ext cx="1507182" cy="2324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9725585" y="5097775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7895768" y="4573398"/>
            <a:ext cx="1829817" cy="6982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380173" y="5474661"/>
            <a:ext cx="1877720" cy="4689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sockets</a:t>
            </a:r>
          </a:p>
          <a:p>
            <a:pPr algn="ctr"/>
            <a:r>
              <a:rPr lang="en-US" altLang="ko-KR" sz="1100" dirty="0" smtClean="0"/>
              <a:t>Terminate </a:t>
            </a:r>
            <a:r>
              <a:rPr lang="en-US" altLang="ko-KR" sz="1100" dirty="0" err="1" smtClean="0"/>
              <a:t>SlaveListeners</a:t>
            </a:r>
            <a:endParaRPr lang="en-US" altLang="ko-KR" sz="1100" dirty="0" smtClean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8554822" y="4686756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43154" y="3928768"/>
            <a:ext cx="2262078" cy="2379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SlavesInfoMsg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to slaves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20602" y="3723383"/>
            <a:ext cx="1507182" cy="236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679146" y="1206852"/>
            <a:ext cx="1507182" cy="223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83080" y="1782178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1735818" y="2161170"/>
            <a:ext cx="1681083" cy="4232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MasterHandler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smtClean="0"/>
              <a:t>Sampler</a:t>
            </a:r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3069641" y="1956048"/>
            <a:ext cx="1888939" cy="29313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4958580" y="4713481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5400000" flipH="1" flipV="1">
            <a:off x="5848752" y="4416757"/>
            <a:ext cx="12700" cy="593448"/>
          </a:xfrm>
          <a:prstGeom prst="curvedConnector4">
            <a:avLst>
              <a:gd name="adj1" fmla="val 31157748"/>
              <a:gd name="adj2" fmla="val 316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8848445" y="5708978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6145476" y="4887351"/>
            <a:ext cx="2702969" cy="995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8503033" y="6085865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sockets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37514" y="2700551"/>
            <a:ext cx="2134950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Send </a:t>
            </a:r>
            <a:r>
              <a:rPr lang="en-US" altLang="ko-KR" sz="1100" dirty="0" err="1" smtClean="0"/>
              <a:t>SampleMsg</a:t>
            </a:r>
            <a:r>
              <a:rPr lang="en-US" altLang="ko-KR" sz="1100" dirty="0" smtClean="0"/>
              <a:t> to Master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451398" y="2519786"/>
            <a:ext cx="1507182" cy="2282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6439824" y="1132188"/>
            <a:ext cx="2106360" cy="3986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PartitionListener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Partitioner</a:t>
            </a:r>
            <a:r>
              <a:rPr lang="en-US" altLang="ko-KR" sz="1100" dirty="0" smtClean="0"/>
              <a:t> + Sorter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658989" y="918962"/>
            <a:ext cx="1507182" cy="2355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439824" y="2452680"/>
            <a:ext cx="2106360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439825" y="2224471"/>
            <a:ext cx="2106360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</a:t>
            </a:r>
            <a:endParaRPr lang="en-US" altLang="ko-KR" sz="1100" dirty="0" smtClean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439825" y="1824041"/>
            <a:ext cx="2106360" cy="4004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PartitionSender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658990" y="1626636"/>
            <a:ext cx="1507182" cy="229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6428001" y="3486825"/>
            <a:ext cx="2366957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428002" y="3258616"/>
            <a:ext cx="2366957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endParaRPr lang="en-US" altLang="ko-KR" sz="1100" dirty="0" smtClean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428002" y="3019292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583118" y="2834491"/>
            <a:ext cx="1796130" cy="2211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457767" y="5109703"/>
            <a:ext cx="2201222" cy="70727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: Boolean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443590" y="5845909"/>
            <a:ext cx="2216876" cy="4233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False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False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416180" y="4031862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583118" y="3837278"/>
            <a:ext cx="1796130" cy="2319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428000" y="4583975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583118" y="4366718"/>
            <a:ext cx="1796130" cy="2319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451417" y="6305591"/>
            <a:ext cx="2201222" cy="3868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! (</a:t>
            </a:r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 &amp;&amp;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883578" y="5303571"/>
            <a:ext cx="2614146" cy="2849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ComputeDoneMsg</a:t>
            </a:r>
            <a:r>
              <a:rPr lang="en-US" altLang="ko-KR" sz="1100" dirty="0" smtClean="0"/>
              <a:t> to Master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883578" y="5068635"/>
            <a:ext cx="2298613" cy="263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sendedAll</a:t>
            </a:r>
            <a:r>
              <a:rPr lang="en-US" altLang="ko-KR" sz="1100" dirty="0"/>
              <a:t> &amp;&amp; </a:t>
            </a:r>
            <a:r>
              <a:rPr lang="en-US" altLang="ko-KR" sz="1100" dirty="0" err="1"/>
              <a:t>shufflingFinished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5652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Conventions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4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- Connection </a:t>
            </a:r>
            <a:r>
              <a:rPr lang="en-US" altLang="ko-KR" dirty="0" smtClean="0"/>
              <a:t>(Master)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35001"/>
              </p:ext>
            </p:extLst>
          </p:nvPr>
        </p:nvGraphicFramePr>
        <p:xfrm>
          <a:off x="1267647" y="3854804"/>
          <a:ext cx="3660228" cy="26730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connectionListener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ConnectionListener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numSlave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Int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connected: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slaves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samples: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[Key]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MasterState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createSlaveHandler</a:t>
                      </a:r>
                      <a:r>
                        <a:rPr lang="en-US" altLang="ko-KR" sz="1100" dirty="0" smtClean="0"/>
                        <a:t>(Socket):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addSlave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SlaveHandler</a:t>
                      </a:r>
                      <a:r>
                        <a:rPr lang="en-US" altLang="ko-KR" sz="1100" dirty="0" smtClean="0"/>
                        <a:t>): Unit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handleConnectionMessage</a:t>
                      </a:r>
                      <a:r>
                        <a:rPr lang="en-US" altLang="ko-KR" sz="1100" baseline="0" dirty="0" smtClean="0"/>
                        <a:t>(Socket): Unit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socketMessageHandler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SendableMessage</a:t>
                      </a:r>
                      <a:r>
                        <a:rPr lang="en-US" altLang="ko-KR" sz="1100" baseline="0" dirty="0" smtClean="0"/>
                        <a:t>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14408"/>
              </p:ext>
            </p:extLst>
          </p:nvPr>
        </p:nvGraphicFramePr>
        <p:xfrm>
          <a:off x="7761341" y="1027906"/>
          <a:ext cx="3660228" cy="1650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12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ConnectionListener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542989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serverSocket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ServerSocket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master: Master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695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smtClean="0"/>
                        <a:t>+ start():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aseline="0" dirty="0" smtClean="0"/>
                        <a:t> terminate</a:t>
                      </a:r>
                      <a:r>
                        <a:rPr lang="en-US" altLang="ko-KR" sz="1100" dirty="0" smtClean="0"/>
                        <a:t>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- </a:t>
                      </a:r>
                      <a:r>
                        <a:rPr lang="en-US" altLang="ko-KR" sz="1100" dirty="0" err="1" smtClean="0"/>
                        <a:t>addConnectionMessage</a:t>
                      </a:r>
                      <a:r>
                        <a:rPr lang="en-US" altLang="ko-KR" sz="1100" dirty="0" smtClean="0"/>
                        <a:t>(Socket):</a:t>
                      </a:r>
                      <a:r>
                        <a:rPr lang="en-US" altLang="ko-KR" sz="1100" baseline="0" dirty="0" smtClean="0"/>
                        <a:t>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33" name="직선 화살표 연결선 32"/>
          <p:cNvCxnSpPr/>
          <p:nvPr/>
        </p:nvCxnSpPr>
        <p:spPr>
          <a:xfrm>
            <a:off x="4927875" y="4852728"/>
            <a:ext cx="28334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27105"/>
              </p:ext>
            </p:extLst>
          </p:nvPr>
        </p:nvGraphicFramePr>
        <p:xfrm>
          <a:off x="7761341" y="4455422"/>
          <a:ext cx="3660228" cy="172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8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socket: </a:t>
                      </a:r>
                      <a:r>
                        <a:rPr lang="en-US" altLang="ko-KR" sz="1100" dirty="0" smtClean="0"/>
                        <a:t>Socket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messageHandler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baseline="0" dirty="0" smtClean="0"/>
                        <a:t> =&gt;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1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smtClean="0"/>
                        <a:t>run():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dirty="0" smtClean="0"/>
                        <a:t>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7" name="꺾인 연결선 6"/>
          <p:cNvCxnSpPr>
            <a:endCxn id="5" idx="1"/>
          </p:cNvCxnSpPr>
          <p:nvPr/>
        </p:nvCxnSpPr>
        <p:spPr>
          <a:xfrm flipV="1">
            <a:off x="4927875" y="1853114"/>
            <a:ext cx="2833466" cy="26023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93731"/>
              </p:ext>
            </p:extLst>
          </p:nvPr>
        </p:nvGraphicFramePr>
        <p:xfrm>
          <a:off x="1267647" y="1570425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LinkedBlockingQueue</a:t>
                      </a:r>
                      <a:r>
                        <a:rPr lang="en-US" altLang="ko-KR" sz="1100" dirty="0" smtClean="0"/>
                        <a:t>[Message</a:t>
                      </a:r>
                      <a:r>
                        <a:rPr lang="en-US" altLang="ko-KR" sz="1100" dirty="0" smtClean="0"/>
                        <a:t>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>
            <a:endCxn id="13" idx="2"/>
          </p:cNvCxnSpPr>
          <p:nvPr/>
        </p:nvCxnSpPr>
        <p:spPr>
          <a:xfrm flipV="1">
            <a:off x="3090333" y="3373742"/>
            <a:ext cx="7428" cy="48106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97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– Connection </a:t>
            </a:r>
            <a:r>
              <a:rPr lang="en-US" altLang="ko-KR" dirty="0" smtClean="0"/>
              <a:t>(Slave)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26897"/>
              </p:ext>
            </p:extLst>
          </p:nvPr>
        </p:nvGraphicFramePr>
        <p:xfrm>
          <a:off x="1335329" y="3799940"/>
          <a:ext cx="3660228" cy="2383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masterSocketHandler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Socket</a:t>
                      </a:r>
                      <a:r>
                        <a:rPr lang="en-US" altLang="ko-KR" sz="1100" dirty="0" err="1" smtClean="0"/>
                        <a:t>Handler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SlaveState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masterIP</a:t>
                      </a:r>
                      <a:r>
                        <a:rPr lang="en-US" altLang="ko-KR" sz="1100" baseline="0" dirty="0" smtClean="0"/>
                        <a:t>: String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masterPort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en-US" altLang="ko-KR" sz="1100" baseline="0" dirty="0" err="1" smtClean="0"/>
                        <a:t>Int</a:t>
                      </a:r>
                      <a:endParaRPr lang="en-US" altLang="ko-KR" sz="11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createMasterHandler</a:t>
                      </a:r>
                      <a:r>
                        <a:rPr lang="en-US" altLang="ko-KR" sz="1100" dirty="0" smtClean="0"/>
                        <a:t>(Socket):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addSlave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SlaveHandler</a:t>
                      </a:r>
                      <a:r>
                        <a:rPr lang="en-US" altLang="ko-KR" sz="1100" dirty="0" smtClean="0"/>
                        <a:t>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closeSocketExceptSlaves</a:t>
                      </a:r>
                      <a:r>
                        <a:rPr lang="en-US" altLang="ko-KR" sz="1100" dirty="0" smtClean="0"/>
                        <a:t>(): Unit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socketMessageHandler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SendableMessage</a:t>
                      </a:r>
                      <a:r>
                        <a:rPr lang="en-US" altLang="ko-KR" sz="1100" baseline="0" dirty="0" smtClean="0"/>
                        <a:t>): Unit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33" name="직선 화살표 연결선 32"/>
          <p:cNvCxnSpPr>
            <a:stCxn id="4" idx="3"/>
            <a:endCxn id="7" idx="1"/>
          </p:cNvCxnSpPr>
          <p:nvPr/>
        </p:nvCxnSpPr>
        <p:spPr>
          <a:xfrm flipV="1">
            <a:off x="4995557" y="4962156"/>
            <a:ext cx="2894147" cy="29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51536"/>
              </p:ext>
            </p:extLst>
          </p:nvPr>
        </p:nvGraphicFramePr>
        <p:xfrm>
          <a:off x="7889704" y="4100248"/>
          <a:ext cx="3660228" cy="172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8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socket: </a:t>
                      </a:r>
                      <a:r>
                        <a:rPr lang="en-US" altLang="ko-KR" sz="1100" dirty="0" smtClean="0"/>
                        <a:t>Socket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 err="1" smtClean="0"/>
                        <a:t>messageHandler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baseline="0" dirty="0" smtClean="0"/>
                        <a:t> =&gt;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1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smtClean="0"/>
                        <a:t>run():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dirty="0" smtClean="0"/>
                        <a:t>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5719"/>
              </p:ext>
            </p:extLst>
          </p:nvPr>
        </p:nvGraphicFramePr>
        <p:xfrm>
          <a:off x="1335329" y="1618414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LinkedBlockingQueue</a:t>
                      </a:r>
                      <a:r>
                        <a:rPr lang="en-US" altLang="ko-KR" sz="1100" dirty="0" smtClean="0"/>
                        <a:t>[Message</a:t>
                      </a:r>
                      <a:r>
                        <a:rPr lang="en-US" altLang="ko-KR" sz="1100" dirty="0" smtClean="0"/>
                        <a:t>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>
            <a:stCxn id="4" idx="0"/>
            <a:endCxn id="8" idx="2"/>
          </p:cNvCxnSpPr>
          <p:nvPr/>
        </p:nvCxnSpPr>
        <p:spPr>
          <a:xfrm flipV="1">
            <a:off x="3165443" y="3421731"/>
            <a:ext cx="0" cy="37820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3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Calculate pivot values</a:t>
            </a:r>
          </a:p>
          <a:p>
            <a:pPr lvl="1"/>
            <a:r>
              <a:rPr lang="en-US" altLang="ko-KR" dirty="0" smtClean="0"/>
              <a:t>Choose values from 1/n, 2/n, …, (n-1)/n position </a:t>
            </a:r>
          </a:p>
        </p:txBody>
      </p:sp>
    </p:spTree>
    <p:extLst>
      <p:ext uri="{BB962C8B-B14F-4D97-AF65-F5344CB8AC3E}">
        <p14:creationId xmlns:p14="http://schemas.microsoft.com/office/powerpoint/2010/main" val="1534592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number of key-value </a:t>
            </a:r>
            <a:r>
              <a:rPr lang="en-US" altLang="ko-KR" dirty="0" smtClean="0"/>
              <a:t>pairs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From file size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Sample from data (Sample size is proportional to data size)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Does not open all the files (Just some files)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Sample by random access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Send samples to master</a:t>
            </a:r>
            <a:endParaRPr lang="en-US" altLang="ko-KR" dirty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SlaveInfoMsg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732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1323" y="343223"/>
            <a:ext cx="5683516" cy="1325563"/>
          </a:xfrm>
        </p:spPr>
        <p:txBody>
          <a:bodyPr/>
          <a:lstStyle/>
          <a:p>
            <a:r>
              <a:rPr lang="en-US" altLang="ko-KR" dirty="0" smtClean="0"/>
              <a:t>Slave Compute Order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5121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Listen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5121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Partition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75998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31829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75633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Shuffle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3" idx="3"/>
            <a:endCxn id="24" idx="1"/>
          </p:cNvCxnSpPr>
          <p:nvPr/>
        </p:nvCxnSpPr>
        <p:spPr>
          <a:xfrm>
            <a:off x="2518707" y="5354077"/>
            <a:ext cx="9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24" idx="3"/>
            <a:endCxn id="25" idx="1"/>
          </p:cNvCxnSpPr>
          <p:nvPr/>
        </p:nvCxnSpPr>
        <p:spPr>
          <a:xfrm>
            <a:off x="5129584" y="5354077"/>
            <a:ext cx="130224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4" idx="3"/>
            <a:endCxn id="26" idx="1"/>
          </p:cNvCxnSpPr>
          <p:nvPr/>
        </p:nvCxnSpPr>
        <p:spPr>
          <a:xfrm flipV="1">
            <a:off x="5129584" y="2471096"/>
            <a:ext cx="1346049" cy="2882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" idx="3"/>
            <a:endCxn id="26" idx="1"/>
          </p:cNvCxnSpPr>
          <p:nvPr/>
        </p:nvCxnSpPr>
        <p:spPr>
          <a:xfrm>
            <a:off x="2518707" y="2471096"/>
            <a:ext cx="395692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26" idx="3"/>
            <a:endCxn id="53" idx="0"/>
          </p:cNvCxnSpPr>
          <p:nvPr/>
        </p:nvCxnSpPr>
        <p:spPr>
          <a:xfrm>
            <a:off x="8129219" y="2471096"/>
            <a:ext cx="2390946" cy="1025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9693372" y="349645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Terminate</a:t>
            </a:r>
            <a:endParaRPr lang="ko-KR" altLang="en-US" dirty="0"/>
          </a:p>
        </p:txBody>
      </p:sp>
      <p:cxnSp>
        <p:nvCxnSpPr>
          <p:cNvPr id="44" name="구부러진 연결선 43"/>
          <p:cNvCxnSpPr>
            <a:stCxn id="25" idx="3"/>
            <a:endCxn id="53" idx="2"/>
          </p:cNvCxnSpPr>
          <p:nvPr/>
        </p:nvCxnSpPr>
        <p:spPr>
          <a:xfrm flipV="1">
            <a:off x="8085415" y="4328720"/>
            <a:ext cx="2434750" cy="10253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Classes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1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0412" y="2020066"/>
            <a:ext cx="1038338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latin typeface="+mn-ea"/>
              </a:rPr>
              <a:t>abstract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class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 smtClean="0">
                <a:latin typeface="+mn-ea"/>
              </a:rPr>
              <a:t>Message</a:t>
            </a:r>
            <a:r>
              <a:rPr lang="ko-KR" altLang="ko-KR" sz="1400" dirty="0">
                <a:latin typeface="+mn-ea"/>
              </a:rPr>
              <a:t/>
            </a:r>
            <a:br>
              <a:rPr lang="ko-KR" altLang="ko-KR" sz="1400" dirty="0">
                <a:latin typeface="+mn-ea"/>
              </a:rPr>
            </a:br>
            <a:r>
              <a:rPr lang="ko-KR" altLang="ko-KR" sz="1400" dirty="0" err="1">
                <a:latin typeface="+mn-ea"/>
              </a:rPr>
              <a:t>case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class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ConnectionMessage</a:t>
            </a:r>
            <a:r>
              <a:rPr lang="ko-KR" altLang="ko-KR" sz="1400" dirty="0">
                <a:latin typeface="+mn-ea"/>
              </a:rPr>
              <a:t>(</a:t>
            </a:r>
            <a:r>
              <a:rPr lang="ko-KR" altLang="ko-KR" sz="1400" dirty="0" err="1">
                <a:latin typeface="+mn-ea"/>
              </a:rPr>
              <a:t>socket</a:t>
            </a:r>
            <a:r>
              <a:rPr lang="ko-KR" altLang="ko-KR" sz="1400" dirty="0">
                <a:latin typeface="+mn-ea"/>
              </a:rPr>
              <a:t>: </a:t>
            </a:r>
            <a:r>
              <a:rPr lang="ko-KR" altLang="ko-KR" sz="1400" dirty="0" err="1">
                <a:latin typeface="+mn-ea"/>
              </a:rPr>
              <a:t>Socket</a:t>
            </a:r>
            <a:r>
              <a:rPr lang="ko-KR" altLang="ko-KR" sz="1400" dirty="0">
                <a:latin typeface="+mn-ea"/>
              </a:rPr>
              <a:t>) </a:t>
            </a:r>
            <a:r>
              <a:rPr lang="ko-KR" altLang="ko-KR" sz="1400" dirty="0" err="1">
                <a:latin typeface="+mn-ea"/>
              </a:rPr>
              <a:t>extends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Message</a:t>
            </a:r>
            <a:r>
              <a:rPr lang="ko-KR" altLang="ko-KR" sz="1400" dirty="0">
                <a:latin typeface="+mn-ea"/>
              </a:rPr>
              <a:t/>
            </a:r>
            <a:br>
              <a:rPr lang="ko-KR" altLang="ko-KR" sz="1400" dirty="0">
                <a:latin typeface="+mn-ea"/>
              </a:rPr>
            </a:br>
            <a:r>
              <a:rPr lang="ko-KR" altLang="ko-KR" sz="1400" dirty="0" err="1">
                <a:latin typeface="+mn-ea"/>
              </a:rPr>
              <a:t>case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class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SampleMessage</a:t>
            </a:r>
            <a:r>
              <a:rPr lang="ko-KR" altLang="ko-KR" sz="1400" dirty="0">
                <a:latin typeface="+mn-ea"/>
              </a:rPr>
              <a:t>(</a:t>
            </a:r>
            <a:r>
              <a:rPr lang="ko-KR" altLang="ko-KR" sz="1400" dirty="0" err="1">
                <a:latin typeface="+mn-ea"/>
              </a:rPr>
              <a:t>numData</a:t>
            </a:r>
            <a:r>
              <a:rPr lang="ko-KR" altLang="ko-KR" sz="1400" dirty="0">
                <a:latin typeface="+mn-ea"/>
              </a:rPr>
              <a:t>: </a:t>
            </a:r>
            <a:r>
              <a:rPr lang="ko-KR" altLang="ko-KR" sz="1400" dirty="0" err="1">
                <a:latin typeface="+mn-ea"/>
              </a:rPr>
              <a:t>Int</a:t>
            </a:r>
            <a:r>
              <a:rPr lang="ko-KR" altLang="ko-KR" sz="1400" dirty="0">
                <a:latin typeface="+mn-ea"/>
              </a:rPr>
              <a:t>, </a:t>
            </a:r>
            <a:r>
              <a:rPr lang="ko-KR" altLang="ko-KR" sz="1400" dirty="0" err="1">
                <a:latin typeface="+mn-ea"/>
              </a:rPr>
              <a:t>keys</a:t>
            </a:r>
            <a:r>
              <a:rPr lang="ko-KR" altLang="ko-KR" sz="1400" dirty="0">
                <a:latin typeface="+mn-ea"/>
              </a:rPr>
              <a:t>: </a:t>
            </a:r>
            <a:r>
              <a:rPr lang="ko-KR" altLang="ko-KR" sz="1400" dirty="0" err="1">
                <a:latin typeface="+mn-ea"/>
              </a:rPr>
              <a:t>Array</a:t>
            </a:r>
            <a:r>
              <a:rPr lang="ko-KR" altLang="ko-KR" sz="1400" dirty="0">
                <a:latin typeface="+mn-ea"/>
              </a:rPr>
              <a:t>[</a:t>
            </a:r>
            <a:r>
              <a:rPr lang="ko-KR" altLang="ko-KR" sz="1400" dirty="0" err="1">
                <a:latin typeface="+mn-ea"/>
              </a:rPr>
              <a:t>Key</a:t>
            </a:r>
            <a:r>
              <a:rPr lang="ko-KR" altLang="ko-KR" sz="1400" dirty="0">
                <a:latin typeface="+mn-ea"/>
              </a:rPr>
              <a:t>], </a:t>
            </a:r>
            <a:r>
              <a:rPr lang="ko-KR" altLang="ko-KR" sz="1400" dirty="0" err="1">
                <a:latin typeface="+mn-ea"/>
              </a:rPr>
              <a:t>handler</a:t>
            </a:r>
            <a:r>
              <a:rPr lang="ko-KR" altLang="ko-KR" sz="1400" dirty="0">
                <a:latin typeface="+mn-ea"/>
              </a:rPr>
              <a:t>: </a:t>
            </a:r>
            <a:r>
              <a:rPr lang="ko-KR" altLang="ko-KR" sz="1400" dirty="0" err="1" smtClean="0">
                <a:latin typeface="+mn-ea"/>
              </a:rPr>
              <a:t>SocketHandler</a:t>
            </a:r>
            <a:r>
              <a:rPr lang="ko-KR" altLang="ko-KR" sz="1400" dirty="0" smtClean="0">
                <a:latin typeface="+mn-ea"/>
              </a:rPr>
              <a:t>) </a:t>
            </a:r>
            <a:r>
              <a:rPr lang="ko-KR" altLang="ko-KR" sz="1400" dirty="0" err="1">
                <a:latin typeface="+mn-ea"/>
              </a:rPr>
              <a:t>extends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 smtClean="0">
                <a:latin typeface="+mn-ea"/>
              </a:rPr>
              <a:t>Message</a:t>
            </a:r>
            <a:endParaRPr lang="en-US" altLang="ko-KR" sz="1400" dirty="0" smtClean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latin typeface="+mn-ea"/>
              </a:rPr>
              <a:t>abstract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class</a:t>
            </a:r>
            <a:r>
              <a:rPr lang="ko-KR" altLang="ko-KR" sz="1400" dirty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PicklableMessage</a:t>
            </a:r>
            <a:endParaRPr lang="en-US" altLang="ko-KR" sz="1400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 smtClean="0">
                <a:latin typeface="+mn-ea"/>
              </a:rPr>
              <a:t>case</a:t>
            </a:r>
            <a:r>
              <a:rPr lang="ko-KR" altLang="ko-KR" sz="1400" dirty="0" smtClean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class</a:t>
            </a:r>
            <a:r>
              <a:rPr lang="ko-KR" altLang="ko-KR" sz="1400" dirty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Picklable</a:t>
            </a:r>
            <a:r>
              <a:rPr lang="ko-KR" altLang="ko-KR" sz="1400" dirty="0" err="1" smtClean="0">
                <a:latin typeface="+mn-ea"/>
              </a:rPr>
              <a:t>SampleMessage</a:t>
            </a:r>
            <a:r>
              <a:rPr lang="ko-KR" altLang="ko-KR" sz="1400" dirty="0" smtClean="0">
                <a:latin typeface="+mn-ea"/>
              </a:rPr>
              <a:t>(</a:t>
            </a:r>
            <a:r>
              <a:rPr lang="ko-KR" altLang="ko-KR" sz="1400" dirty="0" err="1" smtClean="0">
                <a:latin typeface="+mn-ea"/>
              </a:rPr>
              <a:t>numData</a:t>
            </a:r>
            <a:r>
              <a:rPr lang="ko-KR" altLang="ko-KR" sz="1400" dirty="0">
                <a:latin typeface="+mn-ea"/>
              </a:rPr>
              <a:t>: </a:t>
            </a:r>
            <a:r>
              <a:rPr lang="ko-KR" altLang="ko-KR" sz="1400" dirty="0" err="1">
                <a:latin typeface="+mn-ea"/>
              </a:rPr>
              <a:t>Int</a:t>
            </a:r>
            <a:r>
              <a:rPr lang="ko-KR" altLang="ko-KR" sz="1400" dirty="0">
                <a:latin typeface="+mn-ea"/>
              </a:rPr>
              <a:t>, </a:t>
            </a:r>
            <a:r>
              <a:rPr lang="ko-KR" altLang="ko-KR" sz="1400" dirty="0" err="1">
                <a:latin typeface="+mn-ea"/>
              </a:rPr>
              <a:t>keys</a:t>
            </a:r>
            <a:r>
              <a:rPr lang="ko-KR" altLang="ko-KR" sz="1400" dirty="0">
                <a:latin typeface="+mn-ea"/>
              </a:rPr>
              <a:t>: </a:t>
            </a:r>
            <a:r>
              <a:rPr lang="ko-KR" altLang="ko-KR" sz="1400" dirty="0" err="1" smtClean="0">
                <a:latin typeface="+mn-ea"/>
              </a:rPr>
              <a:t>Array</a:t>
            </a:r>
            <a:r>
              <a:rPr lang="ko-KR" altLang="ko-KR" sz="1400" dirty="0" smtClean="0">
                <a:latin typeface="+mn-ea"/>
              </a:rPr>
              <a:t>[</a:t>
            </a:r>
            <a:r>
              <a:rPr lang="ko-KR" altLang="ko-KR" sz="1400" dirty="0" err="1" smtClean="0">
                <a:latin typeface="+mn-ea"/>
              </a:rPr>
              <a:t>Key</a:t>
            </a:r>
            <a:r>
              <a:rPr lang="ko-KR" altLang="ko-KR" sz="1400" dirty="0" smtClean="0">
                <a:latin typeface="+mn-ea"/>
              </a:rPr>
              <a:t>]) </a:t>
            </a:r>
            <a:r>
              <a:rPr lang="ko-KR" altLang="ko-KR" sz="1400" dirty="0" err="1">
                <a:latin typeface="+mn-ea"/>
              </a:rPr>
              <a:t>extends</a:t>
            </a:r>
            <a:r>
              <a:rPr lang="ko-KR" altLang="ko-KR" sz="1400" dirty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Picklable</a:t>
            </a:r>
            <a:r>
              <a:rPr lang="ko-KR" altLang="ko-KR" sz="1400" dirty="0" err="1" smtClean="0">
                <a:latin typeface="+mn-ea"/>
              </a:rPr>
              <a:t>Message</a:t>
            </a:r>
            <a:endParaRPr lang="ko-KR" altLang="ko-KR" sz="1400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56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Calculation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calculatesCorrectPivot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9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Message,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 Serializable interface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accepts socket connection only</a:t>
            </a:r>
          </a:p>
          <a:p>
            <a:r>
              <a:rPr lang="en-US" altLang="ko-KR" dirty="0" smtClean="0"/>
              <a:t>Listeners redirect message</a:t>
            </a:r>
            <a:r>
              <a:rPr lang="en-US" altLang="ko-KR" dirty="0"/>
              <a:t>s</a:t>
            </a:r>
            <a:r>
              <a:rPr lang="en-US" altLang="ko-KR" dirty="0" smtClean="0"/>
              <a:t> to master</a:t>
            </a:r>
          </a:p>
        </p:txBody>
      </p:sp>
    </p:spTree>
    <p:extLst>
      <p:ext uri="{BB962C8B-B14F-4D97-AF65-F5344CB8AC3E}">
        <p14:creationId xmlns:p14="http://schemas.microsoft.com/office/powerpoint/2010/main" val="1524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-&gt; Master (</a:t>
            </a:r>
            <a:r>
              <a:rPr lang="en-US" altLang="ko-KR" dirty="0" err="1" smtClean="0"/>
              <a:t>SlaveHandler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30219" y="1663010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31304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sample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sort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Sampling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Sorting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</a:t>
                      </a:r>
                      <a:r>
                        <a:rPr lang="en-US" altLang="ko-KR" sz="1400" b="0" dirty="0" smtClean="0"/>
                        <a:t>data</a:t>
                      </a:r>
                      <a:endParaRPr lang="en-US" altLang="ko-KR" sz="1400" b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Sample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err="1" smtClean="0"/>
                        <a:t>SocketHandler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b="0" dirty="0" err="1" smtClean="0"/>
                        <a:t>SocketHandler</a:t>
                      </a:r>
                      <a:endParaRPr lang="ko-KR" altLang="en-US" sz="1400" b="0" dirty="0" smtClean="0"/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97856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connection request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Server</a:t>
                      </a:r>
                      <a:r>
                        <a:rPr lang="en-US" altLang="ko-KR" sz="1400" b="0" baseline="0" dirty="0" smtClean="0"/>
                        <a:t> s</a:t>
                      </a:r>
                      <a:r>
                        <a:rPr lang="en-US" altLang="ko-KR" sz="1400" b="0" dirty="0" smtClean="0"/>
                        <a:t>ocket</a:t>
                      </a:r>
                      <a:r>
                        <a:rPr lang="en-US" altLang="ko-KR" sz="1400" b="0" baseline="0" dirty="0" smtClean="0"/>
                        <a:t> accepts a client 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Socket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PivotCalculator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93548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information</a:t>
                      </a:r>
                      <a:r>
                        <a:rPr lang="en-US" altLang="ko-KR" sz="1400" b="0" baseline="0" dirty="0" smtClean="0"/>
                        <a:t> of other slaves and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Pivot</a:t>
                      </a:r>
                      <a:r>
                        <a:rPr lang="en-US" altLang="ko-KR" sz="1400" b="0" baseline="0" dirty="0" smtClean="0"/>
                        <a:t> calculation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IP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of </a:t>
                      </a:r>
                      <a:r>
                        <a:rPr lang="en-US" altLang="ko-KR" sz="1400" baseline="0" dirty="0" smtClean="0"/>
                        <a:t>slaves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</a:t>
                      </a:r>
                      <a:r>
                        <a:rPr lang="en-US" altLang="ko-KR" sz="1400" baseline="0" dirty="0" smtClean="0"/>
                        <a:t>values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52021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completion of sort for 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sorting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PartitionReceiver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21159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PartitionListener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Received </a:t>
                      </a:r>
                      <a:r>
                        <a:rPr lang="en-US" altLang="ko-KR" sz="1400" b="0" baseline="0" dirty="0" smtClean="0"/>
                        <a:t>partitions from all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8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62365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PartitionSender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Sended</a:t>
                      </a:r>
                      <a:r>
                        <a:rPr lang="en-US" altLang="ko-KR" sz="1400" b="0" dirty="0" smtClean="0"/>
                        <a:t> partitions to all other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8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770</Words>
  <Application>Microsoft Office PowerPoint</Application>
  <PresentationFormat>와이드스크린</PresentationFormat>
  <Paragraphs>320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CS490P Project Design</vt:lpstr>
      <vt:lpstr>Conventions</vt:lpstr>
      <vt:lpstr>Message, Data</vt:lpstr>
      <vt:lpstr>Slave -&gt; Master (SlaveHandler)</vt:lpstr>
      <vt:lpstr>ConnectionListener -&gt; Master</vt:lpstr>
      <vt:lpstr>PivotCalculator -&gt; Master</vt:lpstr>
      <vt:lpstr>Sorter -&gt; Slave</vt:lpstr>
      <vt:lpstr>PartitionReceiver -&gt; Slave</vt:lpstr>
      <vt:lpstr>PartitionSender -&gt; Slave</vt:lpstr>
      <vt:lpstr>Shuffler -&gt; Slave</vt:lpstr>
      <vt:lpstr>PartitionSender -&gt; PartitionReceiver</vt:lpstr>
      <vt:lpstr>Modules</vt:lpstr>
      <vt:lpstr>Overall Communication</vt:lpstr>
      <vt:lpstr>Master Modules</vt:lpstr>
      <vt:lpstr>Slave Modules</vt:lpstr>
      <vt:lpstr>State Diagrams</vt:lpstr>
      <vt:lpstr>PowerPoint 프레젠테이션</vt:lpstr>
      <vt:lpstr>Master</vt:lpstr>
      <vt:lpstr>Slave</vt:lpstr>
      <vt:lpstr>State Description</vt:lpstr>
      <vt:lpstr>Init - Connection (Master)</vt:lpstr>
      <vt:lpstr>Sample – Connection (Slave)</vt:lpstr>
      <vt:lpstr>Master Sample</vt:lpstr>
      <vt:lpstr>Client Sample</vt:lpstr>
      <vt:lpstr>Slave Compute Order</vt:lpstr>
      <vt:lpstr>Classes</vt:lpstr>
      <vt:lpstr>Messages</vt:lpstr>
      <vt:lpstr>Tests</vt:lpstr>
      <vt:lpstr>Sample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CS490P Project Design</dc:title>
  <dc:creator>KHPARK</dc:creator>
  <cp:lastModifiedBy>박강희</cp:lastModifiedBy>
  <cp:revision>392</cp:revision>
  <dcterms:created xsi:type="dcterms:W3CDTF">2016-10-03T17:42:18Z</dcterms:created>
  <dcterms:modified xsi:type="dcterms:W3CDTF">2016-10-30T22:31:46Z</dcterms:modified>
</cp:coreProperties>
</file>