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640080" y="1014730"/>
            <a:ext cx="5507355" cy="4219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en-US"/>
              <a:t>UVC WebCam with </a:t>
            </a:r>
            <a:endParaRPr lang="en-US" altLang="en-US"/>
          </a:p>
          <a:p>
            <a:pPr algn="ctr"/>
            <a:r>
              <a:rPr lang="en-US" altLang="en-US"/>
              <a:t>AI Acceleration mode</a:t>
            </a:r>
            <a:endParaRPr lang="en-US" altLang="en-US"/>
          </a:p>
        </p:txBody>
      </p:sp>
      <p:sp>
        <p:nvSpPr>
          <p:cNvPr id="27" name="Rectangle 26"/>
          <p:cNvSpPr/>
          <p:nvPr/>
        </p:nvSpPr>
        <p:spPr>
          <a:xfrm>
            <a:off x="5328920" y="1499235"/>
            <a:ext cx="1684020" cy="285623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en-US" sz="1200"/>
              <a:t>USB Interface</a:t>
            </a:r>
            <a:endParaRPr lang="en-US" altLang="en-US" sz="1200"/>
          </a:p>
        </p:txBody>
      </p:sp>
      <p:sp>
        <p:nvSpPr>
          <p:cNvPr id="5" name="Rounded Rectangle 4"/>
          <p:cNvSpPr/>
          <p:nvPr/>
        </p:nvSpPr>
        <p:spPr>
          <a:xfrm>
            <a:off x="8270875" y="1014730"/>
            <a:ext cx="3333750" cy="4219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en-US"/>
              <a:t>Host APP</a:t>
            </a:r>
            <a:endParaRPr lang="en-US" altLang="en-US"/>
          </a:p>
          <a:p>
            <a:pPr algn="ctr"/>
            <a:r>
              <a:rPr lang="en-US" altLang="en-US" sz="1200"/>
              <a:t>Raspberry Pi/X86 Ubuntu/Arm Linux</a:t>
            </a:r>
            <a:endParaRPr lang="en-US" altLang="en-US" sz="1200"/>
          </a:p>
        </p:txBody>
      </p:sp>
      <p:sp>
        <p:nvSpPr>
          <p:cNvPr id="6" name="Rounded Rectangle 5"/>
          <p:cNvSpPr/>
          <p:nvPr/>
        </p:nvSpPr>
        <p:spPr>
          <a:xfrm>
            <a:off x="233680" y="1946275"/>
            <a:ext cx="1673225" cy="458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Sensor</a:t>
            </a:r>
            <a:endParaRPr lang="en-US" altLang="en-US"/>
          </a:p>
        </p:txBody>
      </p:sp>
      <p:sp>
        <p:nvSpPr>
          <p:cNvPr id="7" name="Rounded Rectangle 6"/>
          <p:cNvSpPr/>
          <p:nvPr/>
        </p:nvSpPr>
        <p:spPr>
          <a:xfrm>
            <a:off x="2789555" y="1946275"/>
            <a:ext cx="1364615" cy="458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ISP</a:t>
            </a:r>
            <a:endParaRPr lang="en-US" altLang="en-US"/>
          </a:p>
        </p:txBody>
      </p:sp>
      <p:sp>
        <p:nvSpPr>
          <p:cNvPr id="8" name="Rounded Rectangle 7"/>
          <p:cNvSpPr/>
          <p:nvPr/>
        </p:nvSpPr>
        <p:spPr>
          <a:xfrm>
            <a:off x="5403215" y="1925320"/>
            <a:ext cx="1524000" cy="500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UVC EP</a:t>
            </a:r>
            <a:endParaRPr lang="en-US" altLang="en-US"/>
          </a:p>
        </p:txBody>
      </p:sp>
      <p:sp>
        <p:nvSpPr>
          <p:cNvPr id="9" name="Rounded Rectangle 8"/>
          <p:cNvSpPr/>
          <p:nvPr/>
        </p:nvSpPr>
        <p:spPr>
          <a:xfrm>
            <a:off x="5403215" y="3592830"/>
            <a:ext cx="1524000" cy="436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VSC EP</a:t>
            </a:r>
            <a:endParaRPr lang="en-US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96620" y="4029710"/>
            <a:ext cx="4155440" cy="937260"/>
            <a:chOff x="2567" y="4357"/>
            <a:chExt cx="6544" cy="1476"/>
          </a:xfrm>
        </p:grpSpPr>
        <p:sp>
          <p:nvSpPr>
            <p:cNvPr id="14" name="Rectangle 13"/>
            <p:cNvSpPr/>
            <p:nvPr/>
          </p:nvSpPr>
          <p:spPr>
            <a:xfrm>
              <a:off x="2567" y="4357"/>
              <a:ext cx="6545" cy="14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p>
              <a:pPr algn="ctr"/>
              <a:r>
                <a:rPr lang="en-US" altLang="en-US" sz="1200"/>
                <a:t>AI  Inference Pipeline : 6</a:t>
              </a:r>
              <a:endParaRPr lang="en-US" altLang="en-US" sz="12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799" y="4808"/>
              <a:ext cx="1880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format </a:t>
              </a:r>
              <a:endParaRPr lang="en-US" altLang="en-US" sz="1200"/>
            </a:p>
            <a:p>
              <a:pPr algn="ctr"/>
              <a:r>
                <a:rPr lang="en-US" altLang="en-US" sz="1200"/>
                <a:t>conversion</a:t>
              </a:r>
              <a:endParaRPr lang="en-US" altLang="en-US" sz="120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031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Image</a:t>
              </a:r>
              <a:endParaRPr lang="en-US" altLang="en-US" sz="1200"/>
            </a:p>
            <a:p>
              <a:pPr algn="ctr"/>
              <a:r>
                <a:rPr lang="en-US" altLang="en-US" sz="1200"/>
                <a:t>Scaler</a:t>
              </a:r>
              <a:endParaRPr lang="en-US" altLang="en-US" sz="120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194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AI</a:t>
              </a:r>
              <a:endParaRPr lang="en-US" altLang="en-US" sz="1200"/>
            </a:p>
            <a:p>
              <a:pPr algn="ctr"/>
              <a:r>
                <a:rPr lang="en-US" altLang="en-US" sz="1200"/>
                <a:t>Inference</a:t>
              </a:r>
              <a:endParaRPr lang="en-US" altLang="en-US" sz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6620" y="2745740"/>
            <a:ext cx="4155440" cy="937260"/>
            <a:chOff x="2567" y="4357"/>
            <a:chExt cx="6544" cy="1476"/>
          </a:xfrm>
        </p:grpSpPr>
        <p:sp>
          <p:nvSpPr>
            <p:cNvPr id="20" name="Rectangle 19"/>
            <p:cNvSpPr/>
            <p:nvPr/>
          </p:nvSpPr>
          <p:spPr>
            <a:xfrm>
              <a:off x="2567" y="4357"/>
              <a:ext cx="6545" cy="14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p>
              <a:pPr algn="ctr"/>
              <a:r>
                <a:rPr lang="en-US" altLang="en-US" sz="1200"/>
                <a:t>AI  Inference Pipeline : 1</a:t>
              </a:r>
              <a:endParaRPr lang="en-US" altLang="en-US" sz="120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799" y="4808"/>
              <a:ext cx="1880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format </a:t>
              </a:r>
              <a:endParaRPr lang="en-US" altLang="en-US" sz="1200"/>
            </a:p>
            <a:p>
              <a:pPr algn="ctr"/>
              <a:r>
                <a:rPr lang="en-US" altLang="en-US" sz="1200"/>
                <a:t>conversion</a:t>
              </a:r>
              <a:endParaRPr lang="en-US" altLang="en-US" sz="120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031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Image</a:t>
              </a:r>
              <a:endParaRPr lang="en-US" altLang="en-US" sz="1200"/>
            </a:p>
            <a:p>
              <a:pPr algn="ctr"/>
              <a:r>
                <a:rPr lang="en-US" altLang="en-US" sz="1200"/>
                <a:t>Scaler</a:t>
              </a:r>
              <a:endParaRPr lang="en-US" altLang="en-US" sz="120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194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AI</a:t>
              </a:r>
              <a:endParaRPr lang="en-US" altLang="en-US" sz="1200"/>
            </a:p>
            <a:p>
              <a:pPr algn="ctr"/>
              <a:r>
                <a:rPr lang="en-US" altLang="en-US" sz="1200"/>
                <a:t>Inference</a:t>
              </a:r>
              <a:endParaRPr lang="en-US" altLang="en-US" sz="1200"/>
            </a:p>
          </p:txBody>
        </p:sp>
      </p:grpSp>
      <p:sp>
        <p:nvSpPr>
          <p:cNvPr id="24" name="Text Box 23"/>
          <p:cNvSpPr txBox="1"/>
          <p:nvPr/>
        </p:nvSpPr>
        <p:spPr>
          <a:xfrm>
            <a:off x="2794635" y="3564255"/>
            <a:ext cx="687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...</a:t>
            </a:r>
            <a:endParaRPr lang="en-US" altLang="en-US" sz="2400"/>
          </a:p>
        </p:txBody>
      </p:sp>
      <p:cxnSp>
        <p:nvCxnSpPr>
          <p:cNvPr id="25" name="Straight Arrow Connector 24"/>
          <p:cNvCxnSpPr>
            <a:stCxn id="6" idx="3"/>
            <a:endCxn id="7" idx="1"/>
          </p:cNvCxnSpPr>
          <p:nvPr/>
        </p:nvCxnSpPr>
        <p:spPr>
          <a:xfrm>
            <a:off x="1906905" y="2175510"/>
            <a:ext cx="882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8" idx="1"/>
          </p:cNvCxnSpPr>
          <p:nvPr/>
        </p:nvCxnSpPr>
        <p:spPr>
          <a:xfrm>
            <a:off x="4154170" y="2175510"/>
            <a:ext cx="12490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8084820" y="1946275"/>
            <a:ext cx="1364615" cy="458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Src Sink</a:t>
            </a:r>
            <a:endParaRPr lang="en-US" altLang="en-US"/>
          </a:p>
        </p:txBody>
      </p:sp>
      <p:cxnSp>
        <p:nvCxnSpPr>
          <p:cNvPr id="29" name="Straight Arrow Connector 28"/>
          <p:cNvCxnSpPr>
            <a:stCxn id="8" idx="3"/>
            <a:endCxn id="28" idx="1"/>
          </p:cNvCxnSpPr>
          <p:nvPr/>
        </p:nvCxnSpPr>
        <p:spPr>
          <a:xfrm>
            <a:off x="6927215" y="2175510"/>
            <a:ext cx="1157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7012940" y="1925320"/>
            <a:ext cx="8528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MJPG/YUV</a:t>
            </a:r>
            <a:endParaRPr lang="en-US" alt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8500745" y="2814320"/>
            <a:ext cx="2694940" cy="458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gstreamer Pipelines</a:t>
            </a:r>
            <a:endParaRPr lang="en-US" altLang="en-US"/>
          </a:p>
        </p:txBody>
      </p:sp>
      <p:sp>
        <p:nvSpPr>
          <p:cNvPr id="32" name="Rounded Rectangle 31"/>
          <p:cNvSpPr/>
          <p:nvPr/>
        </p:nvSpPr>
        <p:spPr>
          <a:xfrm>
            <a:off x="8500745" y="3587750"/>
            <a:ext cx="2694940" cy="436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nnstreamer subplugs</a:t>
            </a:r>
            <a:endParaRPr lang="en-US" altLang="en-US"/>
          </a:p>
        </p:txBody>
      </p:sp>
      <p:cxnSp>
        <p:nvCxnSpPr>
          <p:cNvPr id="33" name="Elbow Connector 32"/>
          <p:cNvCxnSpPr>
            <a:stCxn id="28" idx="3"/>
            <a:endCxn id="31" idx="0"/>
          </p:cNvCxnSpPr>
          <p:nvPr/>
        </p:nvCxnSpPr>
        <p:spPr>
          <a:xfrm>
            <a:off x="9449435" y="2175510"/>
            <a:ext cx="398780" cy="6388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2"/>
            <a:endCxn id="32" idx="0"/>
          </p:cNvCxnSpPr>
          <p:nvPr/>
        </p:nvCxnSpPr>
        <p:spPr>
          <a:xfrm>
            <a:off x="9848215" y="3272790"/>
            <a:ext cx="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3"/>
            <a:endCxn id="32" idx="1"/>
          </p:cNvCxnSpPr>
          <p:nvPr/>
        </p:nvCxnSpPr>
        <p:spPr>
          <a:xfrm flipV="1">
            <a:off x="6927215" y="3806190"/>
            <a:ext cx="1573530" cy="508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20" idx="3"/>
          </p:cNvCxnSpPr>
          <p:nvPr/>
        </p:nvCxnSpPr>
        <p:spPr>
          <a:xfrm rot="10800000">
            <a:off x="5052695" y="3214370"/>
            <a:ext cx="350520" cy="5969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9" idx="1"/>
            <a:endCxn id="14" idx="3"/>
          </p:cNvCxnSpPr>
          <p:nvPr/>
        </p:nvCxnSpPr>
        <p:spPr>
          <a:xfrm rot="10800000" flipV="1">
            <a:off x="5052695" y="3811270"/>
            <a:ext cx="350520" cy="68707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6988175" y="3530600"/>
            <a:ext cx="13290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Download Images</a:t>
            </a:r>
            <a:endParaRPr lang="en-US" altLang="en-US" sz="1000"/>
          </a:p>
          <a:p>
            <a:endParaRPr lang="en-US" altLang="en-US" sz="1000"/>
          </a:p>
          <a:p>
            <a:r>
              <a:rPr lang="en-US" altLang="en-US" sz="1000"/>
              <a:t>Get AI-Meta data</a:t>
            </a:r>
            <a:endParaRPr lang="en-US" alt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640080" y="1014730"/>
            <a:ext cx="5507355" cy="4219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en-US"/>
              <a:t>UVC AI Cam with </a:t>
            </a:r>
            <a:endParaRPr lang="en-US" altLang="en-US"/>
          </a:p>
          <a:p>
            <a:pPr algn="ctr"/>
            <a:r>
              <a:rPr lang="en-US" altLang="en-US"/>
              <a:t>AI Acceleration mode</a:t>
            </a:r>
            <a:endParaRPr lang="en-US" altLang="en-US"/>
          </a:p>
        </p:txBody>
      </p:sp>
      <p:sp>
        <p:nvSpPr>
          <p:cNvPr id="27" name="Rectangle 26"/>
          <p:cNvSpPr/>
          <p:nvPr/>
        </p:nvSpPr>
        <p:spPr>
          <a:xfrm>
            <a:off x="5328920" y="1499235"/>
            <a:ext cx="1684020" cy="285623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en-US" sz="1200"/>
              <a:t>USB Interface</a:t>
            </a:r>
            <a:endParaRPr lang="en-US" altLang="en-US" sz="1200"/>
          </a:p>
        </p:txBody>
      </p:sp>
      <p:sp>
        <p:nvSpPr>
          <p:cNvPr id="5" name="Rounded Rectangle 4"/>
          <p:cNvSpPr/>
          <p:nvPr/>
        </p:nvSpPr>
        <p:spPr>
          <a:xfrm>
            <a:off x="8270875" y="1014730"/>
            <a:ext cx="3333750" cy="4219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en-US"/>
              <a:t>Host APP</a:t>
            </a:r>
            <a:endParaRPr lang="en-US" altLang="en-US"/>
          </a:p>
          <a:p>
            <a:pPr algn="ctr"/>
            <a:r>
              <a:rPr lang="en-US" altLang="en-US" sz="1200"/>
              <a:t>Raspberry Pi/X86 Ubuntu/Arm Linux</a:t>
            </a:r>
            <a:endParaRPr lang="en-US" altLang="en-US" sz="1200"/>
          </a:p>
        </p:txBody>
      </p:sp>
      <p:sp>
        <p:nvSpPr>
          <p:cNvPr id="6" name="Rounded Rectangle 5"/>
          <p:cNvSpPr/>
          <p:nvPr/>
        </p:nvSpPr>
        <p:spPr>
          <a:xfrm>
            <a:off x="233680" y="1946275"/>
            <a:ext cx="1673225" cy="458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Sensor</a:t>
            </a:r>
            <a:endParaRPr lang="en-US" altLang="en-US"/>
          </a:p>
        </p:txBody>
      </p:sp>
      <p:sp>
        <p:nvSpPr>
          <p:cNvPr id="7" name="Rounded Rectangle 6"/>
          <p:cNvSpPr/>
          <p:nvPr/>
        </p:nvSpPr>
        <p:spPr>
          <a:xfrm>
            <a:off x="2789555" y="1946275"/>
            <a:ext cx="1364615" cy="458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ISP</a:t>
            </a:r>
            <a:endParaRPr lang="en-US" altLang="en-US"/>
          </a:p>
        </p:txBody>
      </p:sp>
      <p:sp>
        <p:nvSpPr>
          <p:cNvPr id="8" name="Rounded Rectangle 7"/>
          <p:cNvSpPr/>
          <p:nvPr/>
        </p:nvSpPr>
        <p:spPr>
          <a:xfrm>
            <a:off x="5403215" y="1925320"/>
            <a:ext cx="1524000" cy="500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UVC EP</a:t>
            </a:r>
            <a:endParaRPr lang="en-US" altLang="en-US"/>
          </a:p>
        </p:txBody>
      </p:sp>
      <p:sp>
        <p:nvSpPr>
          <p:cNvPr id="9" name="Rounded Rectangle 8"/>
          <p:cNvSpPr/>
          <p:nvPr/>
        </p:nvSpPr>
        <p:spPr>
          <a:xfrm>
            <a:off x="5403215" y="3592830"/>
            <a:ext cx="1524000" cy="436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VSC EP</a:t>
            </a:r>
            <a:endParaRPr lang="en-US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96620" y="4029710"/>
            <a:ext cx="4155440" cy="937260"/>
            <a:chOff x="2567" y="4357"/>
            <a:chExt cx="6544" cy="1476"/>
          </a:xfrm>
        </p:grpSpPr>
        <p:sp>
          <p:nvSpPr>
            <p:cNvPr id="14" name="Rectangle 13"/>
            <p:cNvSpPr/>
            <p:nvPr/>
          </p:nvSpPr>
          <p:spPr>
            <a:xfrm>
              <a:off x="2567" y="4357"/>
              <a:ext cx="6545" cy="14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p>
              <a:pPr algn="ctr"/>
              <a:r>
                <a:rPr lang="en-US" altLang="en-US" sz="1200"/>
                <a:t>AI  Inference Pipeline : 6</a:t>
              </a:r>
              <a:endParaRPr lang="en-US" altLang="en-US" sz="12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799" y="4808"/>
              <a:ext cx="1880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format </a:t>
              </a:r>
              <a:endParaRPr lang="en-US" altLang="en-US" sz="1200"/>
            </a:p>
            <a:p>
              <a:pPr algn="ctr"/>
              <a:r>
                <a:rPr lang="en-US" altLang="en-US" sz="1200"/>
                <a:t>conversion</a:t>
              </a:r>
              <a:endParaRPr lang="en-US" altLang="en-US" sz="120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031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Image</a:t>
              </a:r>
              <a:endParaRPr lang="en-US" altLang="en-US" sz="1200"/>
            </a:p>
            <a:p>
              <a:pPr algn="ctr"/>
              <a:r>
                <a:rPr lang="en-US" altLang="en-US" sz="1200"/>
                <a:t>Scaler</a:t>
              </a:r>
              <a:endParaRPr lang="en-US" altLang="en-US" sz="120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194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AI</a:t>
              </a:r>
              <a:endParaRPr lang="en-US" altLang="en-US" sz="1200"/>
            </a:p>
            <a:p>
              <a:pPr algn="ctr"/>
              <a:r>
                <a:rPr lang="en-US" altLang="en-US" sz="1200"/>
                <a:t>Inference</a:t>
              </a:r>
              <a:endParaRPr lang="en-US" altLang="en-US" sz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6620" y="2745740"/>
            <a:ext cx="4155440" cy="937260"/>
            <a:chOff x="2567" y="4357"/>
            <a:chExt cx="6544" cy="1476"/>
          </a:xfrm>
        </p:grpSpPr>
        <p:sp>
          <p:nvSpPr>
            <p:cNvPr id="20" name="Rectangle 19"/>
            <p:cNvSpPr/>
            <p:nvPr/>
          </p:nvSpPr>
          <p:spPr>
            <a:xfrm>
              <a:off x="2567" y="4357"/>
              <a:ext cx="6545" cy="14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p>
              <a:pPr algn="ctr"/>
              <a:r>
                <a:rPr lang="en-US" altLang="en-US" sz="1200"/>
                <a:t>AI  Inference Pipeline : 1</a:t>
              </a:r>
              <a:endParaRPr lang="en-US" altLang="en-US" sz="120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799" y="4808"/>
              <a:ext cx="1880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format </a:t>
              </a:r>
              <a:endParaRPr lang="en-US" altLang="en-US" sz="1200"/>
            </a:p>
            <a:p>
              <a:pPr algn="ctr"/>
              <a:r>
                <a:rPr lang="en-US" altLang="en-US" sz="1200"/>
                <a:t>conversion</a:t>
              </a:r>
              <a:endParaRPr lang="en-US" altLang="en-US" sz="120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031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Image</a:t>
              </a:r>
              <a:endParaRPr lang="en-US" altLang="en-US" sz="1200"/>
            </a:p>
            <a:p>
              <a:pPr algn="ctr"/>
              <a:r>
                <a:rPr lang="en-US" altLang="en-US" sz="1200"/>
                <a:t>Scaler</a:t>
              </a:r>
              <a:endParaRPr lang="en-US" altLang="en-US" sz="120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194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AI</a:t>
              </a:r>
              <a:endParaRPr lang="en-US" altLang="en-US" sz="1200"/>
            </a:p>
            <a:p>
              <a:pPr algn="ctr"/>
              <a:r>
                <a:rPr lang="en-US" altLang="en-US" sz="1200"/>
                <a:t>Inference</a:t>
              </a:r>
              <a:endParaRPr lang="en-US" altLang="en-US" sz="1200"/>
            </a:p>
          </p:txBody>
        </p:sp>
      </p:grpSp>
      <p:sp>
        <p:nvSpPr>
          <p:cNvPr id="24" name="Text Box 23"/>
          <p:cNvSpPr txBox="1"/>
          <p:nvPr/>
        </p:nvSpPr>
        <p:spPr>
          <a:xfrm>
            <a:off x="2794635" y="3564255"/>
            <a:ext cx="687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...</a:t>
            </a:r>
            <a:endParaRPr lang="en-US" altLang="en-US" sz="2400"/>
          </a:p>
        </p:txBody>
      </p:sp>
      <p:cxnSp>
        <p:nvCxnSpPr>
          <p:cNvPr id="25" name="Straight Arrow Connector 24"/>
          <p:cNvCxnSpPr>
            <a:stCxn id="6" idx="3"/>
            <a:endCxn id="7" idx="1"/>
          </p:cNvCxnSpPr>
          <p:nvPr/>
        </p:nvCxnSpPr>
        <p:spPr>
          <a:xfrm>
            <a:off x="1906905" y="2175510"/>
            <a:ext cx="882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8" idx="1"/>
          </p:cNvCxnSpPr>
          <p:nvPr/>
        </p:nvCxnSpPr>
        <p:spPr>
          <a:xfrm>
            <a:off x="4154170" y="2175510"/>
            <a:ext cx="12490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8084820" y="1946275"/>
            <a:ext cx="1364615" cy="458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Src Sink</a:t>
            </a:r>
            <a:endParaRPr lang="en-US" altLang="en-US"/>
          </a:p>
          <a:p>
            <a:pPr algn="ctr"/>
            <a:r>
              <a:rPr lang="en-US" altLang="en-US" sz="1000"/>
              <a:t>WebCam</a:t>
            </a:r>
            <a:endParaRPr lang="en-US" altLang="en-US" sz="1000"/>
          </a:p>
        </p:txBody>
      </p:sp>
      <p:cxnSp>
        <p:nvCxnSpPr>
          <p:cNvPr id="29" name="Straight Arrow Connector 28"/>
          <p:cNvCxnSpPr>
            <a:stCxn id="8" idx="3"/>
            <a:endCxn id="28" idx="1"/>
          </p:cNvCxnSpPr>
          <p:nvPr/>
        </p:nvCxnSpPr>
        <p:spPr>
          <a:xfrm>
            <a:off x="6927215" y="2175510"/>
            <a:ext cx="1157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7012940" y="1976120"/>
            <a:ext cx="852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MJPG/YUV</a:t>
            </a:r>
            <a:endParaRPr lang="en-US" altLang="en-US" sz="1000"/>
          </a:p>
          <a:p>
            <a:r>
              <a:rPr lang="en-US" altLang="en-US" sz="1000"/>
              <a:t>Video</a:t>
            </a:r>
            <a:endParaRPr lang="en-US" alt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8745855" y="2814320"/>
            <a:ext cx="2694940" cy="458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gstreamer Pipelines</a:t>
            </a:r>
            <a:endParaRPr lang="en-US" altLang="en-US"/>
          </a:p>
        </p:txBody>
      </p:sp>
      <p:cxnSp>
        <p:nvCxnSpPr>
          <p:cNvPr id="33" name="Elbow Connector 32"/>
          <p:cNvCxnSpPr>
            <a:stCxn id="28" idx="3"/>
            <a:endCxn id="31" idx="0"/>
          </p:cNvCxnSpPr>
          <p:nvPr/>
        </p:nvCxnSpPr>
        <p:spPr>
          <a:xfrm>
            <a:off x="9449435" y="2175510"/>
            <a:ext cx="643890" cy="6388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3"/>
            <a:endCxn id="3" idx="1"/>
          </p:cNvCxnSpPr>
          <p:nvPr/>
        </p:nvCxnSpPr>
        <p:spPr>
          <a:xfrm>
            <a:off x="6927215" y="3811270"/>
            <a:ext cx="1157605" cy="10795"/>
          </a:xfrm>
          <a:prstGeom prst="bentConnector3">
            <a:avLst>
              <a:gd name="adj1" fmla="val 5002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20" idx="3"/>
          </p:cNvCxnSpPr>
          <p:nvPr/>
        </p:nvCxnSpPr>
        <p:spPr>
          <a:xfrm rot="10800000">
            <a:off x="5052695" y="3214370"/>
            <a:ext cx="350520" cy="5969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9" idx="1"/>
            <a:endCxn id="14" idx="3"/>
          </p:cNvCxnSpPr>
          <p:nvPr/>
        </p:nvCxnSpPr>
        <p:spPr>
          <a:xfrm rot="10800000" flipV="1">
            <a:off x="5052695" y="3811270"/>
            <a:ext cx="350520" cy="68707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Elbow Connector 1"/>
          <p:cNvCxnSpPr>
            <a:stCxn id="7" idx="2"/>
            <a:endCxn id="20" idx="0"/>
          </p:cNvCxnSpPr>
          <p:nvPr/>
        </p:nvCxnSpPr>
        <p:spPr>
          <a:xfrm rot="5400000">
            <a:off x="3053080" y="2326005"/>
            <a:ext cx="340995" cy="497205"/>
          </a:xfrm>
          <a:prstGeom prst="bentConnector3">
            <a:avLst>
              <a:gd name="adj1" fmla="val 50093"/>
            </a:avLst>
          </a:prstGeom>
          <a:ln w="2540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8084820" y="3592830"/>
            <a:ext cx="1364615" cy="458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Src Sink</a:t>
            </a:r>
            <a:endParaRPr lang="en-US" altLang="en-US"/>
          </a:p>
          <a:p>
            <a:pPr algn="ctr"/>
            <a:r>
              <a:rPr lang="en-US" altLang="en-US" sz="1000"/>
              <a:t>ncc AI meta-data</a:t>
            </a:r>
            <a:endParaRPr lang="en-US" altLang="en-US" sz="1000"/>
          </a:p>
        </p:txBody>
      </p:sp>
      <p:cxnSp>
        <p:nvCxnSpPr>
          <p:cNvPr id="10" name="Elbow Connector 9"/>
          <p:cNvCxnSpPr>
            <a:stCxn id="3" idx="3"/>
            <a:endCxn id="31" idx="2"/>
          </p:cNvCxnSpPr>
          <p:nvPr/>
        </p:nvCxnSpPr>
        <p:spPr>
          <a:xfrm flipV="1">
            <a:off x="9449435" y="3272790"/>
            <a:ext cx="643890" cy="5492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7054850" y="3630930"/>
            <a:ext cx="841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Get AI Meta-data</a:t>
            </a:r>
            <a:endParaRPr lang="en-US" altLang="en-US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640080" y="1014730"/>
            <a:ext cx="5507355" cy="4219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en-US"/>
              <a:t>USB AI Acceleration Card mode</a:t>
            </a:r>
            <a:endParaRPr lang="en-US" altLang="en-US"/>
          </a:p>
        </p:txBody>
      </p:sp>
      <p:sp>
        <p:nvSpPr>
          <p:cNvPr id="27" name="Rectangle 26"/>
          <p:cNvSpPr/>
          <p:nvPr/>
        </p:nvSpPr>
        <p:spPr>
          <a:xfrm>
            <a:off x="5328920" y="1499235"/>
            <a:ext cx="1684020" cy="285623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en-US" sz="1200"/>
              <a:t>USB Interface</a:t>
            </a:r>
            <a:endParaRPr lang="en-US" altLang="en-US" sz="1200"/>
          </a:p>
        </p:txBody>
      </p:sp>
      <p:sp>
        <p:nvSpPr>
          <p:cNvPr id="5" name="Rounded Rectangle 4"/>
          <p:cNvSpPr/>
          <p:nvPr/>
        </p:nvSpPr>
        <p:spPr>
          <a:xfrm>
            <a:off x="8270875" y="1014730"/>
            <a:ext cx="3333750" cy="4219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en-US"/>
              <a:t>Host APP</a:t>
            </a:r>
            <a:endParaRPr lang="en-US" altLang="en-US"/>
          </a:p>
          <a:p>
            <a:pPr algn="ctr"/>
            <a:r>
              <a:rPr lang="en-US" altLang="en-US" sz="1200"/>
              <a:t>Raspberry Pi/X86 Ubuntu/Arm Linux</a:t>
            </a:r>
            <a:endParaRPr lang="en-US" altLang="en-US" sz="1200"/>
          </a:p>
        </p:txBody>
      </p:sp>
      <p:sp>
        <p:nvSpPr>
          <p:cNvPr id="9" name="Rounded Rectangle 8"/>
          <p:cNvSpPr/>
          <p:nvPr/>
        </p:nvSpPr>
        <p:spPr>
          <a:xfrm>
            <a:off x="5403215" y="3592830"/>
            <a:ext cx="1524000" cy="436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VSC EP</a:t>
            </a:r>
            <a:endParaRPr lang="en-US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96620" y="4029710"/>
            <a:ext cx="4155440" cy="937260"/>
            <a:chOff x="2567" y="4357"/>
            <a:chExt cx="6544" cy="1476"/>
          </a:xfrm>
        </p:grpSpPr>
        <p:sp>
          <p:nvSpPr>
            <p:cNvPr id="14" name="Rectangle 13"/>
            <p:cNvSpPr/>
            <p:nvPr/>
          </p:nvSpPr>
          <p:spPr>
            <a:xfrm>
              <a:off x="2567" y="4357"/>
              <a:ext cx="6545" cy="14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p>
              <a:pPr algn="ctr"/>
              <a:r>
                <a:rPr lang="en-US" altLang="en-US" sz="1200"/>
                <a:t>AI  Inference Pipeline : 6</a:t>
              </a:r>
              <a:endParaRPr lang="en-US" altLang="en-US" sz="12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799" y="4808"/>
              <a:ext cx="1880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format </a:t>
              </a:r>
              <a:endParaRPr lang="en-US" altLang="en-US" sz="1200"/>
            </a:p>
            <a:p>
              <a:pPr algn="ctr"/>
              <a:r>
                <a:rPr lang="en-US" altLang="en-US" sz="1200"/>
                <a:t>conversion</a:t>
              </a:r>
              <a:endParaRPr lang="en-US" altLang="en-US" sz="120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031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Image</a:t>
              </a:r>
              <a:endParaRPr lang="en-US" altLang="en-US" sz="1200"/>
            </a:p>
            <a:p>
              <a:pPr algn="ctr"/>
              <a:r>
                <a:rPr lang="en-US" altLang="en-US" sz="1200"/>
                <a:t>Scaler</a:t>
              </a:r>
              <a:endParaRPr lang="en-US" altLang="en-US" sz="120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194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AI</a:t>
              </a:r>
              <a:endParaRPr lang="en-US" altLang="en-US" sz="1200"/>
            </a:p>
            <a:p>
              <a:pPr algn="ctr"/>
              <a:r>
                <a:rPr lang="en-US" altLang="en-US" sz="1200"/>
                <a:t>Inference</a:t>
              </a:r>
              <a:endParaRPr lang="en-US" altLang="en-US" sz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6620" y="2745740"/>
            <a:ext cx="4155440" cy="937260"/>
            <a:chOff x="2567" y="4357"/>
            <a:chExt cx="6544" cy="1476"/>
          </a:xfrm>
        </p:grpSpPr>
        <p:sp>
          <p:nvSpPr>
            <p:cNvPr id="20" name="Rectangle 19"/>
            <p:cNvSpPr/>
            <p:nvPr/>
          </p:nvSpPr>
          <p:spPr>
            <a:xfrm>
              <a:off x="2567" y="4357"/>
              <a:ext cx="6545" cy="14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p>
              <a:pPr algn="ctr"/>
              <a:r>
                <a:rPr lang="en-US" altLang="en-US" sz="1200"/>
                <a:t>AI  Inference Pipeline : 1</a:t>
              </a:r>
              <a:endParaRPr lang="en-US" altLang="en-US" sz="120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799" y="4808"/>
              <a:ext cx="1880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format </a:t>
              </a:r>
              <a:endParaRPr lang="en-US" altLang="en-US" sz="1200"/>
            </a:p>
            <a:p>
              <a:pPr algn="ctr"/>
              <a:r>
                <a:rPr lang="en-US" altLang="en-US" sz="1200"/>
                <a:t>conversion</a:t>
              </a:r>
              <a:endParaRPr lang="en-US" altLang="en-US" sz="120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031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Image</a:t>
              </a:r>
              <a:endParaRPr lang="en-US" altLang="en-US" sz="1200"/>
            </a:p>
            <a:p>
              <a:pPr algn="ctr"/>
              <a:r>
                <a:rPr lang="en-US" altLang="en-US" sz="1200"/>
                <a:t>Scaler</a:t>
              </a:r>
              <a:endParaRPr lang="en-US" altLang="en-US" sz="120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194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AI</a:t>
              </a:r>
              <a:endParaRPr lang="en-US" altLang="en-US" sz="1200"/>
            </a:p>
            <a:p>
              <a:pPr algn="ctr"/>
              <a:r>
                <a:rPr lang="en-US" altLang="en-US" sz="1200"/>
                <a:t>Inference</a:t>
              </a:r>
              <a:endParaRPr lang="en-US" altLang="en-US" sz="1200"/>
            </a:p>
          </p:txBody>
        </p:sp>
      </p:grpSp>
      <p:sp>
        <p:nvSpPr>
          <p:cNvPr id="24" name="Text Box 23"/>
          <p:cNvSpPr txBox="1"/>
          <p:nvPr/>
        </p:nvSpPr>
        <p:spPr>
          <a:xfrm>
            <a:off x="2794635" y="3564255"/>
            <a:ext cx="687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...</a:t>
            </a:r>
            <a:endParaRPr lang="en-US" altLang="en-US" sz="2400"/>
          </a:p>
        </p:txBody>
      </p:sp>
      <p:sp>
        <p:nvSpPr>
          <p:cNvPr id="31" name="Rounded Rectangle 30"/>
          <p:cNvSpPr/>
          <p:nvPr/>
        </p:nvSpPr>
        <p:spPr>
          <a:xfrm>
            <a:off x="8500745" y="2814320"/>
            <a:ext cx="2694940" cy="458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gstreamer Pipelines</a:t>
            </a:r>
            <a:endParaRPr lang="en-US" altLang="en-US"/>
          </a:p>
        </p:txBody>
      </p:sp>
      <p:sp>
        <p:nvSpPr>
          <p:cNvPr id="32" name="Rounded Rectangle 31"/>
          <p:cNvSpPr/>
          <p:nvPr/>
        </p:nvSpPr>
        <p:spPr>
          <a:xfrm>
            <a:off x="8500745" y="3587750"/>
            <a:ext cx="2694940" cy="436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nnstreamer subplugs</a:t>
            </a:r>
            <a:endParaRPr lang="en-US" altLang="en-US"/>
          </a:p>
        </p:txBody>
      </p:sp>
      <p:cxnSp>
        <p:nvCxnSpPr>
          <p:cNvPr id="34" name="Straight Arrow Connector 33"/>
          <p:cNvCxnSpPr>
            <a:stCxn id="31" idx="2"/>
            <a:endCxn id="32" idx="0"/>
          </p:cNvCxnSpPr>
          <p:nvPr/>
        </p:nvCxnSpPr>
        <p:spPr>
          <a:xfrm>
            <a:off x="9848215" y="3272790"/>
            <a:ext cx="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3"/>
            <a:endCxn id="32" idx="1"/>
          </p:cNvCxnSpPr>
          <p:nvPr/>
        </p:nvCxnSpPr>
        <p:spPr>
          <a:xfrm flipV="1">
            <a:off x="6927215" y="3806190"/>
            <a:ext cx="1573530" cy="508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20" idx="3"/>
          </p:cNvCxnSpPr>
          <p:nvPr/>
        </p:nvCxnSpPr>
        <p:spPr>
          <a:xfrm rot="10800000">
            <a:off x="5052695" y="3214370"/>
            <a:ext cx="350520" cy="5969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9" idx="1"/>
            <a:endCxn id="14" idx="3"/>
          </p:cNvCxnSpPr>
          <p:nvPr/>
        </p:nvCxnSpPr>
        <p:spPr>
          <a:xfrm rot="10800000" flipV="1">
            <a:off x="5052695" y="3811270"/>
            <a:ext cx="350520" cy="68707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6988175" y="3530600"/>
            <a:ext cx="13290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Download Images</a:t>
            </a:r>
            <a:endParaRPr lang="en-US" altLang="en-US" sz="1000"/>
          </a:p>
          <a:p>
            <a:endParaRPr lang="en-US" altLang="en-US" sz="1000"/>
          </a:p>
          <a:p>
            <a:r>
              <a:rPr lang="en-US" altLang="en-US" sz="1000"/>
              <a:t>Get AI-Meta data</a:t>
            </a:r>
            <a:endParaRPr lang="en-US" alt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506095" y="203835"/>
            <a:ext cx="5507355" cy="30689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en-US"/>
              <a:t>USB AI Acceleration Card </a:t>
            </a:r>
            <a:r>
              <a:rPr lang="" altLang="en-US"/>
              <a:t>-1</a:t>
            </a:r>
            <a:endParaRPr lang="" altLang="en-US"/>
          </a:p>
        </p:txBody>
      </p:sp>
      <p:sp>
        <p:nvSpPr>
          <p:cNvPr id="27" name="Rectangle 26"/>
          <p:cNvSpPr/>
          <p:nvPr/>
        </p:nvSpPr>
        <p:spPr>
          <a:xfrm>
            <a:off x="5462905" y="1104265"/>
            <a:ext cx="1684020" cy="11010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en-US" sz="1200"/>
              <a:t>USB Interface</a:t>
            </a:r>
            <a:endParaRPr lang="en-US" altLang="en-US" sz="1200"/>
          </a:p>
        </p:txBody>
      </p:sp>
      <p:sp>
        <p:nvSpPr>
          <p:cNvPr id="5" name="Rounded Rectangle 4"/>
          <p:cNvSpPr/>
          <p:nvPr/>
        </p:nvSpPr>
        <p:spPr>
          <a:xfrm>
            <a:off x="8317230" y="1104265"/>
            <a:ext cx="3333750" cy="4219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en-US"/>
              <a:t>Host APP</a:t>
            </a:r>
            <a:endParaRPr lang="en-US" altLang="en-US"/>
          </a:p>
          <a:p>
            <a:pPr algn="ctr"/>
            <a:r>
              <a:rPr lang="en-US" altLang="en-US" sz="1200"/>
              <a:t>Raspberry Pi/X86 Ubuntu/Arm Linux</a:t>
            </a:r>
            <a:endParaRPr lang="en-US" altLang="en-US" sz="1200"/>
          </a:p>
        </p:txBody>
      </p:sp>
      <p:sp>
        <p:nvSpPr>
          <p:cNvPr id="9" name="Rounded Rectangle 8"/>
          <p:cNvSpPr/>
          <p:nvPr/>
        </p:nvSpPr>
        <p:spPr>
          <a:xfrm>
            <a:off x="5542915" y="1519555"/>
            <a:ext cx="1524000" cy="436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VSC EP</a:t>
            </a:r>
            <a:endParaRPr lang="en-US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28675" y="2148840"/>
            <a:ext cx="4155440" cy="937260"/>
            <a:chOff x="2567" y="4357"/>
            <a:chExt cx="6544" cy="1476"/>
          </a:xfrm>
        </p:grpSpPr>
        <p:sp>
          <p:nvSpPr>
            <p:cNvPr id="14" name="Rectangle 13"/>
            <p:cNvSpPr/>
            <p:nvPr/>
          </p:nvSpPr>
          <p:spPr>
            <a:xfrm>
              <a:off x="2567" y="4357"/>
              <a:ext cx="6545" cy="14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p>
              <a:pPr algn="ctr"/>
              <a:r>
                <a:rPr lang="en-US" altLang="en-US" sz="1200"/>
                <a:t>AI  Inference Pipeline : 6</a:t>
              </a:r>
              <a:endParaRPr lang="en-US" altLang="en-US" sz="12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799" y="4808"/>
              <a:ext cx="1880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format </a:t>
              </a:r>
              <a:endParaRPr lang="en-US" altLang="en-US" sz="1200"/>
            </a:p>
            <a:p>
              <a:pPr algn="ctr"/>
              <a:r>
                <a:rPr lang="en-US" altLang="en-US" sz="1200"/>
                <a:t>conversion</a:t>
              </a:r>
              <a:endParaRPr lang="en-US" altLang="en-US" sz="120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031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Image</a:t>
              </a:r>
              <a:endParaRPr lang="en-US" altLang="en-US" sz="1200"/>
            </a:p>
            <a:p>
              <a:pPr algn="ctr"/>
              <a:r>
                <a:rPr lang="en-US" altLang="en-US" sz="1200"/>
                <a:t>Scaler</a:t>
              </a:r>
              <a:endParaRPr lang="en-US" altLang="en-US" sz="120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194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AI</a:t>
              </a:r>
              <a:endParaRPr lang="en-US" altLang="en-US" sz="1200"/>
            </a:p>
            <a:p>
              <a:pPr algn="ctr"/>
              <a:r>
                <a:rPr lang="en-US" altLang="en-US" sz="1200"/>
                <a:t>Inference</a:t>
              </a:r>
              <a:endParaRPr lang="en-US" altLang="en-US" sz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8675" y="721995"/>
            <a:ext cx="4155440" cy="937260"/>
            <a:chOff x="2567" y="4357"/>
            <a:chExt cx="6544" cy="1476"/>
          </a:xfrm>
        </p:grpSpPr>
        <p:sp>
          <p:nvSpPr>
            <p:cNvPr id="20" name="Rectangle 19"/>
            <p:cNvSpPr/>
            <p:nvPr/>
          </p:nvSpPr>
          <p:spPr>
            <a:xfrm>
              <a:off x="2567" y="4357"/>
              <a:ext cx="6545" cy="14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p>
              <a:pPr algn="ctr"/>
              <a:r>
                <a:rPr lang="en-US" altLang="en-US" sz="1200"/>
                <a:t>AI  Inference Pipeline : 1</a:t>
              </a:r>
              <a:endParaRPr lang="en-US" altLang="en-US" sz="120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799" y="4808"/>
              <a:ext cx="1880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format </a:t>
              </a:r>
              <a:endParaRPr lang="en-US" altLang="en-US" sz="1200"/>
            </a:p>
            <a:p>
              <a:pPr algn="ctr"/>
              <a:r>
                <a:rPr lang="en-US" altLang="en-US" sz="1200"/>
                <a:t>conversion</a:t>
              </a:r>
              <a:endParaRPr lang="en-US" altLang="en-US" sz="120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031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Image</a:t>
              </a:r>
              <a:endParaRPr lang="en-US" altLang="en-US" sz="1200"/>
            </a:p>
            <a:p>
              <a:pPr algn="ctr"/>
              <a:r>
                <a:rPr lang="en-US" altLang="en-US" sz="1200"/>
                <a:t>Scaler</a:t>
              </a:r>
              <a:endParaRPr lang="en-US" altLang="en-US" sz="120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194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AI</a:t>
              </a:r>
              <a:endParaRPr lang="en-US" altLang="en-US" sz="1200"/>
            </a:p>
            <a:p>
              <a:pPr algn="ctr"/>
              <a:r>
                <a:rPr lang="en-US" altLang="en-US" sz="1200"/>
                <a:t>Inference</a:t>
              </a:r>
              <a:endParaRPr lang="en-US" altLang="en-US" sz="1200"/>
            </a:p>
          </p:txBody>
        </p:sp>
      </p:grpSp>
      <p:sp>
        <p:nvSpPr>
          <p:cNvPr id="24" name="Text Box 23"/>
          <p:cNvSpPr txBox="1"/>
          <p:nvPr/>
        </p:nvSpPr>
        <p:spPr>
          <a:xfrm>
            <a:off x="2726690" y="1683385"/>
            <a:ext cx="687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...</a:t>
            </a:r>
            <a:endParaRPr lang="en-US" altLang="en-US" sz="2400"/>
          </a:p>
        </p:txBody>
      </p:sp>
      <p:sp>
        <p:nvSpPr>
          <p:cNvPr id="31" name="Rounded Rectangle 30"/>
          <p:cNvSpPr/>
          <p:nvPr/>
        </p:nvSpPr>
        <p:spPr>
          <a:xfrm>
            <a:off x="8636635" y="2205355"/>
            <a:ext cx="2694940" cy="458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gstreamer Pipelines</a:t>
            </a:r>
            <a:endParaRPr lang="en-US" altLang="en-US"/>
          </a:p>
        </p:txBody>
      </p:sp>
      <p:sp>
        <p:nvSpPr>
          <p:cNvPr id="32" name="Rounded Rectangle 31"/>
          <p:cNvSpPr/>
          <p:nvPr/>
        </p:nvSpPr>
        <p:spPr>
          <a:xfrm>
            <a:off x="8636635" y="3272790"/>
            <a:ext cx="2694940" cy="436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nnstreamer subplugs</a:t>
            </a:r>
            <a:endParaRPr lang="en-US" altLang="en-US"/>
          </a:p>
        </p:txBody>
      </p:sp>
      <p:cxnSp>
        <p:nvCxnSpPr>
          <p:cNvPr id="34" name="Straight Arrow Connector 33"/>
          <p:cNvCxnSpPr>
            <a:stCxn id="31" idx="2"/>
            <a:endCxn id="32" idx="0"/>
          </p:cNvCxnSpPr>
          <p:nvPr/>
        </p:nvCxnSpPr>
        <p:spPr>
          <a:xfrm>
            <a:off x="9984105" y="2663825"/>
            <a:ext cx="0" cy="60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3"/>
            <a:endCxn id="32" idx="1"/>
          </p:cNvCxnSpPr>
          <p:nvPr/>
        </p:nvCxnSpPr>
        <p:spPr>
          <a:xfrm>
            <a:off x="7066915" y="1737995"/>
            <a:ext cx="1569720" cy="175323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20" idx="3"/>
          </p:cNvCxnSpPr>
          <p:nvPr/>
        </p:nvCxnSpPr>
        <p:spPr>
          <a:xfrm rot="10800000">
            <a:off x="4984750" y="1190625"/>
            <a:ext cx="558165" cy="547370"/>
          </a:xfrm>
          <a:prstGeom prst="bentConnector3">
            <a:avLst>
              <a:gd name="adj1" fmla="val 4994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9" idx="1"/>
            <a:endCxn id="14" idx="3"/>
          </p:cNvCxnSpPr>
          <p:nvPr/>
        </p:nvCxnSpPr>
        <p:spPr>
          <a:xfrm rot="10800000" flipV="1">
            <a:off x="4984750" y="1737995"/>
            <a:ext cx="558165" cy="879475"/>
          </a:xfrm>
          <a:prstGeom prst="bentConnector3">
            <a:avLst>
              <a:gd name="adj1" fmla="val 4994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6988175" y="3214370"/>
            <a:ext cx="13290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Download Images</a:t>
            </a:r>
            <a:endParaRPr lang="en-US" altLang="en-US" sz="1000"/>
          </a:p>
          <a:p>
            <a:endParaRPr lang="en-US" altLang="en-US" sz="1000"/>
          </a:p>
          <a:p>
            <a:r>
              <a:rPr lang="en-US" altLang="en-US" sz="1000"/>
              <a:t>Get AI-Meta data</a:t>
            </a:r>
            <a:endParaRPr lang="en-US" altLang="en-US" sz="1000"/>
          </a:p>
        </p:txBody>
      </p:sp>
      <p:sp>
        <p:nvSpPr>
          <p:cNvPr id="2" name="Rounded Rectangle 1"/>
          <p:cNvSpPr/>
          <p:nvPr/>
        </p:nvSpPr>
        <p:spPr>
          <a:xfrm>
            <a:off x="567690" y="3479800"/>
            <a:ext cx="5507355" cy="30689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en-US"/>
              <a:t>USB AI Acceleration Card</a:t>
            </a:r>
            <a:r>
              <a:rPr lang="" altLang="en-US"/>
              <a:t>-2</a:t>
            </a:r>
            <a:endParaRPr lang="" altLang="en-US"/>
          </a:p>
        </p:txBody>
      </p:sp>
      <p:sp>
        <p:nvSpPr>
          <p:cNvPr id="3" name="Rectangle 2"/>
          <p:cNvSpPr/>
          <p:nvPr/>
        </p:nvSpPr>
        <p:spPr>
          <a:xfrm>
            <a:off x="5524500" y="4380230"/>
            <a:ext cx="1684020" cy="11010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en-US" sz="1200"/>
              <a:t>USB Interface</a:t>
            </a:r>
            <a:endParaRPr lang="en-US" altLang="en-US" sz="1200"/>
          </a:p>
        </p:txBody>
      </p:sp>
      <p:sp>
        <p:nvSpPr>
          <p:cNvPr id="6" name="Rounded Rectangle 5"/>
          <p:cNvSpPr/>
          <p:nvPr/>
        </p:nvSpPr>
        <p:spPr>
          <a:xfrm>
            <a:off x="5604510" y="4795520"/>
            <a:ext cx="1524000" cy="436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VSC EP</a:t>
            </a:r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890270" y="5424805"/>
            <a:ext cx="4155440" cy="937260"/>
            <a:chOff x="2567" y="4357"/>
            <a:chExt cx="6544" cy="1476"/>
          </a:xfrm>
        </p:grpSpPr>
        <p:sp>
          <p:nvSpPr>
            <p:cNvPr id="8" name="Rectangle 7"/>
            <p:cNvSpPr/>
            <p:nvPr/>
          </p:nvSpPr>
          <p:spPr>
            <a:xfrm>
              <a:off x="2567" y="4357"/>
              <a:ext cx="6545" cy="14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p>
              <a:pPr algn="ctr"/>
              <a:r>
                <a:rPr lang="en-US" altLang="en-US" sz="1200"/>
                <a:t>AI  Inference Pipeline : 6</a:t>
              </a:r>
              <a:endParaRPr lang="en-US" altLang="en-US" sz="120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99" y="4808"/>
              <a:ext cx="1880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format </a:t>
              </a:r>
              <a:endParaRPr lang="en-US" altLang="en-US" sz="1200"/>
            </a:p>
            <a:p>
              <a:pPr algn="ctr"/>
              <a:r>
                <a:rPr lang="en-US" altLang="en-US" sz="1200"/>
                <a:t>conversion</a:t>
              </a:r>
              <a:endParaRPr lang="en-US" altLang="en-US" sz="12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031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Image</a:t>
              </a:r>
              <a:endParaRPr lang="en-US" altLang="en-US" sz="1200"/>
            </a:p>
            <a:p>
              <a:pPr algn="ctr"/>
              <a:r>
                <a:rPr lang="en-US" altLang="en-US" sz="1200"/>
                <a:t>Scaler</a:t>
              </a:r>
              <a:endParaRPr lang="en-US" altLang="en-US" sz="120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194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AI</a:t>
              </a:r>
              <a:endParaRPr lang="en-US" altLang="en-US" sz="1200"/>
            </a:p>
            <a:p>
              <a:pPr algn="ctr"/>
              <a:r>
                <a:rPr lang="en-US" altLang="en-US" sz="1200"/>
                <a:t>Inference</a:t>
              </a:r>
              <a:endParaRPr lang="en-US" altLang="en-US" sz="12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0270" y="3997960"/>
            <a:ext cx="4155440" cy="937260"/>
            <a:chOff x="2567" y="4357"/>
            <a:chExt cx="6544" cy="1476"/>
          </a:xfrm>
        </p:grpSpPr>
        <p:sp>
          <p:nvSpPr>
            <p:cNvPr id="25" name="Rectangle 24"/>
            <p:cNvSpPr/>
            <p:nvPr/>
          </p:nvSpPr>
          <p:spPr>
            <a:xfrm>
              <a:off x="2567" y="4357"/>
              <a:ext cx="6545" cy="14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p>
              <a:pPr algn="ctr"/>
              <a:r>
                <a:rPr lang="en-US" altLang="en-US" sz="1200"/>
                <a:t>AI  Inference Pipeline : 1</a:t>
              </a:r>
              <a:endParaRPr lang="en-US" altLang="en-US" sz="120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799" y="4808"/>
              <a:ext cx="1880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format </a:t>
              </a:r>
              <a:endParaRPr lang="en-US" altLang="en-US" sz="1200"/>
            </a:p>
            <a:p>
              <a:pPr algn="ctr"/>
              <a:r>
                <a:rPr lang="en-US" altLang="en-US" sz="1200"/>
                <a:t>conversion</a:t>
              </a:r>
              <a:endParaRPr lang="en-US" altLang="en-US" sz="120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031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Image</a:t>
              </a:r>
              <a:endParaRPr lang="en-US" altLang="en-US" sz="1200"/>
            </a:p>
            <a:p>
              <a:pPr algn="ctr"/>
              <a:r>
                <a:rPr lang="en-US" altLang="en-US" sz="1200"/>
                <a:t>Scaler</a:t>
              </a:r>
              <a:endParaRPr lang="en-US" altLang="en-US" sz="120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194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AI</a:t>
              </a:r>
              <a:endParaRPr lang="en-US" altLang="en-US" sz="1200"/>
            </a:p>
            <a:p>
              <a:pPr algn="ctr"/>
              <a:r>
                <a:rPr lang="en-US" altLang="en-US" sz="1200"/>
                <a:t>Inference</a:t>
              </a:r>
              <a:endParaRPr lang="en-US" altLang="en-US" sz="1200"/>
            </a:p>
          </p:txBody>
        </p:sp>
      </p:grpSp>
      <p:sp>
        <p:nvSpPr>
          <p:cNvPr id="30" name="Text Box 29"/>
          <p:cNvSpPr txBox="1"/>
          <p:nvPr/>
        </p:nvSpPr>
        <p:spPr>
          <a:xfrm>
            <a:off x="2788285" y="4959350"/>
            <a:ext cx="687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...</a:t>
            </a:r>
            <a:endParaRPr lang="en-US" altLang="en-US" sz="2400"/>
          </a:p>
        </p:txBody>
      </p:sp>
      <p:cxnSp>
        <p:nvCxnSpPr>
          <p:cNvPr id="33" name="Elbow Connector 32"/>
          <p:cNvCxnSpPr>
            <a:stCxn id="6" idx="1"/>
            <a:endCxn id="25" idx="3"/>
          </p:cNvCxnSpPr>
          <p:nvPr/>
        </p:nvCxnSpPr>
        <p:spPr>
          <a:xfrm rot="10800000">
            <a:off x="5046345" y="4466590"/>
            <a:ext cx="558165" cy="547370"/>
          </a:xfrm>
          <a:prstGeom prst="bentConnector3">
            <a:avLst>
              <a:gd name="adj1" fmla="val 4994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1"/>
            <a:endCxn id="8" idx="3"/>
          </p:cNvCxnSpPr>
          <p:nvPr/>
        </p:nvCxnSpPr>
        <p:spPr>
          <a:xfrm rot="10800000" flipV="1">
            <a:off x="5046345" y="5013960"/>
            <a:ext cx="558165" cy="879475"/>
          </a:xfrm>
          <a:prstGeom prst="bentConnector3">
            <a:avLst>
              <a:gd name="adj1" fmla="val 4994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" idx="3"/>
            <a:endCxn id="32" idx="1"/>
          </p:cNvCxnSpPr>
          <p:nvPr/>
        </p:nvCxnSpPr>
        <p:spPr>
          <a:xfrm flipV="1">
            <a:off x="7208520" y="3491230"/>
            <a:ext cx="1428115" cy="1439545"/>
          </a:xfrm>
          <a:prstGeom prst="bentConnector3">
            <a:avLst>
              <a:gd name="adj1" fmla="val 4473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1417</Words>
  <Application>WPS Presentation</Application>
  <PresentationFormat>Widescreen</PresentationFormat>
  <Paragraphs>217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DejaVu Sans</vt:lpstr>
      <vt:lpstr>微软雅黑</vt:lpstr>
      <vt:lpstr>Droid Sans Fallback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jon</dc:creator>
  <cp:lastModifiedBy>jon</cp:lastModifiedBy>
  <cp:revision>30</cp:revision>
  <dcterms:created xsi:type="dcterms:W3CDTF">2022-01-21T05:25:45Z</dcterms:created>
  <dcterms:modified xsi:type="dcterms:W3CDTF">2022-01-21T05:25:45Z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