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44"/>
    <a:srgbClr val="00ACDC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/>
    <p:restoredTop sz="96327"/>
  </p:normalViewPr>
  <p:slideViewPr>
    <p:cSldViewPr snapToGrid="0">
      <p:cViewPr>
        <p:scale>
          <a:sx n="73" d="100"/>
          <a:sy n="73" d="100"/>
        </p:scale>
        <p:origin x="-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10629204" y="7333381"/>
            <a:ext cx="19151600" cy="3291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56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56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56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5600" dirty="0">
                <a:latin typeface=""/>
              </a:rPr>
              <a:t>, Human-Centered Data Analysis, Centrum Wiskunde &amp; Informatica</a:t>
            </a:r>
          </a:p>
          <a:p>
            <a:r>
              <a:rPr lang="en-NL" sz="56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5600" dirty="0">
                <a:latin typeface=""/>
              </a:rPr>
              <a:t>, Human-Centered Data Analysis, Centrum Wiskunde &amp; Informatica</a:t>
            </a:r>
          </a:p>
          <a:p>
            <a:r>
              <a:rPr lang="en-NL" sz="5600" dirty="0">
                <a:latin typeface=""/>
              </a:rPr>
              <a:t>j.qi@esciencecenter.nl, akz@cwi.nl, davide@cwi.nl</a:t>
            </a:r>
          </a:p>
          <a:p>
            <a:endParaRPr lang="en-NL" sz="48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4043076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518581" y="12248716"/>
              <a:ext cx="4285853" cy="4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This study focuses on the creation of a valuable resource powered by formal argumentation for new users by effectively analyzing product reviews </a:t>
            </a:r>
            <a:r>
              <a:rPr lang="en-US" sz="4000" b="0" i="0" dirty="0">
                <a:effectLst/>
                <a:latin typeface="-apple-system"/>
              </a:rPr>
              <a:t>and highlighting the strengths and weaknesses associated with different aspects 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-apple-system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☆★★★★  R1: “</a:t>
            </a:r>
            <a:r>
              <a:rPr lang="en-NL" sz="3600" i="1" dirty="0"/>
              <a:t>They are always </a:t>
            </a:r>
            <a:r>
              <a:rPr lang="en-NL" sz="3600" i="1" dirty="0">
                <a:solidFill>
                  <a:srgbClr val="F1A944"/>
                </a:solidFill>
              </a:rPr>
              <a:t>well built </a:t>
            </a:r>
            <a:r>
              <a:rPr lang="en-NL" sz="3600" i="1" dirty="0"/>
              <a:t>and last me quite a few years. The only downside is they tend to be a bit pricey.”</a:t>
            </a:r>
            <a:r>
              <a:rPr lang="en-NL" sz="4000" dirty="0"/>
              <a:t> </a:t>
            </a:r>
          </a:p>
          <a:p>
            <a:r>
              <a:rPr lang="en-NL" sz="4000" dirty="0"/>
              <a:t>☆☆☆☆★  R2: “</a:t>
            </a:r>
            <a:r>
              <a:rPr lang="en-NL" sz="3600" i="1" dirty="0"/>
              <a:t>My shoes are </a:t>
            </a:r>
            <a:r>
              <a:rPr lang="en-NL" sz="3600" i="1" dirty="0">
                <a:solidFill>
                  <a:srgbClr val="F1A944"/>
                </a:solidFill>
              </a:rPr>
              <a:t>damaged</a:t>
            </a:r>
            <a:r>
              <a:rPr lang="en-NL" sz="3600" i="1" dirty="0"/>
              <a:t> </a:t>
            </a:r>
            <a:r>
              <a:rPr lang="en-NL" sz="3600" i="1" dirty="0">
                <a:solidFill>
                  <a:srgbClr val="F1A944"/>
                </a:solidFill>
              </a:rPr>
              <a:t>in its warranty </a:t>
            </a:r>
            <a:r>
              <a:rPr lang="en-NL" sz="3600" i="1" dirty="0"/>
              <a:t>but the team has no response. Don’t buy, very expensive.”</a:t>
            </a:r>
            <a:endParaRPr lang="en-NL" sz="4000" i="1" dirty="0"/>
          </a:p>
          <a:p>
            <a:r>
              <a:rPr lang="en-NL" sz="4000" dirty="0"/>
              <a:t>☆★★★★  R3: “</a:t>
            </a:r>
            <a:r>
              <a:rPr lang="en-NL" sz="3600" i="1" dirty="0"/>
              <a:t>Largely my fault for not reading carefully, but it is very uncomfortable.”</a:t>
            </a:r>
            <a:endParaRPr lang="en-NL" sz="4000" i="1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4000" b="0" i="1" dirty="0">
                <a:solidFill>
                  <a:srgbClr val="F1A944"/>
                </a:solidFill>
                <a:effectLst/>
                <a:latin typeface="-apple-system"/>
              </a:rPr>
              <a:t>well built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 vs. </a:t>
            </a:r>
            <a:r>
              <a:rPr lang="en-US" sz="4000" b="0" i="1" dirty="0">
                <a:solidFill>
                  <a:srgbClr val="F1A944"/>
                </a:solidFill>
                <a:effectLst/>
                <a:latin typeface="-apple-system"/>
              </a:rPr>
              <a:t>damaged in its warranty </a:t>
            </a:r>
            <a:r>
              <a:rPr lang="en-US" sz="4000" dirty="0">
                <a:latin typeface="-apple-system"/>
              </a:rPr>
              <a:t>regarding</a:t>
            </a:r>
            <a:r>
              <a:rPr lang="en-US" sz="4000" b="0" dirty="0">
                <a:effectLst/>
                <a:latin typeface="-apple-system"/>
              </a:rPr>
              <a:t> the quality of the shoes), which ones should we trust?</a:t>
            </a:r>
            <a:endParaRPr lang="en-US" sz="4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1F2328"/>
                </a:solidFill>
                <a:latin typeface="-apple-system"/>
              </a:rPr>
              <a:t>We use </a:t>
            </a:r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Abstract Argumentation Frameworks</a:t>
            </a:r>
            <a:r>
              <a:rPr lang="en-US" sz="4000" dirty="0">
                <a:solidFill>
                  <a:srgbClr val="1F2328"/>
                </a:solidFill>
                <a:latin typeface="-apple-system"/>
              </a:rPr>
              <a:t> to address t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518134" cy="8919392"/>
            <a:chOff x="6435833" y="30502280"/>
            <a:chExt cx="22518134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21207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7733822" y="38927761"/>
            <a:ext cx="11072653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1F2328"/>
                </a:solidFill>
                <a:latin typeface="-apple-system"/>
              </a:rPr>
              <a:t>Find our work on      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F21C8A66-2DC5-8FF4-CE93-181657D107B4}"/>
              </a:ext>
            </a:extLst>
          </p:cNvPr>
          <p:cNvSpPr txBox="1"/>
          <p:nvPr/>
        </p:nvSpPr>
        <p:spPr>
          <a:xfrm>
            <a:off x="17759222" y="39528623"/>
            <a:ext cx="1099871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1F2328"/>
                </a:solidFill>
                <a:latin typeface="-apple-system"/>
              </a:rPr>
              <a:t>https://</a:t>
            </a:r>
            <a:r>
              <a:rPr lang="en-US" sz="3400" dirty="0" err="1">
                <a:solidFill>
                  <a:srgbClr val="1F2328"/>
                </a:solidFill>
                <a:latin typeface="-apple-system"/>
              </a:rPr>
              <a:t>github.com</a:t>
            </a:r>
            <a:r>
              <a:rPr lang="en-US" sz="3400" dirty="0">
                <a:solidFill>
                  <a:srgbClr val="1F2328"/>
                </a:solidFill>
                <a:latin typeface="-apple-system"/>
              </a:rPr>
              <a:t>/</a:t>
            </a:r>
            <a:r>
              <a:rPr lang="en-US" sz="3400" dirty="0" err="1">
                <a:solidFill>
                  <a:srgbClr val="1F2328"/>
                </a:solidFill>
                <a:latin typeface="-apple-system"/>
              </a:rPr>
              <a:t>EyeofBeholder</a:t>
            </a:r>
            <a:r>
              <a:rPr lang="en-US" sz="3400" dirty="0">
                <a:solidFill>
                  <a:srgbClr val="1F2328"/>
                </a:solidFill>
                <a:latin typeface="-apple-system"/>
              </a:rPr>
              <a:t>-NLeSC/orange3-argument</a:t>
            </a:r>
            <a:endParaRPr lang="en-US" sz="3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NL" sz="3400" dirty="0"/>
          </a:p>
        </p:txBody>
      </p:sp>
      <p:pic>
        <p:nvPicPr>
          <p:cNvPr id="1086" name="Picture 6" descr="Github Logo - Free social media icons">
            <a:extLst>
              <a:ext uri="{FF2B5EF4-FFF2-40B4-BE49-F238E27FC236}">
                <a16:creationId xmlns:a16="http://schemas.microsoft.com/office/drawing/2014/main" id="{333B0C13-9A27-9A69-1832-4B9D9A6F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027" y="38973591"/>
            <a:ext cx="481012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294</TotalTime>
  <Words>409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156</cp:revision>
  <dcterms:created xsi:type="dcterms:W3CDTF">2023-10-16T08:43:49Z</dcterms:created>
  <dcterms:modified xsi:type="dcterms:W3CDTF">2023-10-16T14:13:49Z</dcterms:modified>
</cp:coreProperties>
</file>