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C"/>
    <a:srgbClr val="4D4E4C"/>
    <a:srgbClr val="F1A944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5"/>
    <p:restoredTop sz="96327"/>
  </p:normalViewPr>
  <p:slideViewPr>
    <p:cSldViewPr snapToGrid="0">
      <p:cViewPr>
        <p:scale>
          <a:sx n="70" d="100"/>
          <a:sy n="70" d="100"/>
        </p:scale>
        <p:origin x="472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9961975" y="6950956"/>
            <a:ext cx="20395020" cy="136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28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2800" dirty="0">
                <a:latin typeface=""/>
              </a:rPr>
              <a:t>, Research Software Engineer, Social Science and Humanities Section, Netherlands eScience Center</a:t>
            </a:r>
          </a:p>
          <a:p>
            <a:r>
              <a:rPr lang="en-NL" sz="28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2800" dirty="0">
                <a:latin typeface=""/>
              </a:rPr>
              <a:t>, Human-Centered Data Analysis, Centrum Wiskunde &amp; Informatica;</a:t>
            </a:r>
          </a:p>
          <a:p>
            <a:endParaRPr lang="en-NL" sz="28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3455632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495212" y="12232422"/>
              <a:ext cx="4367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This study focuses on the creation of a valuable resource powered by formal argumentation for new users by effectively analyzing product reviews </a:t>
            </a:r>
            <a:r>
              <a:rPr lang="en-US" sz="3600" b="0" i="0" dirty="0">
                <a:effectLst/>
                <a:latin typeface=""/>
              </a:rPr>
              <a:t>and highlighting the strengths and weaknesses associated with different aspects 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R1: “</a:t>
            </a:r>
            <a:r>
              <a:rPr lang="en-NL" sz="3200" i="1" dirty="0">
                <a:latin typeface=""/>
              </a:rPr>
              <a:t>They are always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well built </a:t>
            </a:r>
            <a:r>
              <a:rPr lang="en-NL" sz="3200" i="1" dirty="0">
                <a:latin typeface=""/>
              </a:rPr>
              <a:t>and last me quite a few years. The only downside is they tend to be a bit pricey.”</a:t>
            </a:r>
            <a:r>
              <a:rPr lang="en-NL" sz="3600" dirty="0">
                <a:latin typeface=""/>
              </a:rPr>
              <a:t> </a:t>
            </a:r>
          </a:p>
          <a:p>
            <a:r>
              <a:rPr lang="en-NL" sz="4000" dirty="0"/>
              <a:t>★☆☆☆☆  </a:t>
            </a:r>
            <a:r>
              <a:rPr lang="en-NL" sz="3600" dirty="0">
                <a:latin typeface=""/>
              </a:rPr>
              <a:t>R2: “</a:t>
            </a:r>
            <a:r>
              <a:rPr lang="en-NL" sz="3200" i="1" dirty="0">
                <a:latin typeface=""/>
              </a:rPr>
              <a:t>My shoes are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damaged</a:t>
            </a:r>
            <a:r>
              <a:rPr lang="en-NL" sz="3200" i="1" dirty="0">
                <a:latin typeface=""/>
              </a:rPr>
              <a:t>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in its warranty </a:t>
            </a:r>
            <a:r>
              <a:rPr lang="en-NL" sz="3200" i="1" dirty="0">
                <a:latin typeface=""/>
              </a:rPr>
              <a:t>but the team has no response. Don’t buy, very expensive.”</a:t>
            </a:r>
            <a:endParaRPr lang="en-NL" sz="3600" i="1" dirty="0">
              <a:latin typeface=""/>
            </a:endParaRPr>
          </a:p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R3: “</a:t>
            </a:r>
            <a:r>
              <a:rPr lang="en-NL" sz="3200" i="1" dirty="0">
                <a:latin typeface=""/>
              </a:rPr>
              <a:t>Largely my fault for not reading carefully, but it is very uncomfortable.”</a:t>
            </a:r>
            <a:endParaRPr lang="en-NL" sz="3600" i="1" dirty="0">
              <a:latin typeface="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well built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 vs. 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damaged in its warranty </a:t>
            </a:r>
            <a:r>
              <a:rPr lang="en-US" sz="3600" dirty="0">
                <a:latin typeface=""/>
              </a:rPr>
              <a:t>regarding</a:t>
            </a:r>
            <a:r>
              <a:rPr lang="en-US" sz="3600" b="0" dirty="0">
                <a:effectLst/>
                <a:latin typeface=""/>
              </a:rPr>
              <a:t> the quality of the shoes), which ones should we trust?</a:t>
            </a:r>
            <a:endParaRPr lang="en-US" sz="3600" b="0" i="0" dirty="0">
              <a:solidFill>
                <a:srgbClr val="1F2328"/>
              </a:solidFill>
              <a:effectLst/>
              <a:latin typeface="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1F2328"/>
                </a:solidFill>
                <a:latin typeface=""/>
              </a:rPr>
              <a:t>We use </a:t>
            </a:r>
            <a:r>
              <a:rPr lang="en-US" sz="3600" b="1" dirty="0">
                <a:solidFill>
                  <a:srgbClr val="1F2328"/>
                </a:solidFill>
                <a:latin typeface=""/>
              </a:rPr>
              <a:t>Abstract Argumentation Frameworks</a:t>
            </a:r>
            <a:r>
              <a:rPr lang="en-US" sz="3600" dirty="0">
                <a:solidFill>
                  <a:srgbClr val="1F2328"/>
                </a:solidFill>
                <a:latin typeface=""/>
              </a:rPr>
              <a:t> to address 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97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496869" cy="8919392"/>
            <a:chOff x="6435833" y="30502280"/>
            <a:chExt cx="22496869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9942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7469A2-6A71-DCD8-6072-F82CFCB5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9264" y="1111701"/>
            <a:ext cx="6481136" cy="1755180"/>
          </a:xfrm>
          <a:prstGeom prst="rect">
            <a:avLst/>
          </a:prstGeom>
        </p:spPr>
      </p:pic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9193011" y="39965659"/>
            <a:ext cx="5878324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4D4E4C"/>
                </a:solidFill>
                <a:latin typeface=""/>
              </a:rPr>
              <a:t>Find our work on </a:t>
            </a:r>
            <a:r>
              <a:rPr lang="en-US" sz="3600" b="1" dirty="0">
                <a:solidFill>
                  <a:srgbClr val="00ACDC"/>
                </a:solidFill>
                <a:latin typeface=""/>
              </a:rPr>
              <a:t>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D1D6F7-4441-DCF7-5AA5-1A6750C906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14297" y="39015482"/>
            <a:ext cx="3303457" cy="3303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D0ED6-45A5-5158-F127-8DC0455505AD}"/>
              </a:ext>
            </a:extLst>
          </p:cNvPr>
          <p:cNvSpPr txBox="1"/>
          <p:nvPr/>
        </p:nvSpPr>
        <p:spPr>
          <a:xfrm>
            <a:off x="15952727" y="8101064"/>
            <a:ext cx="7541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>
                <a:latin typeface=""/>
              </a:rPr>
              <a:t>Vrije Universiteit Amsterdam, The Netherlands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3265257-2F8E-3067-F710-B798FC869972}"/>
              </a:ext>
            </a:extLst>
          </p:cNvPr>
          <p:cNvSpPr txBox="1">
            <a:spLocks/>
          </p:cNvSpPr>
          <p:nvPr/>
        </p:nvSpPr>
        <p:spPr>
          <a:xfrm>
            <a:off x="10583685" y="8879871"/>
            <a:ext cx="19151600" cy="153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2800" dirty="0">
                <a:solidFill>
                  <a:srgbClr val="00ACDC"/>
                </a:solidFill>
                <a:latin typeface=""/>
              </a:rPr>
              <a:t>Davide Ceolin</a:t>
            </a:r>
            <a:r>
              <a:rPr lang="en-NL" sz="2800" dirty="0">
                <a:latin typeface=""/>
              </a:rPr>
              <a:t>, Human-Centered Data Analysis, Centrum Wiskunde &amp; Informatica, The Netherlands</a:t>
            </a:r>
          </a:p>
          <a:p>
            <a:r>
              <a:rPr lang="en-NL" sz="2800" dirty="0">
                <a:latin typeface=""/>
              </a:rPr>
              <a:t>j.qi@esciencecenter.nl, akz@cwi.nl, davide@cwi.nl</a:t>
            </a:r>
          </a:p>
          <a:p>
            <a:endParaRPr lang="en-NL" sz="2800" dirty="0">
              <a:latin typeface="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7EE838-73F4-F490-027D-5CD9DAEFD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0224" y="7049368"/>
            <a:ext cx="6481136" cy="19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350</TotalTime>
  <Words>410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205</cp:revision>
  <dcterms:created xsi:type="dcterms:W3CDTF">2023-10-16T08:43:49Z</dcterms:created>
  <dcterms:modified xsi:type="dcterms:W3CDTF">2023-10-26T09:28:00Z</dcterms:modified>
</cp:coreProperties>
</file>