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C"/>
    <a:srgbClr val="4D4E4C"/>
    <a:srgbClr val="F1A944"/>
    <a:srgbClr val="4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26"/>
    <p:restoredTop sz="96327"/>
  </p:normalViewPr>
  <p:slideViewPr>
    <p:cSldViewPr snapToGrid="0">
      <p:cViewPr>
        <p:scale>
          <a:sx n="63" d="100"/>
          <a:sy n="63" d="100"/>
        </p:scale>
        <p:origin x="11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79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6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93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78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217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2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78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12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1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66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143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5A54-FB28-9048-ABAC-E1CC79769BED}" type="datetimeFigureOut">
              <a:rPr lang="en-NL" smtClean="0"/>
              <a:t>26/10/2023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7D224-5A53-464D-9C63-E1A4444D4CD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527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25FFA7-9548-D3F4-F156-05266832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04" y="4792347"/>
            <a:ext cx="19151600" cy="1879601"/>
          </a:xfrm>
        </p:spPr>
        <p:txBody>
          <a:bodyPr>
            <a:normAutofit/>
          </a:bodyPr>
          <a:lstStyle/>
          <a:p>
            <a:r>
              <a:rPr lang="en-NL" sz="5500" dirty="0">
                <a:latin typeface=""/>
              </a:rPr>
              <a:t>Utilizing Formal Argumentation to Assess Strengths and Weaknesses of Products Across Different </a:t>
            </a:r>
            <a:r>
              <a:rPr lang="en-NL" sz="6000" dirty="0">
                <a:latin typeface=""/>
              </a:rPr>
              <a:t>Aspects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9519B0-FD20-1FE4-1CB0-EBE5E610F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120" y="1156016"/>
            <a:ext cx="20729769" cy="3299522"/>
          </a:xfrm>
        </p:spPr>
        <p:txBody>
          <a:bodyPr>
            <a:noAutofit/>
          </a:bodyPr>
          <a:lstStyle/>
          <a:p>
            <a:r>
              <a:rPr lang="en-NL" sz="12200" b="1" dirty="0">
                <a:latin typeface=""/>
              </a:rPr>
              <a:t>Modeling Interactions in </a:t>
            </a:r>
            <a:br>
              <a:rPr lang="en-NL" sz="12200" b="1" dirty="0">
                <a:latin typeface=""/>
              </a:rPr>
            </a:br>
            <a:r>
              <a:rPr lang="en-NL" sz="12200" b="1" dirty="0">
                <a:latin typeface=""/>
              </a:rPr>
              <a:t>Product Reviews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CC6F8A8-19C8-89C3-C2E8-51560EF13126}"/>
              </a:ext>
            </a:extLst>
          </p:cNvPr>
          <p:cNvSpPr txBox="1">
            <a:spLocks/>
          </p:cNvSpPr>
          <p:nvPr/>
        </p:nvSpPr>
        <p:spPr>
          <a:xfrm>
            <a:off x="10629204" y="6950610"/>
            <a:ext cx="19151600" cy="136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3100" dirty="0">
                <a:solidFill>
                  <a:srgbClr val="00ACDC"/>
                </a:solidFill>
                <a:latin typeface=""/>
              </a:rPr>
              <a:t>Ji Qi</a:t>
            </a:r>
            <a:r>
              <a:rPr lang="en-NL" sz="3100" dirty="0">
                <a:latin typeface=""/>
              </a:rPr>
              <a:t>, Research Software Engineer, Social Science and Humanities Section, Netherlands eScience Center</a:t>
            </a:r>
          </a:p>
          <a:p>
            <a:r>
              <a:rPr lang="en-NL" sz="3100" dirty="0">
                <a:solidFill>
                  <a:srgbClr val="00ACDC"/>
                </a:solidFill>
                <a:latin typeface=""/>
              </a:rPr>
              <a:t>Atefeh Keshavarzi Zafarghandi</a:t>
            </a:r>
            <a:r>
              <a:rPr lang="en-NL" sz="3100" dirty="0">
                <a:latin typeface=""/>
              </a:rPr>
              <a:t>, Human-Centered Data Analysis, Centrum Wiskunde &amp; Informatica;</a:t>
            </a:r>
          </a:p>
          <a:p>
            <a:endParaRPr lang="en-NL" sz="3100" dirty="0">
              <a:latin typeface="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5547CD-6413-D352-7191-A8A9DC54382E}"/>
              </a:ext>
            </a:extLst>
          </p:cNvPr>
          <p:cNvGrpSpPr/>
          <p:nvPr/>
        </p:nvGrpSpPr>
        <p:grpSpPr>
          <a:xfrm>
            <a:off x="1329084" y="3455632"/>
            <a:ext cx="7541534" cy="3351001"/>
            <a:chOff x="10629204" y="10362990"/>
            <a:chExt cx="7541534" cy="3351001"/>
          </a:xfrm>
        </p:grpSpPr>
        <p:pic>
          <p:nvPicPr>
            <p:cNvPr id="1026" name="Picture 2" descr="Home">
              <a:extLst>
                <a:ext uri="{FF2B5EF4-FFF2-40B4-BE49-F238E27FC236}">
                  <a16:creationId xmlns:a16="http://schemas.microsoft.com/office/drawing/2014/main" id="{5DB80C5A-EC42-3A72-A605-E56592E71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204" y="10362990"/>
              <a:ext cx="7541534" cy="3351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96C1A-A8FD-D519-5580-1A014BFC8810}"/>
                </a:ext>
              </a:extLst>
            </p:cNvPr>
            <p:cNvSpPr txBox="1"/>
            <p:nvPr/>
          </p:nvSpPr>
          <p:spPr>
            <a:xfrm>
              <a:off x="13495212" y="12232422"/>
              <a:ext cx="4367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350" dirty="0">
                  <a:solidFill>
                    <a:schemeClr val="bg1"/>
                  </a:solidFill>
                </a:rPr>
                <a:t>Centrum Wiskunde &amp; Informatica</a:t>
              </a:r>
            </a:p>
          </p:txBody>
        </p:sp>
      </p:grpSp>
      <p:sp>
        <p:nvSpPr>
          <p:cNvPr id="14" name="Subtitle 2">
            <a:extLst>
              <a:ext uri="{FF2B5EF4-FFF2-40B4-BE49-F238E27FC236}">
                <a16:creationId xmlns:a16="http://schemas.microsoft.com/office/drawing/2014/main" id="{738EE1EE-FFC3-25DF-924A-E7B856E1E445}"/>
              </a:ext>
            </a:extLst>
          </p:cNvPr>
          <p:cNvSpPr txBox="1">
            <a:spLocks/>
          </p:cNvSpPr>
          <p:nvPr/>
        </p:nvSpPr>
        <p:spPr>
          <a:xfrm>
            <a:off x="3364371" y="10648402"/>
            <a:ext cx="10656429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Introduction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E19BF2E-3703-ADD0-B23F-7300F3E1BDB1}"/>
              </a:ext>
            </a:extLst>
          </p:cNvPr>
          <p:cNvSpPr txBox="1">
            <a:spLocks/>
          </p:cNvSpPr>
          <p:nvPr/>
        </p:nvSpPr>
        <p:spPr>
          <a:xfrm>
            <a:off x="4853462" y="19269073"/>
            <a:ext cx="6338700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Methods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53D5AC1-349E-8188-03E0-BC924FBD5B8D}"/>
              </a:ext>
            </a:extLst>
          </p:cNvPr>
          <p:cNvSpPr txBox="1">
            <a:spLocks/>
          </p:cNvSpPr>
          <p:nvPr/>
        </p:nvSpPr>
        <p:spPr>
          <a:xfrm>
            <a:off x="5520785" y="29336080"/>
            <a:ext cx="7541533" cy="104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6000" b="1" dirty="0">
                <a:solidFill>
                  <a:srgbClr val="00ACDC"/>
                </a:solidFill>
                <a:latin typeface=""/>
              </a:rPr>
              <a:t>Implementation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724720A-79F0-BC0F-683F-541793EB3186}"/>
              </a:ext>
            </a:extLst>
          </p:cNvPr>
          <p:cNvSpPr txBox="1">
            <a:spLocks/>
          </p:cNvSpPr>
          <p:nvPr/>
        </p:nvSpPr>
        <p:spPr>
          <a:xfrm>
            <a:off x="6379315" y="11967098"/>
            <a:ext cx="23148795" cy="3001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This study focuses on the creation of a valuable resource powered by formal argumentation for new users by effectively analyzing product reviews </a:t>
            </a:r>
            <a:r>
              <a:rPr lang="en-US" sz="3600" b="0" i="0" dirty="0">
                <a:effectLst/>
                <a:latin typeface=""/>
              </a:rPr>
              <a:t>and highlighting the strengths and weaknesses associated with different aspects 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of a product. </a:t>
            </a:r>
          </a:p>
          <a:p>
            <a:pPr algn="l"/>
            <a:r>
              <a:rPr lang="en-US" sz="4000" dirty="0">
                <a:solidFill>
                  <a:srgbClr val="1F2328"/>
                </a:solidFill>
                <a:latin typeface=""/>
              </a:rPr>
              <a:t>Imagine that there are three</a:t>
            </a:r>
            <a:r>
              <a:rPr lang="en-US" sz="4000" b="0" i="0" dirty="0">
                <a:solidFill>
                  <a:srgbClr val="1F2328"/>
                </a:solidFill>
                <a:effectLst/>
                <a:latin typeface=""/>
              </a:rPr>
              <a:t> reviews given for shoes: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04D7B5-BF4E-1509-04E8-78A66EE4C4B0}"/>
              </a:ext>
            </a:extLst>
          </p:cNvPr>
          <p:cNvSpPr txBox="1"/>
          <p:nvPr/>
        </p:nvSpPr>
        <p:spPr>
          <a:xfrm>
            <a:off x="6289669" y="14580463"/>
            <a:ext cx="23148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R1: “</a:t>
            </a:r>
            <a:r>
              <a:rPr lang="en-NL" sz="3200" i="1" dirty="0">
                <a:latin typeface=""/>
              </a:rPr>
              <a:t>They are always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well built </a:t>
            </a:r>
            <a:r>
              <a:rPr lang="en-NL" sz="3200" i="1" dirty="0">
                <a:latin typeface=""/>
              </a:rPr>
              <a:t>and last me quite a few years. The only downside is they tend to be a bit pricey.”</a:t>
            </a:r>
            <a:r>
              <a:rPr lang="en-NL" sz="3600" dirty="0">
                <a:latin typeface=""/>
              </a:rPr>
              <a:t> </a:t>
            </a:r>
          </a:p>
          <a:p>
            <a:r>
              <a:rPr lang="en-NL" sz="4000" dirty="0"/>
              <a:t>★☆☆☆☆  </a:t>
            </a:r>
            <a:r>
              <a:rPr lang="en-NL" sz="3600" dirty="0">
                <a:latin typeface=""/>
              </a:rPr>
              <a:t>R2: “</a:t>
            </a:r>
            <a:r>
              <a:rPr lang="en-NL" sz="3200" i="1" dirty="0">
                <a:latin typeface=""/>
              </a:rPr>
              <a:t>My shoes are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damaged</a:t>
            </a:r>
            <a:r>
              <a:rPr lang="en-NL" sz="3200" i="1" dirty="0">
                <a:latin typeface=""/>
              </a:rPr>
              <a:t> </a:t>
            </a:r>
            <a:r>
              <a:rPr lang="en-NL" sz="3200" i="1" dirty="0">
                <a:solidFill>
                  <a:srgbClr val="F1A944"/>
                </a:solidFill>
                <a:latin typeface=""/>
              </a:rPr>
              <a:t>in its warranty </a:t>
            </a:r>
            <a:r>
              <a:rPr lang="en-NL" sz="3200" i="1" dirty="0">
                <a:latin typeface=""/>
              </a:rPr>
              <a:t>but the team has no response. Don’t buy, very expensive.”</a:t>
            </a:r>
            <a:endParaRPr lang="en-NL" sz="3600" i="1" dirty="0">
              <a:latin typeface=""/>
            </a:endParaRPr>
          </a:p>
          <a:p>
            <a:r>
              <a:rPr lang="en-NL" sz="4000" dirty="0"/>
              <a:t>★★★★☆  </a:t>
            </a:r>
            <a:r>
              <a:rPr lang="en-NL" sz="3600" dirty="0">
                <a:latin typeface=""/>
              </a:rPr>
              <a:t>R3: “</a:t>
            </a:r>
            <a:r>
              <a:rPr lang="en-NL" sz="3200" i="1" dirty="0">
                <a:latin typeface=""/>
              </a:rPr>
              <a:t>Largely my fault for not reading carefully, but it is very uncomfortable.”</a:t>
            </a:r>
            <a:endParaRPr lang="en-NL" sz="3600" i="1" dirty="0">
              <a:latin typeface="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7E95061-FE7B-506D-7831-1D257D7BB625}"/>
              </a:ext>
            </a:extLst>
          </p:cNvPr>
          <p:cNvSpPr txBox="1">
            <a:spLocks/>
          </p:cNvSpPr>
          <p:nvPr/>
        </p:nvSpPr>
        <p:spPr>
          <a:xfrm>
            <a:off x="6361385" y="1694975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They describe the shoes on different aspects, e.g., quality, price, service, and comfort. Here is the question we aim to answer: In case reviews conflict regarding one aspect (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well built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 vs. </a:t>
            </a:r>
            <a:r>
              <a:rPr lang="en-US" sz="3600" b="0" i="1" dirty="0">
                <a:solidFill>
                  <a:srgbClr val="F1A944"/>
                </a:solidFill>
                <a:effectLst/>
                <a:latin typeface=""/>
              </a:rPr>
              <a:t>damaged in its warranty </a:t>
            </a:r>
            <a:r>
              <a:rPr lang="en-US" sz="3600" dirty="0">
                <a:latin typeface=""/>
              </a:rPr>
              <a:t>regarding</a:t>
            </a:r>
            <a:r>
              <a:rPr lang="en-US" sz="3600" b="0" dirty="0">
                <a:effectLst/>
                <a:latin typeface=""/>
              </a:rPr>
              <a:t> the quality of the shoes), which ones should we trust?</a:t>
            </a:r>
            <a:endParaRPr lang="en-US" sz="3600" b="0" i="0" dirty="0">
              <a:solidFill>
                <a:srgbClr val="1F2328"/>
              </a:solidFill>
              <a:effectLst/>
              <a:latin typeface=""/>
            </a:endParaRP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C8C7542-244E-400F-D8C5-E04F79B54317}"/>
              </a:ext>
            </a:extLst>
          </p:cNvPr>
          <p:cNvSpPr txBox="1">
            <a:spLocks/>
          </p:cNvSpPr>
          <p:nvPr/>
        </p:nvSpPr>
        <p:spPr>
          <a:xfrm>
            <a:off x="6416803" y="20541730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rgbClr val="1F2328"/>
                </a:solidFill>
                <a:latin typeface=""/>
              </a:rPr>
              <a:t>We use </a:t>
            </a:r>
            <a:r>
              <a:rPr lang="en-US" sz="3600" b="1" dirty="0">
                <a:solidFill>
                  <a:srgbClr val="1F2328"/>
                </a:solidFill>
                <a:latin typeface=""/>
              </a:rPr>
              <a:t>Abstract Argumentation Frameworks</a:t>
            </a:r>
            <a:r>
              <a:rPr lang="en-US" sz="3600" dirty="0">
                <a:solidFill>
                  <a:srgbClr val="1F2328"/>
                </a:solidFill>
                <a:latin typeface=""/>
              </a:rPr>
              <a:t> to address t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he question in three steps: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4054A20-2C90-38CD-01B8-8D94AAEADBFF}"/>
              </a:ext>
            </a:extLst>
          </p:cNvPr>
          <p:cNvGrpSpPr/>
          <p:nvPr/>
        </p:nvGrpSpPr>
        <p:grpSpPr>
          <a:xfrm>
            <a:off x="6528835" y="21402702"/>
            <a:ext cx="22277640" cy="7167681"/>
            <a:chOff x="6528835" y="21649774"/>
            <a:chExt cx="22277640" cy="716768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1A8A65-29A2-0DC8-664B-2273EA99A9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3506846" y="25222599"/>
              <a:ext cx="893776" cy="11016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CF1B74-B75B-969E-7A87-2E375EBB50DA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22046713" y="25222599"/>
              <a:ext cx="873240" cy="1337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666C3D7-E700-C562-3424-D7920B36CB01}"/>
                </a:ext>
              </a:extLst>
            </p:cNvPr>
            <p:cNvGrpSpPr/>
            <p:nvPr/>
          </p:nvGrpSpPr>
          <p:grpSpPr>
            <a:xfrm>
              <a:off x="6528835" y="21649774"/>
              <a:ext cx="6978011" cy="7167681"/>
              <a:chOff x="6528835" y="21649773"/>
              <a:chExt cx="6978011" cy="6880234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2D332F5-2A99-4772-2E6C-32987C328AC2}"/>
                  </a:ext>
                </a:extLst>
              </p:cNvPr>
              <p:cNvSpPr/>
              <p:nvPr/>
            </p:nvSpPr>
            <p:spPr>
              <a:xfrm>
                <a:off x="6528835" y="21649773"/>
                <a:ext cx="6978011" cy="6880234"/>
              </a:xfrm>
              <a:prstGeom prst="roundRect">
                <a:avLst/>
              </a:prstGeom>
              <a:solidFill>
                <a:srgbClr val="421A47"/>
              </a:solidFill>
              <a:ln>
                <a:solidFill>
                  <a:srgbClr val="421A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Segregation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Parsing review into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 modeling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Importance rank of chunks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chunks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F9F6C8-7848-B4B9-B4E3-D1EBFE6A92FB}"/>
                  </a:ext>
                </a:extLst>
              </p:cNvPr>
              <p:cNvSpPr txBox="1"/>
              <p:nvPr/>
            </p:nvSpPr>
            <p:spPr>
              <a:xfrm>
                <a:off x="6905781" y="26493378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6DF286-57B0-51F9-AFC7-1618606F0CE6}"/>
                  </a:ext>
                </a:extLst>
              </p:cNvPr>
              <p:cNvSpPr txBox="1"/>
              <p:nvPr/>
            </p:nvSpPr>
            <p:spPr>
              <a:xfrm>
                <a:off x="8227224" y="25581587"/>
                <a:ext cx="5279622" cy="97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 (…well built…) T=“Quality” | S=0.8 | IR=0.5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79171-4638-BFCB-006B-A34B1AF37A64}"/>
                  </a:ext>
                </a:extLst>
              </p:cNvPr>
              <p:cNvSpPr txBox="1"/>
              <p:nvPr/>
            </p:nvSpPr>
            <p:spPr>
              <a:xfrm>
                <a:off x="8199515" y="27012631"/>
                <a:ext cx="50503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 (…a bit pricey.)</a:t>
                </a:r>
              </a:p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T=“Price” | S=-0.4 | IR=0.5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5A91CB-370E-76C6-06E3-25A7B16311F8}"/>
                  </a:ext>
                </a:extLst>
              </p:cNvPr>
              <p:cNvCxnSpPr/>
              <p:nvPr/>
            </p:nvCxnSpPr>
            <p:spPr>
              <a:xfrm flipV="1">
                <a:off x="7451596" y="26089418"/>
                <a:ext cx="747919" cy="40396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EA7052-33F0-9E25-599B-33665A61EC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7451596" y="27047376"/>
                <a:ext cx="747919" cy="473086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305B6F87-F0FA-9AA2-AF1D-BB29058B96D8}"/>
                </a:ext>
              </a:extLst>
            </p:cNvPr>
            <p:cNvGrpSpPr/>
            <p:nvPr/>
          </p:nvGrpSpPr>
          <p:grpSpPr>
            <a:xfrm>
              <a:off x="14400622" y="22289310"/>
              <a:ext cx="7646091" cy="5866578"/>
              <a:chOff x="14816257" y="22289310"/>
              <a:chExt cx="7646091" cy="586657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C4B37358-51F7-04B3-B83D-B096B51A28CA}"/>
                  </a:ext>
                </a:extLst>
              </p:cNvPr>
              <p:cNvSpPr/>
              <p:nvPr/>
            </p:nvSpPr>
            <p:spPr>
              <a:xfrm>
                <a:off x="14816257" y="22289310"/>
                <a:ext cx="7646091" cy="5866578"/>
              </a:xfrm>
              <a:prstGeom prst="roundRect">
                <a:avLst/>
              </a:prstGeom>
              <a:solidFill>
                <a:srgbClr val="00ACDC"/>
              </a:solidFill>
              <a:ln>
                <a:solidFill>
                  <a:srgbClr val="00A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Review Rejoin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Topics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Sentiment of reviews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Coherence of reviews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11C7A6-AC67-FA22-BB54-570A4345B044}"/>
                  </a:ext>
                </a:extLst>
              </p:cNvPr>
              <p:cNvSpPr txBox="1"/>
              <p:nvPr/>
            </p:nvSpPr>
            <p:spPr>
              <a:xfrm>
                <a:off x="15340649" y="25556262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0C7899-56C6-6F44-CFB0-1217708C5EAE}"/>
                  </a:ext>
                </a:extLst>
              </p:cNvPr>
              <p:cNvSpPr txBox="1"/>
              <p:nvPr/>
            </p:nvSpPr>
            <p:spPr>
              <a:xfrm>
                <a:off x="15340648" y="26780575"/>
                <a:ext cx="10916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C1-2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C939B9-637F-2E0B-0B81-8302419806BA}"/>
                  </a:ext>
                </a:extLst>
              </p:cNvPr>
              <p:cNvSpPr txBox="1"/>
              <p:nvPr/>
            </p:nvSpPr>
            <p:spPr>
              <a:xfrm>
                <a:off x="16907696" y="25664714"/>
                <a:ext cx="524235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L" sz="3000" dirty="0">
                    <a:solidFill>
                      <a:schemeClr val="bg1"/>
                    </a:solidFill>
                    <a:latin typeface=""/>
                  </a:rPr>
                  <a:t>R1 (…well built…a bit pricey) T=(“Quality”, ”Price”) | S=0.2 | C=0.4 </a:t>
                </a:r>
              </a:p>
            </p:txBody>
          </p: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16B2FA74-A1C7-E6EE-AD4E-98660C1D91B4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16432280" y="25833261"/>
                <a:ext cx="475416" cy="588499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84AE0B0A-1271-8955-22D7-7C722DCC89B9}"/>
                  </a:ext>
                </a:extLst>
              </p:cNvPr>
              <p:cNvCxnSpPr>
                <a:stCxn id="59" idx="3"/>
              </p:cNvCxnSpPr>
              <p:nvPr/>
            </p:nvCxnSpPr>
            <p:spPr>
              <a:xfrm flipV="1">
                <a:off x="16432279" y="26294760"/>
                <a:ext cx="475417" cy="762814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732FA861-9A11-4062-194E-10A7E25320AD}"/>
                </a:ext>
              </a:extLst>
            </p:cNvPr>
            <p:cNvGrpSpPr/>
            <p:nvPr/>
          </p:nvGrpSpPr>
          <p:grpSpPr>
            <a:xfrm>
              <a:off x="22919953" y="22208226"/>
              <a:ext cx="5886522" cy="6055503"/>
              <a:chOff x="24056022" y="22125099"/>
              <a:chExt cx="5886522" cy="6055503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F53BEEA-CE01-289D-3949-7EA0DC2D171F}"/>
                  </a:ext>
                </a:extLst>
              </p:cNvPr>
              <p:cNvSpPr/>
              <p:nvPr/>
            </p:nvSpPr>
            <p:spPr>
              <a:xfrm>
                <a:off x="24056022" y="22125099"/>
                <a:ext cx="5886522" cy="6055503"/>
              </a:xfrm>
              <a:prstGeom prst="roundRect">
                <a:avLst/>
              </a:prstGeom>
              <a:solidFill>
                <a:srgbClr val="F1A944"/>
              </a:solidFill>
              <a:ln>
                <a:solidFill>
                  <a:srgbClr val="F1A9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NL" sz="4000" dirty="0">
                    <a:latin typeface=""/>
                  </a:rPr>
                  <a:t>Attack mining</a:t>
                </a:r>
              </a:p>
              <a:p>
                <a:pPr marL="571500" indent="-571500">
                  <a:buFontTx/>
                  <a:buChar char="-"/>
                </a:pPr>
                <a:endParaRPr lang="en-NL" sz="3200" dirty="0">
                  <a:latin typeface="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Attack detection</a:t>
                </a:r>
              </a:p>
              <a:p>
                <a:pPr marL="571500" indent="-571500">
                  <a:buFontTx/>
                  <a:buChar char="-"/>
                </a:pPr>
                <a:r>
                  <a:rPr lang="en-NL" sz="3200" dirty="0">
                    <a:latin typeface=""/>
                  </a:rPr>
                  <a:t>Review labeling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7A87A9D5-BBD5-E19D-DD45-E1BE92E0A26C}"/>
                  </a:ext>
                </a:extLst>
              </p:cNvPr>
              <p:cNvGrpSpPr/>
              <p:nvPr/>
            </p:nvGrpSpPr>
            <p:grpSpPr>
              <a:xfrm>
                <a:off x="24543854" y="24994949"/>
                <a:ext cx="4994034" cy="2781573"/>
                <a:chOff x="-6296361" y="18970064"/>
                <a:chExt cx="4994034" cy="2781573"/>
              </a:xfrm>
            </p:grpSpPr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C73D4101-B705-B3C7-587C-B2F604A9A6D6}"/>
                    </a:ext>
                  </a:extLst>
                </p:cNvPr>
                <p:cNvSpPr/>
                <p:nvPr/>
              </p:nvSpPr>
              <p:spPr>
                <a:xfrm>
                  <a:off x="-3333719" y="19908243"/>
                  <a:ext cx="914400" cy="9144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R1</a:t>
                  </a:r>
                </a:p>
              </p:txBody>
            </p:sp>
            <p:sp>
              <p:nvSpPr>
                <p:cNvPr id="1051" name="Oval 1050">
                  <a:extLst>
                    <a:ext uri="{FF2B5EF4-FFF2-40B4-BE49-F238E27FC236}">
                      <a16:creationId xmlns:a16="http://schemas.microsoft.com/office/drawing/2014/main" id="{96FD3396-6FA3-10A4-CC82-668737DF362D}"/>
                    </a:ext>
                  </a:extLst>
                </p:cNvPr>
                <p:cNvSpPr/>
                <p:nvPr/>
              </p:nvSpPr>
              <p:spPr>
                <a:xfrm>
                  <a:off x="-5309049" y="19908243"/>
                  <a:ext cx="914400" cy="914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NL" sz="3000" dirty="0"/>
                    <a:t>R2</a:t>
                  </a:r>
                </a:p>
              </p:txBody>
            </p:sp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F2B154FA-0A26-3695-A8BA-A90E50E89FFA}"/>
                    </a:ext>
                  </a:extLst>
                </p:cNvPr>
                <p:cNvSpPr txBox="1"/>
                <p:nvPr/>
              </p:nvSpPr>
              <p:spPr>
                <a:xfrm>
                  <a:off x="-5683358" y="20936448"/>
                  <a:ext cx="166301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Reliable</a:t>
                  </a:r>
                </a:p>
              </p:txBody>
            </p:sp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139BB22-74CE-CBD9-2AAC-C021070E0E0D}"/>
                    </a:ext>
                  </a:extLst>
                </p:cNvPr>
                <p:cNvSpPr txBox="1"/>
                <p:nvPr/>
              </p:nvSpPr>
              <p:spPr>
                <a:xfrm>
                  <a:off x="-3907775" y="20936448"/>
                  <a:ext cx="206251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L" sz="3000" dirty="0">
                      <a:solidFill>
                        <a:schemeClr val="bg1"/>
                      </a:solidFill>
                      <a:latin typeface=""/>
                    </a:rPr>
                    <a:t>UnReliable</a:t>
                  </a:r>
                </a:p>
              </p:txBody>
            </p:sp>
            <p:cxnSp>
              <p:nvCxnSpPr>
                <p:cNvPr id="1061" name="Straight Arrow Connector 1060">
                  <a:extLst>
                    <a:ext uri="{FF2B5EF4-FFF2-40B4-BE49-F238E27FC236}">
                      <a16:creationId xmlns:a16="http://schemas.microsoft.com/office/drawing/2014/main" id="{AA7752F7-E266-04D4-D52E-BC33B2A67E77}"/>
                    </a:ext>
                  </a:extLst>
                </p:cNvPr>
                <p:cNvCxnSpPr>
                  <a:stCxn id="1051" idx="6"/>
                  <a:endCxn id="1049" idx="2"/>
                </p:cNvCxnSpPr>
                <p:nvPr/>
              </p:nvCxnSpPr>
              <p:spPr>
                <a:xfrm>
                  <a:off x="-4394649" y="20365443"/>
                  <a:ext cx="1060930" cy="0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3" name="Rounded Rectangle 1062">
                  <a:extLst>
                    <a:ext uri="{FF2B5EF4-FFF2-40B4-BE49-F238E27FC236}">
                      <a16:creationId xmlns:a16="http://schemas.microsoft.com/office/drawing/2014/main" id="{E21A59A8-32A9-303F-D622-AB9ABAE9851E}"/>
                    </a:ext>
                  </a:extLst>
                </p:cNvPr>
                <p:cNvSpPr/>
                <p:nvPr/>
              </p:nvSpPr>
              <p:spPr>
                <a:xfrm>
                  <a:off x="-6296361" y="18970064"/>
                  <a:ext cx="4994034" cy="2781573"/>
                </a:xfrm>
                <a:prstGeom prst="round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NL" sz="3000" dirty="0"/>
                    <a:t>In terms of Quality</a:t>
                  </a:r>
                </a:p>
              </p:txBody>
            </p:sp>
          </p:grp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0DC7A697-C3BE-78A5-3B5A-667AA8676EE9}"/>
              </a:ext>
            </a:extLst>
          </p:cNvPr>
          <p:cNvGrpSpPr/>
          <p:nvPr/>
        </p:nvGrpSpPr>
        <p:grpSpPr>
          <a:xfrm>
            <a:off x="6435833" y="31315080"/>
            <a:ext cx="22496869" cy="8919392"/>
            <a:chOff x="6435833" y="30502280"/>
            <a:chExt cx="22496869" cy="8919392"/>
          </a:xfrm>
        </p:grpSpPr>
        <p:pic>
          <p:nvPicPr>
            <p:cNvPr id="1077" name="Picture 107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0EFF428-B85C-D98B-26D8-5887BFCE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99942" y="30502280"/>
              <a:ext cx="11332760" cy="7190635"/>
            </a:xfrm>
            <a:prstGeom prst="rect">
              <a:avLst/>
            </a:prstGeom>
          </p:spPr>
        </p:pic>
        <p:pic>
          <p:nvPicPr>
            <p:cNvPr id="1078" name="Picture 1077">
              <a:extLst>
                <a:ext uri="{FF2B5EF4-FFF2-40B4-BE49-F238E27FC236}">
                  <a16:creationId xmlns:a16="http://schemas.microsoft.com/office/drawing/2014/main" id="{182C83F3-9462-8C64-B50A-5173B309D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833" y="30612638"/>
              <a:ext cx="9976232" cy="8809034"/>
            </a:xfrm>
            <a:prstGeom prst="rect">
              <a:avLst/>
            </a:prstGeom>
          </p:spPr>
        </p:pic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A880A50B-6EF6-024D-B3E9-2042463AC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2062" y="30701961"/>
              <a:ext cx="7099300" cy="330200"/>
            </a:xfrm>
            <a:prstGeom prst="rect">
              <a:avLst/>
            </a:prstGeom>
          </p:spPr>
        </p:pic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E555FEF3-DF2A-82AD-12BD-7FD6F370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0879"/>
            <a:stretch/>
          </p:blipFill>
          <p:spPr>
            <a:xfrm>
              <a:off x="6564766" y="31394428"/>
              <a:ext cx="7772400" cy="2269309"/>
            </a:xfrm>
            <a:prstGeom prst="rect">
              <a:avLst/>
            </a:prstGeom>
          </p:spPr>
        </p:pic>
        <p:pic>
          <p:nvPicPr>
            <p:cNvPr id="1081" name="Picture 1080">
              <a:extLst>
                <a:ext uri="{FF2B5EF4-FFF2-40B4-BE49-F238E27FC236}">
                  <a16:creationId xmlns:a16="http://schemas.microsoft.com/office/drawing/2014/main" id="{0A9D6BDF-EFD1-29CB-CD96-2F2C406C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07321" y="35142681"/>
              <a:ext cx="4659689" cy="4220096"/>
            </a:xfrm>
            <a:prstGeom prst="rect">
              <a:avLst/>
            </a:prstGeom>
          </p:spPr>
        </p:pic>
      </p:grpSp>
      <p:sp>
        <p:nvSpPr>
          <p:cNvPr id="1083" name="Subtitle 2">
            <a:extLst>
              <a:ext uri="{FF2B5EF4-FFF2-40B4-BE49-F238E27FC236}">
                <a16:creationId xmlns:a16="http://schemas.microsoft.com/office/drawing/2014/main" id="{286E4047-7C73-C430-3569-031B70954DEC}"/>
              </a:ext>
            </a:extLst>
          </p:cNvPr>
          <p:cNvSpPr txBox="1">
            <a:spLocks/>
          </p:cNvSpPr>
          <p:nvPr/>
        </p:nvSpPr>
        <p:spPr>
          <a:xfrm>
            <a:off x="6427235" y="30624733"/>
            <a:ext cx="23148795" cy="1938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"/>
              </a:rPr>
              <a:t>A Python package is developed to implement the pipeline, as well as GUIs for user-friendly interaction.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7469A2-6A71-DCD8-6072-F82CFCB5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9264" y="1111701"/>
            <a:ext cx="6481136" cy="1755180"/>
          </a:xfrm>
          <a:prstGeom prst="rect">
            <a:avLst/>
          </a:prstGeom>
        </p:spPr>
      </p:pic>
      <p:sp>
        <p:nvSpPr>
          <p:cNvPr id="1084" name="Subtitle 2">
            <a:extLst>
              <a:ext uri="{FF2B5EF4-FFF2-40B4-BE49-F238E27FC236}">
                <a16:creationId xmlns:a16="http://schemas.microsoft.com/office/drawing/2014/main" id="{586578D0-997C-6C82-A705-DB3B57F012C6}"/>
              </a:ext>
            </a:extLst>
          </p:cNvPr>
          <p:cNvSpPr txBox="1">
            <a:spLocks/>
          </p:cNvSpPr>
          <p:nvPr/>
        </p:nvSpPr>
        <p:spPr>
          <a:xfrm>
            <a:off x="19193011" y="39965659"/>
            <a:ext cx="5878324" cy="969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4D4E4C"/>
                </a:solidFill>
                <a:latin typeface=""/>
              </a:rPr>
              <a:t>Find our work on </a:t>
            </a:r>
            <a:r>
              <a:rPr lang="en-US" sz="3600" b="1" dirty="0">
                <a:solidFill>
                  <a:srgbClr val="00ACDC"/>
                </a:solidFill>
                <a:latin typeface=""/>
              </a:rPr>
              <a:t>GitHub</a:t>
            </a:r>
          </a:p>
          <a:p>
            <a:pPr algn="l"/>
            <a:endParaRPr lang="en-NL" sz="900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D1D6F7-4441-DCF7-5AA5-1A6750C906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09497" y="38964682"/>
            <a:ext cx="3303457" cy="3303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6D0ED6-45A5-5158-F127-8DC0455505AD}"/>
              </a:ext>
            </a:extLst>
          </p:cNvPr>
          <p:cNvSpPr txBox="1"/>
          <p:nvPr/>
        </p:nvSpPr>
        <p:spPr>
          <a:xfrm>
            <a:off x="13933562" y="8213297"/>
            <a:ext cx="1137593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100" dirty="0">
                <a:latin typeface=""/>
              </a:rPr>
              <a:t>Knowledge in Artificial Intelligence, Vrije Universiteit Amsterdam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3265257-2F8E-3067-F710-B798FC869972}"/>
              </a:ext>
            </a:extLst>
          </p:cNvPr>
          <p:cNvSpPr txBox="1">
            <a:spLocks/>
          </p:cNvSpPr>
          <p:nvPr/>
        </p:nvSpPr>
        <p:spPr>
          <a:xfrm>
            <a:off x="10045729" y="9097699"/>
            <a:ext cx="19151600" cy="153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3100" dirty="0">
                <a:solidFill>
                  <a:srgbClr val="00ACDC"/>
                </a:solidFill>
                <a:latin typeface=""/>
              </a:rPr>
              <a:t>Davide Ceolin</a:t>
            </a:r>
            <a:r>
              <a:rPr lang="en-NL" sz="3100" dirty="0">
                <a:latin typeface=""/>
              </a:rPr>
              <a:t>, Human-Centered Data Analysis, Centrum Wiskunde &amp; Informatica</a:t>
            </a:r>
          </a:p>
          <a:p>
            <a:r>
              <a:rPr lang="en-NL" sz="3100" dirty="0">
                <a:latin typeface=""/>
              </a:rPr>
              <a:t>j.qi@esciencecenter.nl, akz@cwi.nl, davide@cwi.nl</a:t>
            </a:r>
          </a:p>
          <a:p>
            <a:endParaRPr lang="en-NL" sz="3100" dirty="0">
              <a:latin typeface="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7EE838-73F4-F490-027D-5CD9DAEFDB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0224" y="7049368"/>
            <a:ext cx="6481136" cy="19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341</TotalTime>
  <Words>409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Modeling Interactions in  Product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 Qi</dc:creator>
  <cp:lastModifiedBy>Ji Qi</cp:lastModifiedBy>
  <cp:revision>196</cp:revision>
  <dcterms:created xsi:type="dcterms:W3CDTF">2023-10-16T08:43:49Z</dcterms:created>
  <dcterms:modified xsi:type="dcterms:W3CDTF">2023-10-26T09:15:37Z</dcterms:modified>
</cp:coreProperties>
</file>