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5" r:id="rId9"/>
    <p:sldId id="266" r:id="rId10"/>
    <p:sldId id="271" r:id="rId11"/>
    <p:sldId id="272" r:id="rId12"/>
    <p:sldId id="278" r:id="rId13"/>
    <p:sldId id="279" r:id="rId14"/>
    <p:sldId id="280" r:id="rId15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DM Sans" pitchFamily="2" charset="0"/>
      <p:regular r:id="rId20"/>
      <p:bold r:id="rId21"/>
      <p:italic r:id="rId22"/>
      <p:boldItalic r:id="rId23"/>
    </p:embeddedFont>
    <p:embeddedFont>
      <p:font typeface="DM Sans Bold" pitchFamily="2" charset="0"/>
      <p:regular r:id="rId24"/>
      <p:bold r:id="rId25"/>
    </p:embeddedFont>
    <p:embeddedFont>
      <p:font typeface="DM Sans Italics" panose="020B0604020202020204" charset="0"/>
      <p:regular r:id="rId26"/>
    </p:embeddedFont>
    <p:embeddedFont>
      <p:font typeface="Montserrat Classic Bold" panose="020B0604020202020204" charset="0"/>
      <p:regular r:id="rId27"/>
    </p:embeddedFont>
    <p:embeddedFont>
      <p:font typeface="Oswald Bold" panose="00000800000000000000" pitchFamily="2" charset="0"/>
      <p:regular r:id="rId28"/>
      <p:bold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9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236347" y="4348786"/>
            <a:ext cx="9815307" cy="2411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7600" spc="1610" dirty="0">
                <a:solidFill>
                  <a:srgbClr val="231F20"/>
                </a:solidFill>
                <a:latin typeface="Oswald Bold"/>
              </a:rPr>
              <a:t>Bank Operations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36347" y="3438109"/>
            <a:ext cx="981530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 dirty="0">
                <a:solidFill>
                  <a:srgbClr val="231F20"/>
                </a:solidFill>
                <a:latin typeface="Oswald Bold"/>
              </a:rPr>
              <a:t>Console App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-15935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678407" y="388159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 dirty="0">
                <a:solidFill>
                  <a:srgbClr val="231F20"/>
                </a:solidFill>
                <a:latin typeface="Oswald Bold"/>
              </a:rPr>
              <a:t>SUMMARY OF APPLICATION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5899C4A-CA09-9380-4A36-CED177337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43100"/>
            <a:ext cx="14554200" cy="6705599"/>
          </a:xfrm>
        </p:spPr>
        <p:txBody>
          <a:bodyPr>
            <a:normAutofit/>
          </a:bodyPr>
          <a:lstStyle/>
          <a:p>
            <a:r>
              <a:rPr lang="en-US" sz="3600" dirty="0"/>
              <a:t>The Banking application is based on python and is designed to manage banking activities such as deposit, withdrawal, transfers, and balance inquiries. </a:t>
            </a:r>
          </a:p>
          <a:p>
            <a:r>
              <a:rPr lang="en-US" sz="3600" dirty="0"/>
              <a:t>This project is based on the concepts of object oriented programming (oops).</a:t>
            </a:r>
          </a:p>
          <a:p>
            <a:r>
              <a:rPr lang="en-US" sz="3600" dirty="0"/>
              <a:t>The project includes classes like </a:t>
            </a:r>
            <a:r>
              <a:rPr lang="en-US" sz="3600" dirty="0" err="1"/>
              <a:t>BankAccount</a:t>
            </a:r>
            <a:r>
              <a:rPr lang="en-US" sz="3600" dirty="0"/>
              <a:t>, </a:t>
            </a:r>
            <a:r>
              <a:rPr lang="en-US" sz="3600" dirty="0" err="1"/>
              <a:t>SavingsAccount</a:t>
            </a:r>
            <a:r>
              <a:rPr lang="en-US" sz="3600" dirty="0"/>
              <a:t>, and </a:t>
            </a:r>
            <a:r>
              <a:rPr lang="en-US" sz="3600" dirty="0" err="1"/>
              <a:t>CurrentAccount</a:t>
            </a:r>
            <a:r>
              <a:rPr lang="en-US" sz="3600" dirty="0"/>
              <a:t>, each with specific functionalities.</a:t>
            </a:r>
          </a:p>
          <a:p>
            <a:r>
              <a:rPr lang="en-US" sz="3600" dirty="0"/>
              <a:t>The Banking application aims to provide efficient and organized banking operations through a console interface.</a:t>
            </a: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-10580377">
            <a:off x="9371045" y="-9401944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46661" y="2860211"/>
            <a:ext cx="8097687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 YOU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1345293" y="7356845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52775" y="4761476"/>
            <a:ext cx="6065708" cy="696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662"/>
              </a:lnSpc>
              <a:spcBef>
                <a:spcPct val="0"/>
              </a:spcBef>
            </a:pPr>
            <a:r>
              <a:rPr lang="en-US" sz="4044" dirty="0">
                <a:solidFill>
                  <a:srgbClr val="000000"/>
                </a:solidFill>
                <a:latin typeface="DM Sans Italics"/>
              </a:rPr>
              <a:t>By :Dhanesh Tekwani</a:t>
            </a: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987516" y="2914958"/>
            <a:ext cx="1400485" cy="6282502"/>
            <a:chOff x="0" y="0"/>
            <a:chExt cx="368852" cy="180637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806376"/>
            </a:xfrm>
            <a:custGeom>
              <a:avLst/>
              <a:gdLst/>
              <a:ahLst/>
              <a:cxnLst/>
              <a:rect l="l" t="t" r="r" b="b"/>
              <a:pathLst>
                <a:path w="368852" h="1806376">
                  <a:moveTo>
                    <a:pt x="0" y="0"/>
                  </a:moveTo>
                  <a:lnTo>
                    <a:pt x="368852" y="0"/>
                  </a:lnTo>
                  <a:lnTo>
                    <a:pt x="368852" y="1806376"/>
                  </a:lnTo>
                  <a:lnTo>
                    <a:pt x="0" y="1806376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019320" y="857250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231353" y="3174579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398420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31353" y="485285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31353" y="566248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50954" y="646667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50954" y="731091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250954" y="814911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07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07430" y="3333137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Python and it’s Implementation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07430" y="4127355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SCOPE OF PROJECT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07430" y="5047445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Class Design 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607430" y="5841663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Class Design 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607430" y="6642507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Requirement Framing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607430" y="7434884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Operating Environment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607430" y="8279265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Summary of Application</a:t>
            </a: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3712774" y="358377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142191" y="4828880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142191" y="3396305"/>
            <a:ext cx="9610044" cy="1948998"/>
            <a:chOff x="0" y="0"/>
            <a:chExt cx="3682024" cy="7467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 sz="2000"/>
            </a:p>
          </p:txBody>
        </p:sp>
      </p:grpSp>
      <p:sp>
        <p:nvSpPr>
          <p:cNvPr id="10" name="Freeform 10"/>
          <p:cNvSpPr/>
          <p:nvPr/>
        </p:nvSpPr>
        <p:spPr>
          <a:xfrm>
            <a:off x="2070730" y="8348094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8"/>
                </a:lnTo>
                <a:lnTo>
                  <a:pt x="0" y="1032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2142191" y="5777447"/>
            <a:ext cx="9610044" cy="2570647"/>
            <a:chOff x="0" y="0"/>
            <a:chExt cx="3682024" cy="98492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82024" cy="984926"/>
            </a:xfrm>
            <a:custGeom>
              <a:avLst/>
              <a:gdLst/>
              <a:ahLst/>
              <a:cxnLst/>
              <a:rect l="l" t="t" r="r" b="b"/>
              <a:pathLst>
                <a:path w="3682024" h="984926">
                  <a:moveTo>
                    <a:pt x="0" y="0"/>
                  </a:moveTo>
                  <a:lnTo>
                    <a:pt x="3682024" y="0"/>
                  </a:lnTo>
                  <a:lnTo>
                    <a:pt x="3682024" y="984926"/>
                  </a:lnTo>
                  <a:lnTo>
                    <a:pt x="0" y="98492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142191" y="888605"/>
            <a:ext cx="7416941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 dirty="0">
                <a:solidFill>
                  <a:srgbClr val="231F20"/>
                </a:solidFill>
                <a:latin typeface="Oswald Bold"/>
              </a:rPr>
              <a:t>Python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26951" y="3602428"/>
            <a:ext cx="9030579" cy="430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3600" spc="216" dirty="0">
                <a:solidFill>
                  <a:srgbClr val="231F20"/>
                </a:solidFill>
                <a:latin typeface="DM Sans"/>
              </a:rPr>
              <a:t>Python and it’s Implementation</a:t>
            </a:r>
          </a:p>
        </p:txBody>
      </p:sp>
      <p:pic>
        <p:nvPicPr>
          <p:cNvPr id="1026" name="Picture 2" descr="Python Logo, symbol, meaning, history, PNG, brand">
            <a:extLst>
              <a:ext uri="{FF2B5EF4-FFF2-40B4-BE49-F238E27FC236}">
                <a16:creationId xmlns:a16="http://schemas.microsoft.com/office/drawing/2014/main" id="{E570F1DF-7F8C-4464-893E-3308AA718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789" y="499383"/>
            <a:ext cx="4474954" cy="251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5405025-4CFE-E39D-A221-ACCFC61D39E4}"/>
              </a:ext>
            </a:extLst>
          </p:cNvPr>
          <p:cNvSpPr txBox="1"/>
          <p:nvPr/>
        </p:nvSpPr>
        <p:spPr>
          <a:xfrm flipH="1">
            <a:off x="2142191" y="5527733"/>
            <a:ext cx="107264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dirty="0"/>
              <a:t>High-level programming language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dirty="0"/>
              <a:t>Many purposes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000" dirty="0"/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720102" y="2086772"/>
            <a:ext cx="12057353" cy="1702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>
                <a:solidFill>
                  <a:srgbClr val="100F0D"/>
                </a:solidFill>
                <a:latin typeface="Oswald Bold"/>
              </a:rPr>
              <a:t>SCOPE OF PROJECT</a:t>
            </a:r>
          </a:p>
        </p:txBody>
      </p:sp>
      <p:sp>
        <p:nvSpPr>
          <p:cNvPr id="4" name="Freeform 4"/>
          <p:cNvSpPr/>
          <p:nvPr/>
        </p:nvSpPr>
        <p:spPr>
          <a:xfrm>
            <a:off x="13411200" y="-3821141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91B789-BAD9-3AC5-F305-79E4591B3C24}"/>
              </a:ext>
            </a:extLst>
          </p:cNvPr>
          <p:cNvSpPr txBox="1"/>
          <p:nvPr/>
        </p:nvSpPr>
        <p:spPr>
          <a:xfrm flipH="1">
            <a:off x="4191000" y="4306676"/>
            <a:ext cx="775980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Banking operating system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5400" dirty="0"/>
              <a:t>Deposit Money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5400" dirty="0"/>
              <a:t>Withdraw Money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5400" dirty="0"/>
              <a:t>Fund Transfer 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5400" dirty="0"/>
              <a:t>Balance Enquiry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/>
          </a:p>
          <a:p>
            <a:endParaRPr lang="en-US" dirty="0"/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821077" y="-11112133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720102" y="1003440"/>
            <a:ext cx="12291297" cy="34227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dirty="0">
                <a:solidFill>
                  <a:srgbClr val="100F0D"/>
                </a:solidFill>
                <a:latin typeface="Oswald Bold"/>
              </a:rPr>
              <a:t>Class Design -</a:t>
            </a:r>
            <a:r>
              <a:rPr lang="en-US" sz="9600" dirty="0">
                <a:solidFill>
                  <a:srgbClr val="100F0D"/>
                </a:solidFill>
                <a:latin typeface="Oswald Bold"/>
              </a:rPr>
              <a:t>Individual</a:t>
            </a:r>
            <a:r>
              <a:rPr lang="en-US" sz="10107" dirty="0">
                <a:solidFill>
                  <a:srgbClr val="100F0D"/>
                </a:solidFill>
                <a:latin typeface="Oswald Bold"/>
              </a:rPr>
              <a:t> Classes</a:t>
            </a:r>
          </a:p>
        </p:txBody>
      </p:sp>
      <p:sp>
        <p:nvSpPr>
          <p:cNvPr id="4" name="Freeform 4"/>
          <p:cNvSpPr/>
          <p:nvPr/>
        </p:nvSpPr>
        <p:spPr>
          <a:xfrm>
            <a:off x="14777455" y="-2984316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5" name="Google Shape;249;p20">
            <a:extLst>
              <a:ext uri="{FF2B5EF4-FFF2-40B4-BE49-F238E27FC236}">
                <a16:creationId xmlns:a16="http://schemas.microsoft.com/office/drawing/2014/main" id="{BC53589B-096E-3DC4-1485-CFCF9B0270C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7200" y="4475147"/>
            <a:ext cx="9525000" cy="5545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57863">
            <a:off x="359510" y="-299953"/>
            <a:ext cx="17794065" cy="6195098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8" y="0"/>
                </a:lnTo>
                <a:lnTo>
                  <a:pt x="21273218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909647" y="7510441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1924490" y="3422968"/>
            <a:ext cx="4113179" cy="4087473"/>
            <a:chOff x="0" y="0"/>
            <a:chExt cx="1279723" cy="12717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7079989" y="7510441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7119171" y="3422968"/>
            <a:ext cx="4113179" cy="5669209"/>
            <a:chOff x="0" y="0"/>
            <a:chExt cx="1279723" cy="176384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79723" cy="1763847"/>
            </a:xfrm>
            <a:custGeom>
              <a:avLst/>
              <a:gdLst/>
              <a:ahLst/>
              <a:cxnLst/>
              <a:rect l="l" t="t" r="r" b="b"/>
              <a:pathLst>
                <a:path w="1279723" h="1763847">
                  <a:moveTo>
                    <a:pt x="0" y="0"/>
                  </a:moveTo>
                  <a:lnTo>
                    <a:pt x="1279723" y="0"/>
                  </a:lnTo>
                  <a:lnTo>
                    <a:pt x="1279723" y="1763847"/>
                  </a:lnTo>
                  <a:lnTo>
                    <a:pt x="0" y="1763847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2298606" y="7510441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2313448" y="3422968"/>
            <a:ext cx="4113179" cy="4087473"/>
            <a:chOff x="0" y="0"/>
            <a:chExt cx="1279723" cy="12717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>
            <a:off x="7119171" y="9092177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925CEAF2-055B-475D-A32B-0FA540A1ED86}"/>
              </a:ext>
            </a:extLst>
          </p:cNvPr>
          <p:cNvSpPr txBox="1"/>
          <p:nvPr/>
        </p:nvSpPr>
        <p:spPr>
          <a:xfrm>
            <a:off x="2313448" y="1003440"/>
            <a:ext cx="12774152" cy="15469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7000" dirty="0">
                <a:solidFill>
                  <a:srgbClr val="100F0D"/>
                </a:solidFill>
                <a:latin typeface="Oswald Bold"/>
              </a:rPr>
              <a:t>Class Design – On a Single Canvas</a:t>
            </a:r>
          </a:p>
        </p:txBody>
      </p:sp>
      <p:pic>
        <p:nvPicPr>
          <p:cNvPr id="15" name="Google Shape;249;p20">
            <a:extLst>
              <a:ext uri="{FF2B5EF4-FFF2-40B4-BE49-F238E27FC236}">
                <a16:creationId xmlns:a16="http://schemas.microsoft.com/office/drawing/2014/main" id="{5A327416-C71D-065F-F60D-4A847196138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3141" t="57782" r="62715" b="-10895"/>
          <a:stretch/>
        </p:blipFill>
        <p:spPr>
          <a:xfrm>
            <a:off x="11998320" y="4152664"/>
            <a:ext cx="3976232" cy="3541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49;p20">
            <a:extLst>
              <a:ext uri="{FF2B5EF4-FFF2-40B4-BE49-F238E27FC236}">
                <a16:creationId xmlns:a16="http://schemas.microsoft.com/office/drawing/2014/main" id="{CFBDD3DD-5961-CE55-1958-89CD4B9AE67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34486" t="57342" r="24158" b="5066"/>
          <a:stretch/>
        </p:blipFill>
        <p:spPr>
          <a:xfrm>
            <a:off x="2313447" y="3901069"/>
            <a:ext cx="4113180" cy="2835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249;p20">
            <a:extLst>
              <a:ext uri="{FF2B5EF4-FFF2-40B4-BE49-F238E27FC236}">
                <a16:creationId xmlns:a16="http://schemas.microsoft.com/office/drawing/2014/main" id="{0BE0E709-BA52-52EA-F48A-147231113FE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-44962" t="-50302" r="87955" b="95378"/>
          <a:stretch/>
        </p:blipFill>
        <p:spPr>
          <a:xfrm>
            <a:off x="1828800" y="1188037"/>
            <a:ext cx="4944099" cy="2796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49;p20">
            <a:extLst>
              <a:ext uri="{FF2B5EF4-FFF2-40B4-BE49-F238E27FC236}">
                <a16:creationId xmlns:a16="http://schemas.microsoft.com/office/drawing/2014/main" id="{AD1FA0B9-493E-C4FB-0976-CFBB3CF52AD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7756" t="568" r="37811" b="43876"/>
          <a:stretch/>
        </p:blipFill>
        <p:spPr>
          <a:xfrm>
            <a:off x="7118767" y="4475460"/>
            <a:ext cx="4104087" cy="4039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902770" y="2300309"/>
            <a:ext cx="12057353" cy="3422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dirty="0">
                <a:solidFill>
                  <a:srgbClr val="100F0D"/>
                </a:solidFill>
                <a:latin typeface="Oswald Bold"/>
              </a:rPr>
              <a:t>Functional Requirements of App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141415"/>
              </p:ext>
            </p:extLst>
          </p:nvPr>
        </p:nvGraphicFramePr>
        <p:xfrm>
          <a:off x="1028700" y="615842"/>
          <a:ext cx="16013160" cy="2105482"/>
        </p:xfrm>
        <a:graphic>
          <a:graphicData uri="http://schemas.openxmlformats.org/drawingml/2006/table">
            <a:tbl>
              <a:tblPr/>
              <a:tblGrid>
                <a:gridCol w="3177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7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09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4166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ID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</a:t>
                      </a:r>
                      <a:r>
                        <a:rPr lang="en-US" sz="2599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CATEGORY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TYPE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PRIORITY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HIERARCHY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REF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813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R001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FUNCTIONAL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STATED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HIGH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748312"/>
              </p:ext>
            </p:extLst>
          </p:nvPr>
        </p:nvGraphicFramePr>
        <p:xfrm>
          <a:off x="1028700" y="2917138"/>
          <a:ext cx="16013159" cy="7180433"/>
        </p:xfrm>
        <a:graphic>
          <a:graphicData uri="http://schemas.openxmlformats.org/drawingml/2006/table">
            <a:tbl>
              <a:tblPr/>
              <a:tblGrid>
                <a:gridCol w="404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4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8917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</a:t>
                      </a:r>
                      <a:r>
                        <a:rPr lang="en-US" sz="2600" dirty="0">
                          <a:solidFill>
                            <a:srgbClr val="010101"/>
                          </a:solidFill>
                          <a:latin typeface="Montserrat Classic Bold"/>
                        </a:rPr>
                        <a:t>DESCRIPTION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3200" dirty="0"/>
                        <a:t>Deposit money, Withdraw money, Transfer money from one account to another account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8556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Montserrat Classic Bold"/>
                        </a:rPr>
                        <a:t>SCOPE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3200" dirty="0"/>
                        <a:t>Protected    ( The method will be visible in the classes that extend the                           current class)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60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METHODOLOGICAL DETAILS of </a:t>
                      </a:r>
                      <a:r>
                        <a:rPr lang="en-US" sz="2600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</a:t>
                      </a:r>
                      <a:endParaRPr lang="en-US" sz="2600" dirty="0"/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7871" lvl="1" indent="-457200" algn="l">
                        <a:lnSpc>
                          <a:spcPts val="364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+mn-lt"/>
                        </a:rPr>
                        <a:t>The money should be consistent through out the process</a:t>
                      </a:r>
                    </a:p>
                    <a:p>
                      <a:pPr marL="737871" lvl="1" indent="-457200" algn="l">
                        <a:lnSpc>
                          <a:spcPts val="364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+mn-lt"/>
                        </a:rPr>
                        <a:t>Deposited and </a:t>
                      </a:r>
                      <a:r>
                        <a:rPr lang="en-US" sz="2600" b="0" dirty="0" err="1">
                          <a:solidFill>
                            <a:srgbClr val="000000"/>
                          </a:solidFill>
                          <a:latin typeface="+mn-lt"/>
                        </a:rPr>
                        <a:t>withdrawl</a:t>
                      </a: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+mn-lt"/>
                        </a:rPr>
                        <a:t> money should be reflected in the corresponding account</a:t>
                      </a:r>
                    </a:p>
                    <a:p>
                      <a:pPr marL="737871" lvl="1" indent="-457200" algn="l">
                        <a:lnSpc>
                          <a:spcPts val="364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+mn-lt"/>
                        </a:rPr>
                        <a:t>In code, the methods should have Single Responsibility each</a:t>
                      </a:r>
                    </a:p>
                    <a:p>
                      <a:pPr marL="737871" lvl="1" indent="-457200" algn="l">
                        <a:lnSpc>
                          <a:spcPts val="364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+mn-lt"/>
                        </a:rPr>
                        <a:t>The methods should be reused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314418" y="-1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2084987" y="4043560"/>
            <a:ext cx="3218339" cy="3409874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     </a:t>
            </a:r>
          </a:p>
        </p:txBody>
      </p:sp>
      <p:sp>
        <p:nvSpPr>
          <p:cNvPr id="4" name="Freeform 4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1589541" y="7473053"/>
            <a:ext cx="1510891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3689162" y="5364061"/>
            <a:ext cx="1271625" cy="146809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859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2779206" y="4322452"/>
            <a:ext cx="1808885" cy="1021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4000" spc="649" dirty="0">
                <a:solidFill>
                  <a:srgbClr val="FFFBFB"/>
                </a:solidFill>
                <a:latin typeface="DM Sans Bold"/>
              </a:rPr>
              <a:t>01</a:t>
            </a:r>
          </a:p>
        </p:txBody>
      </p:sp>
      <p:sp>
        <p:nvSpPr>
          <p:cNvPr id="11" name="Freeform 11"/>
          <p:cNvSpPr/>
          <p:nvPr/>
        </p:nvSpPr>
        <p:spPr>
          <a:xfrm>
            <a:off x="5506533" y="3903902"/>
            <a:ext cx="3111920" cy="3604383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6811952" y="7508285"/>
            <a:ext cx="501082" cy="50108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6267505" y="4322451"/>
            <a:ext cx="2027545" cy="1021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4000" spc="649" dirty="0">
                <a:solidFill>
                  <a:srgbClr val="FFFBFB"/>
                </a:solidFill>
                <a:latin typeface="DM Sans Bold"/>
              </a:rPr>
              <a:t>02</a:t>
            </a:r>
          </a:p>
        </p:txBody>
      </p:sp>
      <p:sp>
        <p:nvSpPr>
          <p:cNvPr id="16" name="Freeform 16"/>
          <p:cNvSpPr/>
          <p:nvPr/>
        </p:nvSpPr>
        <p:spPr>
          <a:xfrm>
            <a:off x="8869460" y="4070918"/>
            <a:ext cx="3531568" cy="3355158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0423956" y="7515512"/>
            <a:ext cx="501082" cy="50108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9758062" y="4322451"/>
            <a:ext cx="2027545" cy="1021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4000" spc="649" dirty="0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id="21" name="Freeform 21"/>
          <p:cNvSpPr/>
          <p:nvPr/>
        </p:nvSpPr>
        <p:spPr>
          <a:xfrm>
            <a:off x="12808835" y="4070918"/>
            <a:ext cx="3082750" cy="324839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22" name="Group 22"/>
          <p:cNvGrpSpPr/>
          <p:nvPr/>
        </p:nvGrpSpPr>
        <p:grpSpPr>
          <a:xfrm>
            <a:off x="14011850" y="7560139"/>
            <a:ext cx="501082" cy="501082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3248619" y="4322451"/>
            <a:ext cx="2027545" cy="1021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4000" spc="649" dirty="0">
                <a:solidFill>
                  <a:srgbClr val="FFFBFB"/>
                </a:solidFill>
                <a:latin typeface="DM Sans Bold"/>
              </a:rPr>
              <a:t>04</a:t>
            </a:r>
          </a:p>
        </p:txBody>
      </p:sp>
      <p:sp>
        <p:nvSpPr>
          <p:cNvPr id="29" name="Freeform 29"/>
          <p:cNvSpPr/>
          <p:nvPr/>
        </p:nvSpPr>
        <p:spPr>
          <a:xfrm rot="-10799999">
            <a:off x="-4035941" y="-5163121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5"/>
                </a:lnTo>
                <a:lnTo>
                  <a:pt x="0" y="109390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2952918" y="1701347"/>
            <a:ext cx="14723660" cy="1384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91"/>
              </a:lnSpc>
            </a:pPr>
            <a:r>
              <a:rPr lang="en-US" sz="8182" spc="801">
                <a:solidFill>
                  <a:srgbClr val="231F20"/>
                </a:solidFill>
                <a:latin typeface="Oswald Bold"/>
              </a:rPr>
              <a:t>OPERATING ENVIRONMENT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F4FBF684-E660-D95B-8005-C7E809DB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Windows</a:t>
            </a:r>
            <a:br>
              <a:rPr lang="en-US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Pycharm</a:t>
            </a:r>
            <a:br>
              <a:rPr lang="en-US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or </a:t>
            </a:r>
            <a:br>
              <a:rPr lang="en-US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Spyder</a:t>
            </a:r>
            <a:endParaRPr lang="en-US" sz="2800" dirty="0"/>
          </a:p>
        </p:txBody>
      </p:sp>
      <p:grpSp>
        <p:nvGrpSpPr>
          <p:cNvPr id="27" name="Group 12">
            <a:extLst>
              <a:ext uri="{FF2B5EF4-FFF2-40B4-BE49-F238E27FC236}">
                <a16:creationId xmlns:a16="http://schemas.microsoft.com/office/drawing/2014/main" id="{B8003A79-C39D-5568-1D10-D9BDD4EB2BB5}"/>
              </a:ext>
            </a:extLst>
          </p:cNvPr>
          <p:cNvGrpSpPr/>
          <p:nvPr/>
        </p:nvGrpSpPr>
        <p:grpSpPr>
          <a:xfrm>
            <a:off x="3475779" y="7530243"/>
            <a:ext cx="501082" cy="501082"/>
            <a:chOff x="0" y="0"/>
            <a:chExt cx="812800" cy="812800"/>
          </a:xfrm>
        </p:grpSpPr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C4D4F637-4DE1-FD30-D632-AAB5075A0A71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31" name="TextBox 14">
              <a:extLst>
                <a:ext uri="{FF2B5EF4-FFF2-40B4-BE49-F238E27FC236}">
                  <a16:creationId xmlns:a16="http://schemas.microsoft.com/office/drawing/2014/main" id="{C8B1221C-33F3-9245-B3C9-5F30540155DE}"/>
                </a:ext>
              </a:extLst>
            </p:cNvPr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783B2A3-26C1-A5FB-75FA-E275B3031BC1}"/>
              </a:ext>
            </a:extLst>
          </p:cNvPr>
          <p:cNvSpPr txBox="1"/>
          <p:nvPr/>
        </p:nvSpPr>
        <p:spPr>
          <a:xfrm>
            <a:off x="2961167" y="5369780"/>
            <a:ext cx="16759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Windows</a:t>
            </a:r>
          </a:p>
          <a:p>
            <a:r>
              <a:rPr lang="en-US" sz="2800" dirty="0">
                <a:solidFill>
                  <a:schemeClr val="bg1"/>
                </a:solidFill>
              </a:rPr>
              <a:t>Ex-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Pycharm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24D375-A7BA-A189-F33C-6C50C9E97D56}"/>
              </a:ext>
            </a:extLst>
          </p:cNvPr>
          <p:cNvSpPr txBox="1"/>
          <p:nvPr/>
        </p:nvSpPr>
        <p:spPr>
          <a:xfrm flipH="1">
            <a:off x="6267505" y="5430249"/>
            <a:ext cx="16254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 Mac </a:t>
            </a:r>
            <a:r>
              <a:rPr lang="en-US" sz="2800" dirty="0" err="1">
                <a:solidFill>
                  <a:schemeClr val="bg1"/>
                </a:solidFill>
              </a:rPr>
              <a:t>Os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   Ex- 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dirty="0" err="1">
                <a:solidFill>
                  <a:schemeClr val="bg1"/>
                </a:solidFill>
              </a:rPr>
              <a:t>Pycharm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132EEA-8582-62DD-D02E-7D3DD9B22593}"/>
              </a:ext>
            </a:extLst>
          </p:cNvPr>
          <p:cNvSpPr txBox="1"/>
          <p:nvPr/>
        </p:nvSpPr>
        <p:spPr>
          <a:xfrm>
            <a:off x="9830735" y="5278104"/>
            <a:ext cx="1873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Linux</a:t>
            </a:r>
          </a:p>
          <a:p>
            <a:r>
              <a:rPr lang="en-US" sz="2800" dirty="0">
                <a:solidFill>
                  <a:schemeClr val="bg1"/>
                </a:solidFill>
              </a:rPr>
              <a:t>Ex-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EasyEclipse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19FC0F-E250-DC61-EE53-BEDB056306D2}"/>
              </a:ext>
            </a:extLst>
          </p:cNvPr>
          <p:cNvSpPr txBox="1"/>
          <p:nvPr/>
        </p:nvSpPr>
        <p:spPr>
          <a:xfrm>
            <a:off x="13688844" y="5478379"/>
            <a:ext cx="1587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</a:rPr>
              <a:t>Docker</a:t>
            </a: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C3C40CA94A1844BE41E0D04BD1686F" ma:contentTypeVersion="0" ma:contentTypeDescription="Create a new document." ma:contentTypeScope="" ma:versionID="ad8df8870017816e9554b1021cdd91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b11eb01eac4e1e9975a4121e633529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CD6782-8196-45C6-A714-0AC102720E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42B42A9-313D-443F-B942-80F66CD131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F72F82-6135-457F-86C6-13E23B8FEFB6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268</Words>
  <Application>Microsoft Office PowerPoint</Application>
  <PresentationFormat>Custom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DM Sans Bold</vt:lpstr>
      <vt:lpstr>Arial</vt:lpstr>
      <vt:lpstr>Calibri</vt:lpstr>
      <vt:lpstr>DM Sans Italics</vt:lpstr>
      <vt:lpstr>DM Sans</vt:lpstr>
      <vt:lpstr>Montserrat Classic Bold</vt:lpstr>
      <vt:lpstr>Oswald Bold</vt:lpstr>
      <vt:lpstr>Oswald Bold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Windows Pycharm or  Spyder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Console Based App in Python</dc:title>
  <dc:subject>Bank Operations</dc:subject>
  <cp:lastModifiedBy>Dhanesh Tekwani</cp:lastModifiedBy>
  <cp:revision>20</cp:revision>
  <dcterms:created xsi:type="dcterms:W3CDTF">2006-08-16T00:00:00Z</dcterms:created>
  <dcterms:modified xsi:type="dcterms:W3CDTF">2023-08-16T05:14:57Z</dcterms:modified>
  <cp:category>Project Documentation</cp:category>
  <dc:identifier>DAFm5cSVI_8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0x01010082C3C40CA94A1844BE41E0D04BD1686F</vt:lpwstr>
  </property>
</Properties>
</file>