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432" r:id="rId3"/>
    <p:sldId id="363" r:id="rId4"/>
    <p:sldId id="438" r:id="rId5"/>
    <p:sldId id="472" r:id="rId6"/>
    <p:sldId id="481" r:id="rId7"/>
    <p:sldId id="480" r:id="rId8"/>
    <p:sldId id="482" r:id="rId9"/>
    <p:sldId id="483" r:id="rId10"/>
    <p:sldId id="437" r:id="rId11"/>
    <p:sldId id="29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45" r:id="rId20"/>
    <p:sldId id="467" r:id="rId21"/>
    <p:sldId id="452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7"/>
    <a:srgbClr val="E0E0E0"/>
    <a:srgbClr val="EFEFEF"/>
    <a:srgbClr val="2E4864"/>
    <a:srgbClr val="10327B"/>
    <a:srgbClr val="000000"/>
    <a:srgbClr val="FAFAFA"/>
    <a:srgbClr val="FDFDFD"/>
    <a:srgbClr val="838E63"/>
    <a:srgbClr val="27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93043" autoAdjust="0"/>
  </p:normalViewPr>
  <p:slideViewPr>
    <p:cSldViewPr snapToGrid="0" showGuides="1">
      <p:cViewPr>
        <p:scale>
          <a:sx n="100" d="100"/>
          <a:sy n="100" d="100"/>
        </p:scale>
        <p:origin x="-1214" y="-202"/>
      </p:cViewPr>
      <p:guideLst>
        <p:guide orient="horz" pos="3094"/>
        <p:guide orient="horz" pos="146"/>
        <p:guide orient="horz" pos="1620"/>
        <p:guide pos="317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A434D-B46D-403F-8A32-8D4CBCEB63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62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7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6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9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9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9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9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9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87A25FF0-7A63-44CE-81B3-8765DCB478D2}"/>
              </a:ext>
            </a:extLst>
          </p:cNvPr>
          <p:cNvSpPr/>
          <p:nvPr/>
        </p:nvSpPr>
        <p:spPr>
          <a:xfrm>
            <a:off x="1247107" y="2627023"/>
            <a:ext cx="1223366" cy="12233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xmlns="" id="{B4B751DB-1891-4B79-B4A5-D43EC4B762EE}"/>
              </a:ext>
            </a:extLst>
          </p:cNvPr>
          <p:cNvSpPr/>
          <p:nvPr/>
        </p:nvSpPr>
        <p:spPr>
          <a:xfrm>
            <a:off x="1129780" y="1152268"/>
            <a:ext cx="6884441" cy="21886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42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D871F3D9-79F2-433F-8C27-241613649E12}"/>
              </a:ext>
            </a:extLst>
          </p:cNvPr>
          <p:cNvSpPr/>
          <p:nvPr/>
        </p:nvSpPr>
        <p:spPr>
          <a:xfrm>
            <a:off x="4909859" y="784246"/>
            <a:ext cx="519897" cy="5198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3CA83016-2456-4A57-8727-6C24F2DDF5D4}"/>
              </a:ext>
            </a:extLst>
          </p:cNvPr>
          <p:cNvSpPr/>
          <p:nvPr/>
        </p:nvSpPr>
        <p:spPr>
          <a:xfrm>
            <a:off x="-208488" y="1053463"/>
            <a:ext cx="2627105" cy="2627105"/>
          </a:xfrm>
          <a:prstGeom prst="ellipse">
            <a:avLst/>
          </a:prstGeom>
          <a:noFill/>
          <a:ln>
            <a:solidFill>
              <a:srgbClr val="CE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8EE26B02-9C5D-4DFF-8C55-8711E8BFCD09}"/>
              </a:ext>
            </a:extLst>
          </p:cNvPr>
          <p:cNvGrpSpPr/>
          <p:nvPr/>
        </p:nvGrpSpPr>
        <p:grpSpPr>
          <a:xfrm>
            <a:off x="6330462" y="2294704"/>
            <a:ext cx="4073080" cy="4609172"/>
            <a:chOff x="7505914" y="673511"/>
            <a:chExt cx="3939676" cy="445821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4AD80B55-582F-4607-8C80-64897037D6E5}"/>
                </a:ext>
              </a:extLst>
            </p:cNvPr>
            <p:cNvSpPr/>
            <p:nvPr/>
          </p:nvSpPr>
          <p:spPr>
            <a:xfrm>
              <a:off x="8685184" y="673511"/>
              <a:ext cx="2760406" cy="2760406"/>
            </a:xfrm>
            <a:prstGeom prst="ellipse">
              <a:avLst/>
            </a:prstGeom>
            <a:solidFill>
              <a:srgbClr val="E9E9E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32003837-30B6-4EC7-9656-91C588AE6A3B}"/>
                </a:ext>
              </a:extLst>
            </p:cNvPr>
            <p:cNvSpPr/>
            <p:nvPr/>
          </p:nvSpPr>
          <p:spPr>
            <a:xfrm>
              <a:off x="7505914" y="2371315"/>
              <a:ext cx="2760406" cy="2760406"/>
            </a:xfrm>
            <a:prstGeom prst="ellipse">
              <a:avLst/>
            </a:prstGeom>
            <a:solidFill>
              <a:srgbClr val="CECECE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A853927A-0C95-4155-8CCC-478026F78317}"/>
              </a:ext>
            </a:extLst>
          </p:cNvPr>
          <p:cNvSpPr/>
          <p:nvPr/>
        </p:nvSpPr>
        <p:spPr>
          <a:xfrm>
            <a:off x="6739494" y="823014"/>
            <a:ext cx="1620339" cy="16203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1BF3E8C7-A872-4E0F-AE54-DCCD8D32E17D}"/>
              </a:ext>
            </a:extLst>
          </p:cNvPr>
          <p:cNvSpPr/>
          <p:nvPr/>
        </p:nvSpPr>
        <p:spPr>
          <a:xfrm>
            <a:off x="3619513" y="1754977"/>
            <a:ext cx="673107" cy="6731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ADE9FBE1-9878-4DE9-814F-3B251B8BE53A}"/>
              </a:ext>
            </a:extLst>
          </p:cNvPr>
          <p:cNvSpPr/>
          <p:nvPr/>
        </p:nvSpPr>
        <p:spPr>
          <a:xfrm>
            <a:off x="4623700" y="2553591"/>
            <a:ext cx="286159" cy="2861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4CC43051-1339-4DBB-B4E3-1A1C6ECB4D2C}"/>
              </a:ext>
            </a:extLst>
          </p:cNvPr>
          <p:cNvCxnSpPr/>
          <p:nvPr/>
        </p:nvCxnSpPr>
        <p:spPr>
          <a:xfrm>
            <a:off x="8799305" y="437104"/>
            <a:ext cx="0" cy="580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DF5152AD-0A32-44C4-81D9-DFEB6EF7305C}"/>
              </a:ext>
            </a:extLst>
          </p:cNvPr>
          <p:cNvCxnSpPr/>
          <p:nvPr/>
        </p:nvCxnSpPr>
        <p:spPr>
          <a:xfrm>
            <a:off x="390091" y="4174391"/>
            <a:ext cx="0" cy="580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EFCDB5E-157F-426F-844B-396C741F4F52}"/>
              </a:ext>
            </a:extLst>
          </p:cNvPr>
          <p:cNvGrpSpPr/>
          <p:nvPr/>
        </p:nvGrpSpPr>
        <p:grpSpPr>
          <a:xfrm>
            <a:off x="-923482" y="-1283909"/>
            <a:ext cx="2956343" cy="3345453"/>
            <a:chOff x="7505914" y="673511"/>
            <a:chExt cx="3939676" cy="445821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C12CDD8C-E3A3-4D23-807C-11A166640123}"/>
                </a:ext>
              </a:extLst>
            </p:cNvPr>
            <p:cNvSpPr/>
            <p:nvPr/>
          </p:nvSpPr>
          <p:spPr>
            <a:xfrm>
              <a:off x="8685184" y="673511"/>
              <a:ext cx="2760406" cy="2760406"/>
            </a:xfrm>
            <a:prstGeom prst="ellipse">
              <a:avLst/>
            </a:prstGeom>
            <a:solidFill>
              <a:srgbClr val="E9E9E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73A6B135-5AD8-4207-82E6-27867CECF6F2}"/>
                </a:ext>
              </a:extLst>
            </p:cNvPr>
            <p:cNvSpPr/>
            <p:nvPr/>
          </p:nvSpPr>
          <p:spPr>
            <a:xfrm>
              <a:off x="7505914" y="2371315"/>
              <a:ext cx="2760406" cy="2760406"/>
            </a:xfrm>
            <a:prstGeom prst="ellipse">
              <a:avLst/>
            </a:prstGeom>
            <a:solidFill>
              <a:srgbClr val="CECECE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1D5FD4F8-D355-44C3-A543-18638574082B}"/>
              </a:ext>
            </a:extLst>
          </p:cNvPr>
          <p:cNvSpPr txBox="1"/>
          <p:nvPr/>
        </p:nvSpPr>
        <p:spPr>
          <a:xfrm>
            <a:off x="2667073" y="1640382"/>
            <a:ext cx="4072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spc="45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知社</a:t>
            </a:r>
          </a:p>
        </p:txBody>
      </p:sp>
      <p:sp>
        <p:nvSpPr>
          <p:cNvPr id="29" name="文本框 6">
            <a:extLst>
              <a:ext uri="{FF2B5EF4-FFF2-40B4-BE49-F238E27FC236}">
                <a16:creationId xmlns:a16="http://schemas.microsoft.com/office/drawing/2014/main" xmlns="" id="{5DF67653-2E90-45E9-8C45-8B8BAA304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732" y="3515471"/>
            <a:ext cx="29979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lt"/>
                <a:ea typeface="方正兰亭黑_GBK"/>
              </a:rPr>
              <a:t>组长：梁晓键</a:t>
            </a:r>
            <a:endParaRPr lang="en-US" altLang="zh-CN" sz="1400" dirty="0">
              <a:solidFill>
                <a:schemeClr val="accent1"/>
              </a:solidFill>
              <a:latin typeface="+mn-lt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lt"/>
                <a:ea typeface="方正兰亭黑_GBK"/>
              </a:rPr>
              <a:t>组员：彭三福 唐靖钧 邹铭鸿 王嘉泓</a:t>
            </a:r>
            <a:endParaRPr lang="en-US" altLang="zh-CN" sz="1400" dirty="0">
              <a:solidFill>
                <a:schemeClr val="accent1"/>
              </a:solidFill>
              <a:latin typeface="+mn-lt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lt"/>
                <a:ea typeface="方正兰亭黑_GBK"/>
              </a:rPr>
              <a:t>              陈凯琳 林智信 吕宇昕 杨泽</a:t>
            </a:r>
            <a:endParaRPr lang="en-US" altLang="zh-CN" sz="14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xmlns="" id="{42167427-8D4C-41D3-B752-D1359DA2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764" y="2905823"/>
            <a:ext cx="19800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lt"/>
                <a:ea typeface="方正兰亭黑_GBK"/>
              </a:rPr>
              <a:t>数</a:t>
            </a:r>
            <a:r>
              <a:rPr lang="zh-CN" altLang="en-US" sz="1400" dirty="0" smtClean="0">
                <a:solidFill>
                  <a:schemeClr val="accent1"/>
                </a:solidFill>
                <a:latin typeface="+mn-lt"/>
                <a:ea typeface="方正兰亭黑_GBK"/>
              </a:rPr>
              <a:t>据库表设</a:t>
            </a:r>
            <a:r>
              <a:rPr lang="zh-CN" altLang="en-US" sz="1400" dirty="0">
                <a:solidFill>
                  <a:schemeClr val="accent1"/>
                </a:solidFill>
                <a:latin typeface="+mn-lt"/>
                <a:ea typeface="方正兰亭黑_GBK"/>
              </a:rPr>
              <a:t>计说明答辩</a:t>
            </a:r>
            <a:endParaRPr lang="en-US" altLang="zh-CN" sz="14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8955" y="2356549"/>
            <a:ext cx="9316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prstClr val="white"/>
                </a:solidFill>
                <a:latin typeface="方正兰亭黑_GBK"/>
                <a:ea typeface="方正兰亭黑_GBK"/>
              </a:rPr>
              <a:t>02</a:t>
            </a:r>
            <a:endParaRPr lang="zh-CN" altLang="en-US" sz="4800" b="1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1A01FB0-C5E1-49D8-9484-6002B07B0E67}"/>
              </a:ext>
            </a:extLst>
          </p:cNvPr>
          <p:cNvGrpSpPr/>
          <p:nvPr/>
        </p:nvGrpSpPr>
        <p:grpSpPr>
          <a:xfrm>
            <a:off x="3363608" y="2321653"/>
            <a:ext cx="2646878" cy="590239"/>
            <a:chOff x="3420315" y="2007701"/>
            <a:chExt cx="2646878" cy="590239"/>
          </a:xfrm>
        </p:grpSpPr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3420315" y="2007701"/>
              <a:ext cx="264687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dirty="0" smtClean="0">
                  <a:solidFill>
                    <a:srgbClr val="27506E"/>
                  </a:solidFill>
                  <a:latin typeface="方正兰亭黑_GBK"/>
                  <a:ea typeface="方正兰亭黑_GBK"/>
                </a:rPr>
                <a:t>数据库表展示</a:t>
              </a:r>
              <a:endParaRPr lang="zh-CN" altLang="en-US" sz="3200" dirty="0">
                <a:solidFill>
                  <a:srgbClr val="27506E"/>
                </a:solidFill>
                <a:latin typeface="方正兰亭黑_GBK"/>
                <a:ea typeface="方正兰亭黑_GBK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495177" y="227923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14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605703" y="2597940"/>
              <a:ext cx="34190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Arial" panose="020B0604020202020204"/>
              </a:rPr>
              <a:t>PART TWO</a:t>
            </a:r>
            <a:endParaRPr lang="zh-CN" altLang="en-US" sz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1723549" cy="400110"/>
            <a:chOff x="934511" y="183664"/>
            <a:chExt cx="1723549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数据库表展示</a:t>
              </a:r>
              <a:endPara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9" y="833832"/>
            <a:ext cx="1345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/>
              <a:t>声明</a:t>
            </a:r>
          </a:p>
        </p:txBody>
      </p:sp>
      <p:sp>
        <p:nvSpPr>
          <p:cNvPr id="3" name="矩形 2"/>
          <p:cNvSpPr/>
          <p:nvPr/>
        </p:nvSpPr>
        <p:spPr>
          <a:xfrm>
            <a:off x="1007262" y="1568587"/>
            <a:ext cx="6684427" cy="1788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sz="1200" b="1" dirty="0" smtClean="0"/>
              <a:t>数</a:t>
            </a:r>
            <a:r>
              <a:rPr lang="zh-CN" altLang="zh-CN" sz="1200" b="1" dirty="0"/>
              <a:t>据库软件名称</a:t>
            </a:r>
            <a:r>
              <a:rPr lang="zh-CN" altLang="zh-CN" sz="1200" dirty="0"/>
              <a:t>：</a:t>
            </a:r>
            <a:r>
              <a:rPr lang="en-US" altLang="zh-CN" sz="1200" dirty="0" smtClean="0"/>
              <a:t>mysql5</a:t>
            </a:r>
            <a:endParaRPr lang="zh-CN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zh-CN" sz="1200" b="1" dirty="0" smtClean="0"/>
              <a:t>数</a:t>
            </a:r>
            <a:r>
              <a:rPr lang="zh-CN" altLang="zh-CN" sz="1200" b="1" dirty="0"/>
              <a:t>据库名称</a:t>
            </a:r>
            <a:r>
              <a:rPr lang="zh-CN" altLang="zh-CN" sz="1200" dirty="0"/>
              <a:t>：</a:t>
            </a:r>
            <a:r>
              <a:rPr lang="en-US" altLang="zh-CN" sz="1200" b="1" dirty="0" err="1" smtClean="0"/>
              <a:t>zhishe_db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    </a:t>
            </a:r>
            <a:r>
              <a:rPr lang="zh-CN" altLang="zh-CN" sz="1200" b="1" dirty="0" smtClean="0"/>
              <a:t>设计约定</a:t>
            </a:r>
            <a:r>
              <a:rPr lang="zh-CN" altLang="zh-CN" sz="1200" dirty="0" smtClean="0"/>
              <a:t>：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      </a:t>
            </a:r>
            <a:r>
              <a:rPr lang="zh-CN" altLang="zh-CN" sz="1200" dirty="0" smtClean="0"/>
              <a:t>在本系统中，数据库的设计采用面向对象的设计方法，首先进行对象实体的设计，最后将对象</a:t>
            </a:r>
            <a:r>
              <a:rPr lang="en-US" altLang="zh-CN" sz="1200" dirty="0" smtClean="0"/>
              <a:t>  </a:t>
            </a:r>
            <a:r>
              <a:rPr lang="zh-CN" altLang="zh-CN" sz="1200" dirty="0" smtClean="0"/>
              <a:t>持久化到数据库中。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zh-CN" sz="1200" dirty="0" smtClean="0"/>
              <a:t>所</a:t>
            </a:r>
            <a:r>
              <a:rPr lang="zh-CN" altLang="zh-CN" sz="1200" dirty="0"/>
              <a:t>有数据表</a:t>
            </a:r>
            <a:r>
              <a:rPr lang="zh-CN" altLang="zh-CN" sz="1200" b="1" dirty="0"/>
              <a:t>第一个字段</a:t>
            </a:r>
            <a:r>
              <a:rPr lang="zh-CN" altLang="zh-CN" sz="1200" dirty="0"/>
              <a:t>都是系统内部使用</a:t>
            </a:r>
            <a:r>
              <a:rPr lang="zh-CN" altLang="zh-CN" sz="1200" b="1" dirty="0"/>
              <a:t>主键列，自增字段，不可空</a:t>
            </a:r>
            <a:r>
              <a:rPr lang="zh-CN" altLang="zh-CN" sz="1200" dirty="0"/>
              <a:t>，名称为：</a:t>
            </a:r>
            <a:r>
              <a:rPr lang="en-US" altLang="zh-CN" sz="1200" dirty="0" smtClean="0"/>
              <a:t>id</a:t>
            </a:r>
            <a:r>
              <a:rPr lang="zh-CN" altLang="en-US" sz="1200" dirty="0"/>
              <a:t>。</a:t>
            </a:r>
            <a:endParaRPr lang="zh-CN" altLang="zh-CN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1723549" cy="400110"/>
            <a:chOff x="934511" y="183664"/>
            <a:chExt cx="1723549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数据库表展示</a:t>
              </a:r>
              <a:endPara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9" y="833832"/>
            <a:ext cx="1345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user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73720"/>
              </p:ext>
            </p:extLst>
          </p:nvPr>
        </p:nvGraphicFramePr>
        <p:xfrm>
          <a:off x="1203146" y="1447797"/>
          <a:ext cx="6922431" cy="3253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7580"/>
                <a:gridCol w="947580"/>
                <a:gridCol w="947580"/>
                <a:gridCol w="947580"/>
                <a:gridCol w="947580"/>
                <a:gridCol w="947580"/>
                <a:gridCol w="1236951"/>
              </a:tblGrid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username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用户名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password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密码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nickname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昵称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question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1000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密保问题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answer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1000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答案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avatar_url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255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头</a:t>
                      </a:r>
                      <a:r>
                        <a:rPr lang="zh-CN" sz="1050" kern="100" dirty="0" smtClean="0">
                          <a:effectLst/>
                        </a:rPr>
                        <a:t>像</a:t>
                      </a:r>
                      <a:r>
                        <a:rPr lang="zh-CN" altLang="en-US" sz="1050" kern="100" dirty="0" smtClean="0">
                          <a:effectLst/>
                        </a:rPr>
                        <a:t>地址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major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专业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address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255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地址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phone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联系方式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email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电子邮箱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0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slogan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1000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签名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8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1723549" cy="400110"/>
            <a:chOff x="934511" y="183664"/>
            <a:chExt cx="1723549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数据库表展示</a:t>
              </a:r>
              <a:endPara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9" y="833832"/>
            <a:ext cx="1345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2.2 </a:t>
            </a:r>
            <a:r>
              <a:rPr lang="en-US" altLang="zh-CN" dirty="0"/>
              <a:t>club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53912"/>
              </p:ext>
            </p:extLst>
          </p:nvPr>
        </p:nvGraphicFramePr>
        <p:xfrm>
          <a:off x="935629" y="1643697"/>
          <a:ext cx="7074452" cy="2623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636"/>
                <a:gridCol w="1010636"/>
                <a:gridCol w="1010636"/>
                <a:gridCol w="1010636"/>
                <a:gridCol w="1010636"/>
                <a:gridCol w="1010636"/>
                <a:gridCol w="1010636"/>
              </a:tblGrid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社团名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chief_id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社长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create_time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datetime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 是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创建时间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is_official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是否正式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1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grade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qq_group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r>
                        <a:rPr lang="zh-CN" sz="1050" kern="100">
                          <a:effectLst/>
                        </a:rPr>
                        <a:t>群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slogan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1000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简介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avatar_url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255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图像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type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社团类型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member_count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int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成员数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1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1723549" cy="400110"/>
            <a:chOff x="934511" y="183664"/>
            <a:chExt cx="1723549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数据库表展示</a:t>
              </a:r>
              <a:endPara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8" y="833832"/>
            <a:ext cx="2128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2.3 </a:t>
            </a:r>
            <a:r>
              <a:rPr lang="en-US" altLang="zh-CN" dirty="0" err="1" smtClean="0"/>
              <a:t>user_club_rel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24173"/>
              </p:ext>
            </p:extLst>
          </p:nvPr>
        </p:nvGraphicFramePr>
        <p:xfrm>
          <a:off x="1203145" y="1242061"/>
          <a:ext cx="6751321" cy="1427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92"/>
                <a:gridCol w="795692"/>
                <a:gridCol w="795692"/>
                <a:gridCol w="795692"/>
                <a:gridCol w="795692"/>
                <a:gridCol w="795692"/>
                <a:gridCol w="1977169"/>
              </a:tblGrid>
              <a:tr h="2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用户</a:t>
                      </a:r>
                      <a:r>
                        <a:rPr lang="en-US" sz="1050" kern="100" dirty="0" smtClean="0">
                          <a:effectLst/>
                        </a:rPr>
                        <a:t>id(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club_id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社团</a:t>
                      </a:r>
                      <a:r>
                        <a:rPr lang="en-US" sz="1050" kern="100" dirty="0" smtClean="0">
                          <a:effectLst/>
                        </a:rPr>
                        <a:t>id(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honor_id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头衔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credit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积分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role_id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int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角色</a:t>
                      </a: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732968" y="2700732"/>
            <a:ext cx="2128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2.4 honor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09985"/>
              </p:ext>
            </p:extLst>
          </p:nvPr>
        </p:nvGraphicFramePr>
        <p:xfrm>
          <a:off x="1203146" y="3111182"/>
          <a:ext cx="6759754" cy="790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091"/>
                <a:gridCol w="823091"/>
                <a:gridCol w="823091"/>
                <a:gridCol w="823091"/>
                <a:gridCol w="823091"/>
                <a:gridCol w="823091"/>
                <a:gridCol w="1821208"/>
              </a:tblGrid>
              <a:tr h="18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自增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varc</a:t>
                      </a:r>
                      <a:r>
                        <a:rPr lang="en-US" sz="1050" kern="100" dirty="0" err="1" smtClean="0">
                          <a:effectLst/>
                        </a:rPr>
                        <a:t>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描述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11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1723549" cy="400110"/>
            <a:chOff x="934511" y="183664"/>
            <a:chExt cx="1723549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数据库表展示</a:t>
              </a:r>
              <a:endPara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8" y="833832"/>
            <a:ext cx="2128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2.5 role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43795"/>
              </p:ext>
            </p:extLst>
          </p:nvPr>
        </p:nvGraphicFramePr>
        <p:xfrm>
          <a:off x="1219200" y="1224593"/>
          <a:ext cx="6583680" cy="697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804"/>
                <a:gridCol w="772795"/>
                <a:gridCol w="772795"/>
                <a:gridCol w="772795"/>
                <a:gridCol w="772795"/>
                <a:gridCol w="772795"/>
                <a:gridCol w="1807901"/>
              </a:tblGrid>
              <a:tr h="174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4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4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角色名称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4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角色描述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7893"/>
              </p:ext>
            </p:extLst>
          </p:nvPr>
        </p:nvGraphicFramePr>
        <p:xfrm>
          <a:off x="1203146" y="2375217"/>
          <a:ext cx="6592114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5493"/>
                <a:gridCol w="773884"/>
                <a:gridCol w="773884"/>
                <a:gridCol w="773884"/>
                <a:gridCol w="773884"/>
                <a:gridCol w="773884"/>
                <a:gridCol w="1727201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role_id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050" kern="100" dirty="0">
                          <a:effectLst/>
                        </a:rPr>
                        <a:t>角色</a:t>
                      </a:r>
                      <a:r>
                        <a:rPr lang="en-US" sz="1050" kern="100" dirty="0" smtClean="0">
                          <a:effectLst/>
                        </a:rPr>
                        <a:t>id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05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permission_id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050" kern="100" dirty="0">
                          <a:effectLst/>
                        </a:rPr>
                        <a:t>权限</a:t>
                      </a:r>
                      <a:r>
                        <a:rPr lang="en-US" sz="1050" kern="100" dirty="0" smtClean="0">
                          <a:effectLst/>
                        </a:rPr>
                        <a:t>id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05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7" y="1975366"/>
            <a:ext cx="2128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2.6 </a:t>
            </a:r>
            <a:r>
              <a:rPr lang="en-US" altLang="zh-CN" dirty="0" err="1" smtClean="0"/>
              <a:t>role_permission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74754"/>
              </p:ext>
            </p:extLst>
          </p:nvPr>
        </p:nvGraphicFramePr>
        <p:xfrm>
          <a:off x="1194712" y="3634740"/>
          <a:ext cx="656082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381"/>
                <a:gridCol w="772795"/>
                <a:gridCol w="772795"/>
                <a:gridCol w="772795"/>
                <a:gridCol w="772795"/>
                <a:gridCol w="772795"/>
                <a:gridCol w="139146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menu_code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菜单编码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menu_name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菜单名称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permission_code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权限编码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permission_name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权限名称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required_permission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需事先权限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5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6" y="3263146"/>
            <a:ext cx="2128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2.7 permission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7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1723549" cy="400110"/>
            <a:chOff x="934511" y="183664"/>
            <a:chExt cx="1723549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数据库表展示</a:t>
              </a:r>
              <a:endPara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8" y="833832"/>
            <a:ext cx="2128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2.8 label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30113"/>
              </p:ext>
            </p:extLst>
          </p:nvPr>
        </p:nvGraphicFramePr>
        <p:xfrm>
          <a:off x="1219200" y="1224593"/>
          <a:ext cx="6583680" cy="523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804"/>
                <a:gridCol w="772795"/>
                <a:gridCol w="772795"/>
                <a:gridCol w="772795"/>
                <a:gridCol w="772795"/>
                <a:gridCol w="772795"/>
                <a:gridCol w="1807901"/>
              </a:tblGrid>
              <a:tr h="174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4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4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标签</a:t>
                      </a:r>
                      <a:r>
                        <a:rPr lang="zh-CN" sz="1050" kern="100" dirty="0" smtClean="0">
                          <a:effectLst/>
                        </a:rPr>
                        <a:t>名</a:t>
                      </a:r>
                      <a:r>
                        <a:rPr lang="zh-CN" sz="1050" kern="100" dirty="0">
                          <a:effectLst/>
                        </a:rPr>
                        <a:t>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37335"/>
              </p:ext>
            </p:extLst>
          </p:nvPr>
        </p:nvGraphicFramePr>
        <p:xfrm>
          <a:off x="1203146" y="2375217"/>
          <a:ext cx="6592114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5493"/>
                <a:gridCol w="773884"/>
                <a:gridCol w="773884"/>
                <a:gridCol w="773884"/>
                <a:gridCol w="773884"/>
                <a:gridCol w="773884"/>
                <a:gridCol w="1727201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id</a:t>
                      </a:r>
                      <a:endParaRPr lang="zh-CN" alt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user</a:t>
                      </a:r>
                      <a:r>
                        <a:rPr lang="en-US" sz="1050" kern="100" dirty="0" err="1" smtClean="0">
                          <a:effectLst/>
                        </a:rPr>
                        <a:t>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用户</a:t>
                      </a:r>
                      <a:r>
                        <a:rPr lang="en-US" sz="1050" kern="100" dirty="0" smtClean="0">
                          <a:effectLst/>
                        </a:rPr>
                        <a:t>id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05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label_id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标签</a:t>
                      </a:r>
                      <a:r>
                        <a:rPr lang="en-US" sz="1050" kern="100" dirty="0" smtClean="0">
                          <a:effectLst/>
                        </a:rPr>
                        <a:t>id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05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7" y="1975366"/>
            <a:ext cx="2128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2.9 </a:t>
            </a:r>
            <a:r>
              <a:rPr lang="en-US" altLang="zh-CN" dirty="0" err="1" smtClean="0"/>
              <a:t>user_label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6" y="3263146"/>
            <a:ext cx="2128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2.10 </a:t>
            </a:r>
            <a:r>
              <a:rPr lang="en-US" altLang="zh-CN" dirty="0" err="1" smtClean="0"/>
              <a:t>club_label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2055"/>
              </p:ext>
            </p:extLst>
          </p:nvPr>
        </p:nvGraphicFramePr>
        <p:xfrm>
          <a:off x="1203146" y="3746817"/>
          <a:ext cx="6592114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5493"/>
                <a:gridCol w="773884"/>
                <a:gridCol w="773884"/>
                <a:gridCol w="773884"/>
                <a:gridCol w="773884"/>
                <a:gridCol w="773884"/>
                <a:gridCol w="1727201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id</a:t>
                      </a:r>
                      <a:endParaRPr lang="zh-CN" alt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club_id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社团</a:t>
                      </a:r>
                      <a:r>
                        <a:rPr lang="en-US" sz="1050" kern="100" dirty="0" smtClean="0">
                          <a:effectLst/>
                        </a:rPr>
                        <a:t>id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05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label_id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标签</a:t>
                      </a:r>
                      <a:r>
                        <a:rPr lang="en-US" sz="1050" kern="100" dirty="0" smtClean="0">
                          <a:effectLst/>
                        </a:rPr>
                        <a:t>id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05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7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1723549" cy="400110"/>
            <a:chOff x="934511" y="183664"/>
            <a:chExt cx="1723549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数据库表展示</a:t>
              </a:r>
              <a:endPara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8" y="833832"/>
            <a:ext cx="2128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2.11 activity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39791"/>
              </p:ext>
            </p:extLst>
          </p:nvPr>
        </p:nvGraphicFramePr>
        <p:xfrm>
          <a:off x="1358209" y="1228407"/>
          <a:ext cx="6518577" cy="22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912"/>
                <a:gridCol w="772795"/>
                <a:gridCol w="772795"/>
                <a:gridCol w="772795"/>
                <a:gridCol w="772795"/>
                <a:gridCol w="772795"/>
                <a:gridCol w="157669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club_id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050" kern="100" dirty="0">
                          <a:effectLst/>
                        </a:rPr>
                        <a:t>社团</a:t>
                      </a:r>
                      <a:r>
                        <a:rPr lang="en-US" sz="1050" kern="100" dirty="0" smtClean="0">
                          <a:effectLst/>
                        </a:rPr>
                        <a:t>id(</a:t>
                      </a:r>
                      <a:r>
                        <a:rPr lang="en-US" altLang="zh-CN" sz="1050" dirty="0" smtClean="0"/>
                        <a:t>on delete cascade)</a:t>
                      </a:r>
                      <a:endParaRPr lang="zh-CN" altLang="zh-CN" sz="105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var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活动名称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title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50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活动标题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body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1000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活动内容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Img_url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255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活动图片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star_date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datetime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开始时间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end_date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结束时间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location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char</a:t>
                      </a:r>
                      <a:r>
                        <a:rPr lang="en-US" sz="1050" kern="100" dirty="0" err="1" smtClean="0">
                          <a:effectLst/>
                        </a:rPr>
                        <a:t>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255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地点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create_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创建时间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handle_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status_id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状态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accessory_url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255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附件地址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6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602125" y="3534564"/>
            <a:ext cx="2128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2.12 </a:t>
            </a:r>
            <a:r>
              <a:rPr lang="en-US" altLang="zh-CN" dirty="0" err="1" smtClean="0"/>
              <a:t>activity_state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2458"/>
              </p:ext>
            </p:extLst>
          </p:nvPr>
        </p:nvGraphicFramePr>
        <p:xfrm>
          <a:off x="1480127" y="4030980"/>
          <a:ext cx="6144016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8561"/>
                <a:gridCol w="735662"/>
                <a:gridCol w="735662"/>
                <a:gridCol w="735662"/>
                <a:gridCol w="735662"/>
                <a:gridCol w="735662"/>
                <a:gridCol w="1467145"/>
              </a:tblGrid>
              <a:tr h="15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自增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value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状态值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84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1723549" cy="400110"/>
            <a:chOff x="934511" y="183664"/>
            <a:chExt cx="1723549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数据库表展示</a:t>
              </a:r>
              <a:endPara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0308" y="833832"/>
            <a:ext cx="24567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2.13 </a:t>
            </a:r>
            <a:r>
              <a:rPr lang="en-US" altLang="zh-CN" dirty="0" err="1" smtClean="0"/>
              <a:t>user_activity_star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31744" y="2494069"/>
            <a:ext cx="25481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2.14 </a:t>
            </a:r>
            <a:r>
              <a:rPr lang="en-US" altLang="zh-CN" dirty="0" err="1"/>
              <a:t>user_activity_remark</a:t>
            </a:r>
            <a:r>
              <a:rPr lang="zh-CN" altLang="en-US" dirty="0" smtClean="0"/>
              <a:t>表展示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80458"/>
              </p:ext>
            </p:extLst>
          </p:nvPr>
        </p:nvGraphicFramePr>
        <p:xfrm>
          <a:off x="1272540" y="1403667"/>
          <a:ext cx="6473272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514"/>
                <a:gridCol w="773133"/>
                <a:gridCol w="773133"/>
                <a:gridCol w="773133"/>
                <a:gridCol w="773133"/>
                <a:gridCol w="773133"/>
                <a:gridCol w="159609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user_id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050" kern="100" dirty="0">
                          <a:effectLst/>
                        </a:rPr>
                        <a:t>用户</a:t>
                      </a:r>
                      <a:r>
                        <a:rPr lang="en-US" sz="1050" kern="100" dirty="0" smtClean="0">
                          <a:effectLst/>
                        </a:rPr>
                        <a:t>id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05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activity_id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050" kern="100" dirty="0">
                          <a:effectLst/>
                        </a:rPr>
                        <a:t>活动</a:t>
                      </a:r>
                      <a:r>
                        <a:rPr lang="en-US" sz="1050" kern="100" dirty="0" smtClean="0">
                          <a:effectLst/>
                        </a:rPr>
                        <a:t>id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05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17163"/>
              </p:ext>
            </p:extLst>
          </p:nvPr>
        </p:nvGraphicFramePr>
        <p:xfrm>
          <a:off x="1281597" y="3015840"/>
          <a:ext cx="6416040" cy="1211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952"/>
                <a:gridCol w="772795"/>
                <a:gridCol w="772795"/>
                <a:gridCol w="772795"/>
                <a:gridCol w="772795"/>
                <a:gridCol w="772795"/>
                <a:gridCol w="153511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用户</a:t>
                      </a:r>
                      <a:r>
                        <a:rPr lang="en-US" sz="1050" kern="100" dirty="0" smtClean="0">
                          <a:effectLst/>
                        </a:rPr>
                        <a:t>id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activity_id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活动</a:t>
                      </a:r>
                      <a:r>
                        <a:rPr lang="en-US" sz="1050" kern="100" dirty="0" smtClean="0">
                          <a:effectLst/>
                        </a:rPr>
                        <a:t>id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en-US" altLang="zh-CN" sz="1050" dirty="0" smtClean="0"/>
                        <a:t>on delete cascade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1000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create_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创建时间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update_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更新时间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6550" y="2356549"/>
            <a:ext cx="936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prstClr val="white"/>
                </a:solidFill>
                <a:latin typeface="方正兰亭黑_GBK"/>
                <a:ea typeface="方正兰亭黑_GBK"/>
              </a:rPr>
              <a:t>03</a:t>
            </a:r>
            <a:endParaRPr lang="zh-CN" altLang="en-US" sz="4800" b="1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24F4037-7B83-474C-9C74-4C08FA6138A0}"/>
              </a:ext>
            </a:extLst>
          </p:cNvPr>
          <p:cNvGrpSpPr/>
          <p:nvPr/>
        </p:nvGrpSpPr>
        <p:grpSpPr>
          <a:xfrm>
            <a:off x="3363608" y="2322080"/>
            <a:ext cx="1005403" cy="595703"/>
            <a:chOff x="3406698" y="2002237"/>
            <a:chExt cx="1005403" cy="595703"/>
          </a:xfrm>
        </p:grpSpPr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3406698" y="2002237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dirty="0">
                  <a:solidFill>
                    <a:srgbClr val="27506E"/>
                  </a:solidFill>
                  <a:latin typeface="方正兰亭黑_GBK"/>
                  <a:ea typeface="方正兰亭黑_GBK"/>
                </a:rPr>
                <a:t>改进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495177" y="227923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14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605703" y="2597940"/>
              <a:ext cx="34190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579497" y="3175021"/>
            <a:ext cx="1131352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Arial" panose="020B0604020202020204"/>
              </a:rPr>
              <a:t>PART THREE</a:t>
            </a:r>
            <a:endParaRPr lang="zh-CN" altLang="en-US" sz="12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38012" y="2018865"/>
            <a:ext cx="27690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695097" y="2636516"/>
            <a:ext cx="15944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036A3E-0335-4714-80ED-391316F96D9C}"/>
              </a:ext>
            </a:extLst>
          </p:cNvPr>
          <p:cNvGrpSpPr/>
          <p:nvPr/>
        </p:nvGrpSpPr>
        <p:grpSpPr>
          <a:xfrm>
            <a:off x="5237098" y="1098314"/>
            <a:ext cx="2284169" cy="461665"/>
            <a:chOff x="5227112" y="674453"/>
            <a:chExt cx="2284169" cy="461665"/>
          </a:xfrm>
        </p:grpSpPr>
        <p:sp>
          <p:nvSpPr>
            <p:cNvPr id="21" name="椭圆 20"/>
            <p:cNvSpPr/>
            <p:nvPr/>
          </p:nvSpPr>
          <p:spPr>
            <a:xfrm>
              <a:off x="5227112" y="789284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459116" y="674453"/>
              <a:ext cx="20521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01.E_R</a:t>
              </a:r>
              <a:r>
                <a:rPr lang="zh-CN" altLang="en-US" sz="2400" dirty="0" smtClean="0">
                  <a:solidFill>
                    <a:schemeClr val="accent1"/>
                  </a:solidFill>
                  <a:latin typeface="+mj-ea"/>
                  <a:ea typeface="+mj-ea"/>
                </a:rPr>
                <a:t>图展示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4920933-27D9-454A-B8A5-4425780E1859}"/>
              </a:ext>
            </a:extLst>
          </p:cNvPr>
          <p:cNvGrpSpPr/>
          <p:nvPr/>
        </p:nvGrpSpPr>
        <p:grpSpPr>
          <a:xfrm>
            <a:off x="5227111" y="2064842"/>
            <a:ext cx="2688076" cy="461665"/>
            <a:chOff x="5227111" y="1721880"/>
            <a:chExt cx="2688076" cy="461665"/>
          </a:xfrm>
        </p:grpSpPr>
        <p:sp>
          <p:nvSpPr>
            <p:cNvPr id="22" name="椭圆 21"/>
            <p:cNvSpPr/>
            <p:nvPr/>
          </p:nvSpPr>
          <p:spPr>
            <a:xfrm>
              <a:off x="5227111" y="1849289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447845" y="1721880"/>
              <a:ext cx="24673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</a:rPr>
                <a:t>02</a:t>
              </a:r>
              <a:r>
                <a:rPr lang="en-US" altLang="zh-CN" sz="2400" dirty="0" smtClean="0">
                  <a:solidFill>
                    <a:schemeClr val="accent1"/>
                  </a:solidFill>
                  <a:latin typeface="+mj-ea"/>
                  <a:ea typeface="+mj-ea"/>
                </a:rPr>
                <a:t>.</a:t>
              </a:r>
              <a:r>
                <a:rPr lang="zh-CN" altLang="en-US" sz="2400" dirty="0" smtClean="0">
                  <a:solidFill>
                    <a:schemeClr val="accent1"/>
                  </a:solidFill>
                  <a:latin typeface="+mj-ea"/>
                  <a:ea typeface="+mj-ea"/>
                </a:rPr>
                <a:t>数据库表展示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0361BA6-3959-431C-8387-D5B62FE109FF}"/>
              </a:ext>
            </a:extLst>
          </p:cNvPr>
          <p:cNvGrpSpPr/>
          <p:nvPr/>
        </p:nvGrpSpPr>
        <p:grpSpPr>
          <a:xfrm>
            <a:off x="5237098" y="3177765"/>
            <a:ext cx="1451488" cy="461665"/>
            <a:chOff x="4856996" y="4612361"/>
            <a:chExt cx="1451488" cy="46166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69497E04-569D-4192-B5DB-489B2776BCC6}"/>
                </a:ext>
              </a:extLst>
            </p:cNvPr>
            <p:cNvSpPr/>
            <p:nvPr/>
          </p:nvSpPr>
          <p:spPr>
            <a:xfrm>
              <a:off x="4856996" y="4711543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0C64B7BA-7BFE-4B16-A66F-93E2699B7CF6}"/>
                </a:ext>
              </a:extLst>
            </p:cNvPr>
            <p:cNvSpPr/>
            <p:nvPr/>
          </p:nvSpPr>
          <p:spPr>
            <a:xfrm>
              <a:off x="5072248" y="4612361"/>
              <a:ext cx="12362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03.</a:t>
              </a:r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</a:rPr>
                <a:t>改进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52893A81-8B7A-40F7-8F39-46D62231CC29}"/>
              </a:ext>
            </a:extLst>
          </p:cNvPr>
          <p:cNvGrpSpPr/>
          <p:nvPr/>
        </p:nvGrpSpPr>
        <p:grpSpPr>
          <a:xfrm>
            <a:off x="884424" y="236764"/>
            <a:ext cx="697627" cy="400110"/>
            <a:chOff x="934511" y="183664"/>
            <a:chExt cx="697627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改进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1148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5564" y="3084388"/>
            <a:ext cx="3019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E4864"/>
                </a:solidFill>
                <a:latin typeface="+mn-ea"/>
                <a:ea typeface="+mn-ea"/>
              </a:rPr>
              <a:t>感谢您的观看</a:t>
            </a: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976402" y="1740753"/>
            <a:ext cx="71442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dirty="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15F0EF5-ACE0-4F76-B74A-239AB05EC871}"/>
              </a:ext>
            </a:extLst>
          </p:cNvPr>
          <p:cNvGrpSpPr/>
          <p:nvPr/>
        </p:nvGrpSpPr>
        <p:grpSpPr>
          <a:xfrm>
            <a:off x="3386794" y="2255790"/>
            <a:ext cx="2441694" cy="656102"/>
            <a:chOff x="3457677" y="1941838"/>
            <a:chExt cx="2441694" cy="656102"/>
          </a:xfrm>
        </p:grpSpPr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3457677" y="1941838"/>
              <a:ext cx="244169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E_R</a:t>
              </a:r>
              <a:r>
                <a:rPr lang="zh-CN" altLang="en-US" sz="3200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图展展示</a:t>
              </a:r>
              <a:endParaRPr lang="zh-CN" altLang="en-US" sz="32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9921" y="2290163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sz="1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605703" y="2597940"/>
              <a:ext cx="34190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j-lt"/>
              </a:rPr>
              <a:t>PART ONE</a:t>
            </a:r>
            <a:endParaRPr lang="zh-CN" altLang="en-US" sz="120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E_R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图展示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15134" y="1107083"/>
            <a:ext cx="2419664" cy="14279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15014" y="862843"/>
            <a:ext cx="1345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/>
              <a:t>申</a:t>
            </a:r>
            <a:r>
              <a:rPr lang="zh-CN" altLang="en-US" dirty="0" smtClean="0"/>
              <a:t>请状态实体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15013" y="2535307"/>
            <a:ext cx="17395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/>
              <a:t>创</a:t>
            </a:r>
            <a:r>
              <a:rPr lang="zh-CN" altLang="en-US" dirty="0" smtClean="0"/>
              <a:t>建社团申请实体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30" y="2835389"/>
            <a:ext cx="3476117" cy="171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784226" y="4569464"/>
            <a:ext cx="807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宋体" pitchFamily="2" charset="-122"/>
                <a:ea typeface="华文宋体" pitchFamily="2" charset="-122"/>
              </a:rPr>
              <a:t>其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他的申请类实体例如入</a:t>
            </a:r>
            <a:r>
              <a:rPr lang="en-US" altLang="zh-CN" sz="1200" dirty="0" err="1" smtClean="0">
                <a:latin typeface="华文宋体" pitchFamily="2" charset="-122"/>
                <a:ea typeface="华文宋体" pitchFamily="2" charset="-122"/>
              </a:rPr>
              <a:t>club_join_apply</a:t>
            </a:r>
            <a:r>
              <a:rPr lang="en-US" altLang="zh-CN" sz="1200" dirty="0" smtClean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altLang="zh-CN" sz="1200" dirty="0" err="1" smtClean="0">
                <a:latin typeface="华文宋体" pitchFamily="2" charset="-122"/>
                <a:ea typeface="华文宋体" pitchFamily="2" charset="-122"/>
              </a:rPr>
              <a:t>chief_change_apply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等与此类似就不一一列出</a:t>
            </a:r>
            <a:endParaRPr lang="zh-CN" altLang="en-US" sz="12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E_R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图展示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0" y="1330772"/>
            <a:ext cx="5570537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15014" y="862843"/>
            <a:ext cx="1345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用户</a:t>
            </a:r>
            <a:r>
              <a:rPr lang="zh-CN" altLang="en-US" dirty="0" smtClean="0"/>
              <a:t>实体展示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2154886" y="3787063"/>
            <a:ext cx="4377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华文宋体" pitchFamily="2" charset="-122"/>
                <a:ea typeface="华文宋体" pitchFamily="2" charset="-122"/>
              </a:rPr>
              <a:t>login_question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altLang="zh-CN" sz="1200" dirty="0" err="1" smtClean="0">
                <a:latin typeface="华文宋体" pitchFamily="2" charset="-122"/>
                <a:ea typeface="华文宋体" pitchFamily="2" charset="-122"/>
              </a:rPr>
              <a:t>login_answer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：用户忘记密码时修改密码。</a:t>
            </a:r>
            <a:endParaRPr lang="en-US" altLang="zh-CN" sz="12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1200" dirty="0" err="1" smtClean="0">
                <a:latin typeface="华文宋体" pitchFamily="2" charset="-122"/>
                <a:ea typeface="华文宋体" pitchFamily="2" charset="-122"/>
              </a:rPr>
              <a:t>Is_admin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：判断该用户是否为系统管理员</a:t>
            </a:r>
            <a:endParaRPr lang="en-US" altLang="zh-CN" sz="12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1200" dirty="0" smtClean="0">
                <a:latin typeface="华文宋体" pitchFamily="2" charset="-122"/>
                <a:ea typeface="华文宋体" pitchFamily="2" charset="-122"/>
              </a:rPr>
              <a:t>Slogan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：用户个人简介</a:t>
            </a:r>
            <a:endParaRPr lang="en-US" altLang="zh-CN" sz="12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1200" dirty="0" err="1" smtClean="0">
                <a:latin typeface="华文宋体" pitchFamily="2" charset="-122"/>
                <a:ea typeface="华文宋体" pitchFamily="2" charset="-122"/>
              </a:rPr>
              <a:t>Avatar_url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：用户头像存储路径</a:t>
            </a:r>
            <a:endParaRPr lang="zh-CN" altLang="en-US" sz="1200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5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E_R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图展示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15014" y="862843"/>
            <a:ext cx="1345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/>
              <a:t>角</a:t>
            </a:r>
            <a:r>
              <a:rPr lang="zh-CN" altLang="en-US" dirty="0" smtClean="0"/>
              <a:t>色实体展示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27416" y="1068725"/>
            <a:ext cx="2824083" cy="106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76" y="2746330"/>
            <a:ext cx="5140746" cy="116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427902" y="2104220"/>
            <a:ext cx="1345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权限</a:t>
            </a:r>
            <a:r>
              <a:rPr lang="zh-CN" altLang="en-US" dirty="0" smtClean="0"/>
              <a:t>实体展示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8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E_R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图展示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15014" y="862843"/>
            <a:ext cx="1345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社团</a:t>
            </a:r>
            <a:r>
              <a:rPr lang="zh-CN" altLang="en-US" dirty="0" smtClean="0"/>
              <a:t>实体展示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05" y="1295872"/>
            <a:ext cx="4595813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2151718" y="3759141"/>
            <a:ext cx="437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华文宋体" pitchFamily="2" charset="-122"/>
                <a:ea typeface="华文宋体" pitchFamily="2" charset="-122"/>
              </a:rPr>
              <a:t>Slogan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：社团简介</a:t>
            </a:r>
            <a:endParaRPr lang="en-US" altLang="zh-CN" sz="12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1200" dirty="0" err="1" smtClean="0">
                <a:latin typeface="华文宋体" pitchFamily="2" charset="-122"/>
                <a:ea typeface="华文宋体" pitchFamily="2" charset="-122"/>
              </a:rPr>
              <a:t>Avatar_url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：社团头像存储路径</a:t>
            </a:r>
            <a:endParaRPr lang="en-US" altLang="zh-CN" sz="12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1200" dirty="0" err="1" smtClean="0">
                <a:latin typeface="华文宋体" pitchFamily="2" charset="-122"/>
                <a:ea typeface="华文宋体" pitchFamily="2" charset="-122"/>
              </a:rPr>
              <a:t>Chief_id</a:t>
            </a:r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：社长</a:t>
            </a:r>
            <a:r>
              <a:rPr lang="en-US" altLang="zh-CN" sz="1200" dirty="0" smtClean="0">
                <a:latin typeface="华文宋体" pitchFamily="2" charset="-122"/>
                <a:ea typeface="华文宋体" pitchFamily="2" charset="-122"/>
              </a:rPr>
              <a:t>id</a:t>
            </a:r>
            <a:endParaRPr lang="zh-CN" altLang="en-US" sz="1200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7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E_R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图展示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15014" y="862843"/>
            <a:ext cx="1345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/>
              <a:t>活动</a:t>
            </a:r>
            <a:r>
              <a:rPr lang="zh-CN" altLang="en-US" dirty="0" smtClean="0"/>
              <a:t>实体展示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18" y="1200880"/>
            <a:ext cx="4716463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15013" y="3241918"/>
            <a:ext cx="18512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/>
              <a:t>活</a:t>
            </a:r>
            <a:r>
              <a:rPr lang="zh-CN" altLang="en-US" dirty="0" smtClean="0"/>
              <a:t>动状态实体展示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950" y="3671159"/>
            <a:ext cx="1722437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6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E_R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图展示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917860A-B829-4DEF-88CE-7656F8A2F983}"/>
              </a:ext>
            </a:extLst>
          </p:cNvPr>
          <p:cNvSpPr txBox="1"/>
          <p:nvPr/>
        </p:nvSpPr>
        <p:spPr>
          <a:xfrm>
            <a:off x="515014" y="862843"/>
            <a:ext cx="1345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/>
              <a:t>完</a:t>
            </a:r>
            <a:r>
              <a:rPr lang="zh-CN" altLang="en-US" dirty="0" smtClean="0"/>
              <a:t>整关系展示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11" y="0"/>
            <a:ext cx="50023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1307</Words>
  <Application>Microsoft Office PowerPoint</Application>
  <PresentationFormat>全屏显示(16:9)</PresentationFormat>
  <Paragraphs>725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dell</cp:lastModifiedBy>
  <cp:revision>134</cp:revision>
  <dcterms:created xsi:type="dcterms:W3CDTF">2016-04-24T15:52:00Z</dcterms:created>
  <dcterms:modified xsi:type="dcterms:W3CDTF">2020-04-10T09:56:54Z</dcterms:modified>
  <cp:category>店铺： BOSSPPT顶尖职业文案</cp:category>
  <cp:contentStatus>BOSSPPT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