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432" r:id="rId3"/>
    <p:sldId id="363" r:id="rId4"/>
    <p:sldId id="438" r:id="rId5"/>
    <p:sldId id="472" r:id="rId6"/>
    <p:sldId id="473" r:id="rId7"/>
    <p:sldId id="437" r:id="rId8"/>
    <p:sldId id="293" r:id="rId9"/>
    <p:sldId id="456" r:id="rId10"/>
    <p:sldId id="457" r:id="rId11"/>
    <p:sldId id="458" r:id="rId12"/>
    <p:sldId id="459" r:id="rId13"/>
    <p:sldId id="474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45" r:id="rId22"/>
    <p:sldId id="467" r:id="rId23"/>
    <p:sldId id="476" r:id="rId24"/>
    <p:sldId id="477" r:id="rId25"/>
    <p:sldId id="479" r:id="rId26"/>
    <p:sldId id="449" r:id="rId27"/>
    <p:sldId id="444" r:id="rId28"/>
    <p:sldId id="471" r:id="rId29"/>
    <p:sldId id="468" r:id="rId30"/>
    <p:sldId id="455" r:id="rId31"/>
    <p:sldId id="470" r:id="rId32"/>
    <p:sldId id="469" r:id="rId33"/>
    <p:sldId id="475" r:id="rId34"/>
    <p:sldId id="452" r:id="rId3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7"/>
    <a:srgbClr val="E0E0E0"/>
    <a:srgbClr val="EFEFEF"/>
    <a:srgbClr val="2E4864"/>
    <a:srgbClr val="10327B"/>
    <a:srgbClr val="000000"/>
    <a:srgbClr val="FAFAFA"/>
    <a:srgbClr val="FDFDFD"/>
    <a:srgbClr val="838E63"/>
    <a:srgbClr val="27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83" d="100"/>
          <a:sy n="83" d="100"/>
        </p:scale>
        <p:origin x="1008" y="60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A434D-B46D-403F-8A32-8D4CBCEB63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62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22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70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9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1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8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74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28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01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5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6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7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62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47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53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36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50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10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51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50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3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7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2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27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1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1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59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3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>
            <a:extLst>
              <a:ext uri="{FF2B5EF4-FFF2-40B4-BE49-F238E27FC236}">
                <a16:creationId xmlns:a16="http://schemas.microsoft.com/office/drawing/2014/main" id="{87A25FF0-7A63-44CE-81B3-8765DCB478D2}"/>
              </a:ext>
            </a:extLst>
          </p:cNvPr>
          <p:cNvSpPr/>
          <p:nvPr/>
        </p:nvSpPr>
        <p:spPr>
          <a:xfrm>
            <a:off x="1247107" y="2627023"/>
            <a:ext cx="1223366" cy="12233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4B751DB-1891-4B79-B4A5-D43EC4B762EE}"/>
              </a:ext>
            </a:extLst>
          </p:cNvPr>
          <p:cNvSpPr/>
          <p:nvPr/>
        </p:nvSpPr>
        <p:spPr>
          <a:xfrm>
            <a:off x="1129780" y="1152268"/>
            <a:ext cx="6884441" cy="21886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42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71F3D9-79F2-433F-8C27-241613649E12}"/>
              </a:ext>
            </a:extLst>
          </p:cNvPr>
          <p:cNvSpPr/>
          <p:nvPr/>
        </p:nvSpPr>
        <p:spPr>
          <a:xfrm>
            <a:off x="4909859" y="784246"/>
            <a:ext cx="519897" cy="5198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A83016-2456-4A57-8727-6C24F2DDF5D4}"/>
              </a:ext>
            </a:extLst>
          </p:cNvPr>
          <p:cNvSpPr/>
          <p:nvPr/>
        </p:nvSpPr>
        <p:spPr>
          <a:xfrm>
            <a:off x="-208488" y="1053463"/>
            <a:ext cx="2627105" cy="2627105"/>
          </a:xfrm>
          <a:prstGeom prst="ellipse">
            <a:avLst/>
          </a:prstGeom>
          <a:noFill/>
          <a:ln>
            <a:solidFill>
              <a:srgbClr val="CE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EE26B02-9C5D-4DFF-8C55-8711E8BFCD09}"/>
              </a:ext>
            </a:extLst>
          </p:cNvPr>
          <p:cNvGrpSpPr/>
          <p:nvPr/>
        </p:nvGrpSpPr>
        <p:grpSpPr>
          <a:xfrm>
            <a:off x="6330462" y="2294704"/>
            <a:ext cx="4073080" cy="4609172"/>
            <a:chOff x="7505914" y="673511"/>
            <a:chExt cx="3939676" cy="445821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AD80B55-582F-4607-8C80-64897037D6E5}"/>
                </a:ext>
              </a:extLst>
            </p:cNvPr>
            <p:cNvSpPr/>
            <p:nvPr/>
          </p:nvSpPr>
          <p:spPr>
            <a:xfrm>
              <a:off x="8685184" y="673511"/>
              <a:ext cx="2760406" cy="2760406"/>
            </a:xfrm>
            <a:prstGeom prst="ellipse">
              <a:avLst/>
            </a:prstGeom>
            <a:solidFill>
              <a:srgbClr val="E9E9E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2003837-30B6-4EC7-9656-91C588AE6A3B}"/>
                </a:ext>
              </a:extLst>
            </p:cNvPr>
            <p:cNvSpPr/>
            <p:nvPr/>
          </p:nvSpPr>
          <p:spPr>
            <a:xfrm>
              <a:off x="7505914" y="2371315"/>
              <a:ext cx="2760406" cy="2760406"/>
            </a:xfrm>
            <a:prstGeom prst="ellipse">
              <a:avLst/>
            </a:prstGeom>
            <a:solidFill>
              <a:srgbClr val="CECECE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A853927A-0C95-4155-8CCC-478026F78317}"/>
              </a:ext>
            </a:extLst>
          </p:cNvPr>
          <p:cNvSpPr/>
          <p:nvPr/>
        </p:nvSpPr>
        <p:spPr>
          <a:xfrm>
            <a:off x="6739494" y="823014"/>
            <a:ext cx="1620339" cy="16203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F3E8C7-A872-4E0F-AE54-DCCD8D32E17D}"/>
              </a:ext>
            </a:extLst>
          </p:cNvPr>
          <p:cNvSpPr/>
          <p:nvPr/>
        </p:nvSpPr>
        <p:spPr>
          <a:xfrm>
            <a:off x="3619513" y="1754977"/>
            <a:ext cx="673107" cy="6731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DE9FBE1-9878-4DE9-814F-3B251B8BE53A}"/>
              </a:ext>
            </a:extLst>
          </p:cNvPr>
          <p:cNvSpPr/>
          <p:nvPr/>
        </p:nvSpPr>
        <p:spPr>
          <a:xfrm>
            <a:off x="4623700" y="2553591"/>
            <a:ext cx="286159" cy="2861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C43051-1339-4DBB-B4E3-1A1C6ECB4D2C}"/>
              </a:ext>
            </a:extLst>
          </p:cNvPr>
          <p:cNvCxnSpPr/>
          <p:nvPr/>
        </p:nvCxnSpPr>
        <p:spPr>
          <a:xfrm>
            <a:off x="8799305" y="437104"/>
            <a:ext cx="0" cy="580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F5152AD-0A32-44C4-81D9-DFEB6EF7305C}"/>
              </a:ext>
            </a:extLst>
          </p:cNvPr>
          <p:cNvCxnSpPr/>
          <p:nvPr/>
        </p:nvCxnSpPr>
        <p:spPr>
          <a:xfrm>
            <a:off x="390091" y="4174391"/>
            <a:ext cx="0" cy="580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EFCDB5E-157F-426F-844B-396C741F4F52}"/>
              </a:ext>
            </a:extLst>
          </p:cNvPr>
          <p:cNvGrpSpPr/>
          <p:nvPr/>
        </p:nvGrpSpPr>
        <p:grpSpPr>
          <a:xfrm>
            <a:off x="-923482" y="-1283909"/>
            <a:ext cx="2956343" cy="3345453"/>
            <a:chOff x="7505914" y="673511"/>
            <a:chExt cx="3939676" cy="445821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12CDD8C-E3A3-4D23-807C-11A166640123}"/>
                </a:ext>
              </a:extLst>
            </p:cNvPr>
            <p:cNvSpPr/>
            <p:nvPr/>
          </p:nvSpPr>
          <p:spPr>
            <a:xfrm>
              <a:off x="8685184" y="673511"/>
              <a:ext cx="2760406" cy="2760406"/>
            </a:xfrm>
            <a:prstGeom prst="ellipse">
              <a:avLst/>
            </a:prstGeom>
            <a:solidFill>
              <a:srgbClr val="E9E9E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A6B135-5AD8-4207-82E6-27867CECF6F2}"/>
                </a:ext>
              </a:extLst>
            </p:cNvPr>
            <p:cNvSpPr/>
            <p:nvPr/>
          </p:nvSpPr>
          <p:spPr>
            <a:xfrm>
              <a:off x="7505914" y="2371315"/>
              <a:ext cx="2760406" cy="2760406"/>
            </a:xfrm>
            <a:prstGeom prst="ellipse">
              <a:avLst/>
            </a:prstGeom>
            <a:solidFill>
              <a:srgbClr val="CECECE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1D5FD4F8-D355-44C3-A543-18638574082B}"/>
              </a:ext>
            </a:extLst>
          </p:cNvPr>
          <p:cNvSpPr txBox="1"/>
          <p:nvPr/>
        </p:nvSpPr>
        <p:spPr>
          <a:xfrm>
            <a:off x="2667073" y="1640382"/>
            <a:ext cx="4072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spc="45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知社</a:t>
            </a:r>
          </a:p>
        </p:txBody>
      </p:sp>
      <p:sp>
        <p:nvSpPr>
          <p:cNvPr id="29" name="文本框 6">
            <a:extLst>
              <a:ext uri="{FF2B5EF4-FFF2-40B4-BE49-F238E27FC236}">
                <a16:creationId xmlns:a16="http://schemas.microsoft.com/office/drawing/2014/main" id="{5DF67653-2E90-45E9-8C45-8B8BAA304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732" y="3515471"/>
            <a:ext cx="29979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lt"/>
                <a:ea typeface="方正兰亭黑_GBK"/>
              </a:rPr>
              <a:t>组长：梁晓键</a:t>
            </a:r>
            <a:endParaRPr lang="en-US" altLang="zh-CN" sz="1400" dirty="0">
              <a:solidFill>
                <a:schemeClr val="accent1"/>
              </a:solidFill>
              <a:latin typeface="+mn-lt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lt"/>
                <a:ea typeface="方正兰亭黑_GBK"/>
              </a:rPr>
              <a:t>组员：彭三福 唐靖钧 邹铭鸿 王嘉泓</a:t>
            </a:r>
            <a:endParaRPr lang="en-US" altLang="zh-CN" sz="1400" dirty="0">
              <a:solidFill>
                <a:schemeClr val="accent1"/>
              </a:solidFill>
              <a:latin typeface="+mn-lt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lt"/>
                <a:ea typeface="方正兰亭黑_GBK"/>
              </a:rPr>
              <a:t>              陈凯琳 林智信 吕宇昕 杨泽</a:t>
            </a:r>
            <a:endParaRPr lang="en-US" altLang="zh-CN" sz="14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42167427-8D4C-41D3-B752-D1359DA2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39" y="2905823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accent1"/>
                </a:solidFill>
                <a:latin typeface="+mn-lt"/>
                <a:ea typeface="方正兰亭黑_GBK"/>
              </a:rPr>
              <a:t>系统设计说明答辩</a:t>
            </a:r>
            <a:endParaRPr lang="en-US" altLang="zh-CN" sz="14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E433A-AAE4-4B79-8A36-1195D50EF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68" y="821365"/>
            <a:ext cx="4922401" cy="35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BA98F-40B9-4A6C-A6D5-139F09B2D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226" y="986705"/>
            <a:ext cx="7644573" cy="34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8FB593-831F-4643-AF2F-A9E61A92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146" y="1015062"/>
            <a:ext cx="7054672" cy="33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626681-F246-4580-BB83-3E29B5C2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675"/>
            <a:ext cx="9144000" cy="13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8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36706-678A-4504-928A-5B7F8B574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188"/>
            <a:ext cx="9144000" cy="39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650E7E-559E-422D-85E7-E127F115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7" y="747588"/>
            <a:ext cx="7670646" cy="38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66B335-A0F7-43E2-8505-970969EBF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14400"/>
            <a:ext cx="5029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A88C23-BD9F-4182-9BE9-AF2BC4EAB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41" y="1125891"/>
            <a:ext cx="7848518" cy="34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4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06E9B6-1E0F-4577-9E4C-2DA0141A1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86" y="808061"/>
            <a:ext cx="6828828" cy="37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EB8E3-04F8-4494-A67D-71F884320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803" y="777763"/>
            <a:ext cx="6692175" cy="38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38012" y="2018865"/>
            <a:ext cx="27690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695097" y="2636516"/>
            <a:ext cx="15944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036A3E-0335-4714-80ED-391316F96D9C}"/>
              </a:ext>
            </a:extLst>
          </p:cNvPr>
          <p:cNvGrpSpPr/>
          <p:nvPr/>
        </p:nvGrpSpPr>
        <p:grpSpPr>
          <a:xfrm>
            <a:off x="5237098" y="379374"/>
            <a:ext cx="2699346" cy="461665"/>
            <a:chOff x="5227112" y="674453"/>
            <a:chExt cx="2699346" cy="461665"/>
          </a:xfrm>
        </p:grpSpPr>
        <p:sp>
          <p:nvSpPr>
            <p:cNvPr id="21" name="椭圆 20"/>
            <p:cNvSpPr/>
            <p:nvPr/>
          </p:nvSpPr>
          <p:spPr>
            <a:xfrm>
              <a:off x="5227112" y="789284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459116" y="674453"/>
              <a:ext cx="24673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</a:rPr>
                <a:t>01.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</a:rPr>
                <a:t>预期开发计划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920933-27D9-454A-B8A5-4425780E1859}"/>
              </a:ext>
            </a:extLst>
          </p:cNvPr>
          <p:cNvGrpSpPr/>
          <p:nvPr/>
        </p:nvGrpSpPr>
        <p:grpSpPr>
          <a:xfrm>
            <a:off x="5227111" y="1276102"/>
            <a:ext cx="3303629" cy="461665"/>
            <a:chOff x="5227111" y="1721880"/>
            <a:chExt cx="3303629" cy="461665"/>
          </a:xfrm>
        </p:grpSpPr>
        <p:sp>
          <p:nvSpPr>
            <p:cNvPr id="22" name="椭圆 21"/>
            <p:cNvSpPr/>
            <p:nvPr/>
          </p:nvSpPr>
          <p:spPr>
            <a:xfrm>
              <a:off x="5227111" y="1849289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447845" y="1721880"/>
              <a:ext cx="30828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</a:rPr>
                <a:t>02.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</a:rPr>
                <a:t>功能模块层次设计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02BAB6-5EB7-4AD8-AF61-5B6C6C906B25}"/>
              </a:ext>
            </a:extLst>
          </p:cNvPr>
          <p:cNvGrpSpPr/>
          <p:nvPr/>
        </p:nvGrpSpPr>
        <p:grpSpPr>
          <a:xfrm>
            <a:off x="5237098" y="2287659"/>
            <a:ext cx="2067041" cy="461665"/>
            <a:chOff x="5227111" y="2749773"/>
            <a:chExt cx="2067041" cy="461665"/>
          </a:xfrm>
        </p:grpSpPr>
        <p:sp>
          <p:nvSpPr>
            <p:cNvPr id="47" name="椭圆 46"/>
            <p:cNvSpPr/>
            <p:nvPr/>
          </p:nvSpPr>
          <p:spPr>
            <a:xfrm>
              <a:off x="5227111" y="2856589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42363" y="2749773"/>
              <a:ext cx="18517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</a:rPr>
                <a:t>03.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</a:rPr>
                <a:t>接口设计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EE44C2-6942-47D3-A7CD-66B396EE008B}"/>
              </a:ext>
            </a:extLst>
          </p:cNvPr>
          <p:cNvGrpSpPr/>
          <p:nvPr/>
        </p:nvGrpSpPr>
        <p:grpSpPr>
          <a:xfrm>
            <a:off x="5237098" y="3277152"/>
            <a:ext cx="3605924" cy="461665"/>
            <a:chOff x="5227111" y="3735767"/>
            <a:chExt cx="3605924" cy="461665"/>
          </a:xfrm>
        </p:grpSpPr>
        <p:sp>
          <p:nvSpPr>
            <p:cNvPr id="51" name="椭圆 50"/>
            <p:cNvSpPr/>
            <p:nvPr/>
          </p:nvSpPr>
          <p:spPr>
            <a:xfrm>
              <a:off x="5227111" y="3834949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442363" y="3735767"/>
              <a:ext cx="33906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</a:rPr>
                <a:t>04.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</a:rPr>
                <a:t>系统安全性和健壮性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361BA6-3959-431C-8387-D5B62FE109FF}"/>
              </a:ext>
            </a:extLst>
          </p:cNvPr>
          <p:cNvGrpSpPr/>
          <p:nvPr/>
        </p:nvGrpSpPr>
        <p:grpSpPr>
          <a:xfrm>
            <a:off x="5237098" y="4266645"/>
            <a:ext cx="1451488" cy="461665"/>
            <a:chOff x="4856996" y="4612361"/>
            <a:chExt cx="1451488" cy="46166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9497E04-569D-4192-B5DB-489B2776BCC6}"/>
                </a:ext>
              </a:extLst>
            </p:cNvPr>
            <p:cNvSpPr/>
            <p:nvPr/>
          </p:nvSpPr>
          <p:spPr>
            <a:xfrm>
              <a:off x="4856996" y="4711543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64B7BA-7BFE-4B16-A66F-93E2699B7CF6}"/>
                </a:ext>
              </a:extLst>
            </p:cNvPr>
            <p:cNvSpPr/>
            <p:nvPr/>
          </p:nvSpPr>
          <p:spPr>
            <a:xfrm>
              <a:off x="5072248" y="4612361"/>
              <a:ext cx="12362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</a:rPr>
                <a:t>05.</a:t>
              </a:r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</a:rPr>
                <a:t>改进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8EB9E2-750D-4D74-8DBF-C57EB97A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447"/>
            <a:ext cx="9144000" cy="30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6550" y="2356549"/>
            <a:ext cx="936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prstClr val="white"/>
                </a:solidFill>
                <a:latin typeface="方正兰亭黑_GBK"/>
                <a:ea typeface="方正兰亭黑_GBK"/>
              </a:rPr>
              <a:t>03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4F4037-7B83-474C-9C74-4C08FA6138A0}"/>
              </a:ext>
            </a:extLst>
          </p:cNvPr>
          <p:cNvGrpSpPr/>
          <p:nvPr/>
        </p:nvGrpSpPr>
        <p:grpSpPr>
          <a:xfrm>
            <a:off x="3363608" y="2322080"/>
            <a:ext cx="1826141" cy="595703"/>
            <a:chOff x="3406698" y="2002237"/>
            <a:chExt cx="1826141" cy="595703"/>
          </a:xfrm>
        </p:grpSpPr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3406698" y="2002237"/>
              <a:ext cx="18261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>
                  <a:solidFill>
                    <a:srgbClr val="27506E"/>
                  </a:solidFill>
                  <a:latin typeface="方正兰亭黑_GBK"/>
                  <a:ea typeface="方正兰亭黑_GBK"/>
                </a:rPr>
                <a:t>接口设计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495177" y="227923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14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605703" y="2597940"/>
              <a:ext cx="34190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579497" y="3175021"/>
            <a:ext cx="1131352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Arial" panose="020B0604020202020204"/>
              </a:rPr>
              <a:t>PART THREE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2893A81-8B7A-40F7-8F39-46D62231CC29}"/>
              </a:ext>
            </a:extLst>
          </p:cNvPr>
          <p:cNvGrpSpPr/>
          <p:nvPr/>
        </p:nvGrpSpPr>
        <p:grpSpPr>
          <a:xfrm>
            <a:off x="884424" y="236764"/>
            <a:ext cx="1353704" cy="400110"/>
            <a:chOff x="934511" y="183664"/>
            <a:chExt cx="1353704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3537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HTTP</a:t>
              </a: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动词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458C4F-1D1F-4A52-8B2D-8B98E7749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447675"/>
            <a:ext cx="44672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2893A81-8B7A-40F7-8F39-46D62231CC29}"/>
              </a:ext>
            </a:extLst>
          </p:cNvPr>
          <p:cNvGrpSpPr/>
          <p:nvPr/>
        </p:nvGrpSpPr>
        <p:grpSpPr>
          <a:xfrm>
            <a:off x="884424" y="236764"/>
            <a:ext cx="954107" cy="400110"/>
            <a:chOff x="934511" y="183664"/>
            <a:chExt cx="954107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状态码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8DE761-6789-400D-A980-ED8855186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4311"/>
            <a:ext cx="8534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9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2893A81-8B7A-40F7-8F39-46D62231CC29}"/>
              </a:ext>
            </a:extLst>
          </p:cNvPr>
          <p:cNvGrpSpPr/>
          <p:nvPr/>
        </p:nvGrpSpPr>
        <p:grpSpPr>
          <a:xfrm>
            <a:off x="884424" y="236764"/>
            <a:ext cx="1210588" cy="400110"/>
            <a:chOff x="934511" y="183664"/>
            <a:chExt cx="1210588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错误处理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BC71B-118C-4F81-8585-12539E474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27" y="813666"/>
            <a:ext cx="6087221" cy="36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2893A81-8B7A-40F7-8F39-46D62231CC29}"/>
              </a:ext>
            </a:extLst>
          </p:cNvPr>
          <p:cNvGrpSpPr/>
          <p:nvPr/>
        </p:nvGrpSpPr>
        <p:grpSpPr>
          <a:xfrm>
            <a:off x="884424" y="236764"/>
            <a:ext cx="1210588" cy="400110"/>
            <a:chOff x="934511" y="183664"/>
            <a:chExt cx="1210588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过滤信息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70CD3D-2DC0-49A8-99C5-A66FE4F50B37}"/>
              </a:ext>
            </a:extLst>
          </p:cNvPr>
          <p:cNvSpPr txBox="1"/>
          <p:nvPr/>
        </p:nvSpPr>
        <p:spPr>
          <a:xfrm>
            <a:off x="884424" y="1329358"/>
            <a:ext cx="7182544" cy="2484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/>
              <a:t>    ?limit=10</a:t>
            </a:r>
            <a:r>
              <a:rPr lang="zh-CN" altLang="en-US" sz="1600" b="1" dirty="0"/>
              <a:t>：指定返回记录的数量</a:t>
            </a:r>
          </a:p>
          <a:p>
            <a:pPr>
              <a:lnSpc>
                <a:spcPct val="200000"/>
              </a:lnSpc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?offset=10</a:t>
            </a:r>
            <a:r>
              <a:rPr lang="zh-CN" altLang="en-US" sz="1600" b="1" dirty="0"/>
              <a:t>：指定返回记录的开始位置。</a:t>
            </a:r>
          </a:p>
          <a:p>
            <a:pPr>
              <a:lnSpc>
                <a:spcPct val="200000"/>
              </a:lnSpc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?page=2&amp;per_page=100</a:t>
            </a:r>
            <a:r>
              <a:rPr lang="zh-CN" altLang="en-US" sz="1600" b="1" dirty="0"/>
              <a:t>：指定第几页，以及每页的记录数。</a:t>
            </a:r>
          </a:p>
          <a:p>
            <a:pPr>
              <a:lnSpc>
                <a:spcPct val="200000"/>
              </a:lnSpc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?sortby=name&amp;order=asc</a:t>
            </a:r>
            <a:r>
              <a:rPr lang="zh-CN" altLang="en-US" sz="1600" b="1" dirty="0"/>
              <a:t>：指定返回结果按照哪个属性排序，以及排序顺序。</a:t>
            </a:r>
          </a:p>
          <a:p>
            <a:pPr>
              <a:lnSpc>
                <a:spcPct val="200000"/>
              </a:lnSpc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? </a:t>
            </a:r>
            <a:r>
              <a:rPr lang="en-US" altLang="zh-CN" sz="1600" b="1" dirty="0" err="1"/>
              <a:t>type_id</a:t>
            </a:r>
            <a:r>
              <a:rPr lang="en-US" altLang="zh-CN" sz="1600" b="1" dirty="0"/>
              <a:t>=1</a:t>
            </a:r>
            <a:r>
              <a:rPr lang="zh-CN" altLang="en-US" sz="1600" b="1" dirty="0"/>
              <a:t>：指定筛选条件</a:t>
            </a:r>
          </a:p>
        </p:txBody>
      </p:sp>
    </p:spTree>
    <p:extLst>
      <p:ext uri="{BB962C8B-B14F-4D97-AF65-F5344CB8AC3E}">
        <p14:creationId xmlns:p14="http://schemas.microsoft.com/office/powerpoint/2010/main" val="32837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prstClr val="white"/>
                </a:solidFill>
                <a:latin typeface="方正兰亭黑_GBK"/>
                <a:ea typeface="方正兰亭黑_GBK"/>
              </a:rPr>
              <a:t>04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223069-4B71-490D-9750-79B1EBDA8C45}"/>
              </a:ext>
            </a:extLst>
          </p:cNvPr>
          <p:cNvGrpSpPr/>
          <p:nvPr/>
        </p:nvGrpSpPr>
        <p:grpSpPr>
          <a:xfrm>
            <a:off x="3365660" y="2357334"/>
            <a:ext cx="3877985" cy="584775"/>
            <a:chOff x="3410811" y="2037491"/>
            <a:chExt cx="3877985" cy="584775"/>
          </a:xfrm>
        </p:grpSpPr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3410811" y="2037491"/>
              <a:ext cx="38779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>
                  <a:solidFill>
                    <a:srgbClr val="27506E"/>
                  </a:solidFill>
                  <a:latin typeface="方正兰亭黑_GBK"/>
                  <a:ea typeface="方正兰亭黑_GBK"/>
                </a:rPr>
                <a:t>系统安全性和健壮性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495177" y="227923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14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605703" y="2597940"/>
              <a:ext cx="34190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Arial" panose="020B0604020202020204"/>
              </a:rPr>
              <a:t>PART FOUR</a:t>
            </a:r>
            <a:endParaRPr lang="zh-CN" alt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E5057DE-AD38-4F37-BC54-AA115FD51F64}"/>
              </a:ext>
            </a:extLst>
          </p:cNvPr>
          <p:cNvGrpSpPr/>
          <p:nvPr/>
        </p:nvGrpSpPr>
        <p:grpSpPr>
          <a:xfrm>
            <a:off x="926929" y="241969"/>
            <a:ext cx="2492990" cy="400110"/>
            <a:chOff x="934511" y="183664"/>
            <a:chExt cx="249299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4929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系统安全性和健壮性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85A897-CE9E-4F83-9AAC-E8A7863CFDBA}"/>
              </a:ext>
            </a:extLst>
          </p:cNvPr>
          <p:cNvSpPr/>
          <p:nvPr/>
        </p:nvSpPr>
        <p:spPr>
          <a:xfrm>
            <a:off x="420024" y="919078"/>
            <a:ext cx="811693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一、普通用户和管理员通过账号区分，</a:t>
            </a:r>
            <a:r>
              <a:rPr lang="zh-CN" altLang="zh-CN" dirty="0"/>
              <a:t>进入到各自对应的子系统中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en-US" dirty="0"/>
              <a:t>二、</a:t>
            </a:r>
            <a:r>
              <a:rPr lang="zh-CN" altLang="zh-CN" dirty="0"/>
              <a:t>满足用户权限和管理可配置性，将系统内各功能模块页面灵活的划分给用户，使他们具有相应功能操作的权限</a:t>
            </a:r>
            <a:r>
              <a:rPr lang="zh-CN" altLang="en-US" dirty="0"/>
              <a:t>。</a:t>
            </a:r>
            <a:r>
              <a:rPr lang="zh-CN" altLang="zh-CN" dirty="0"/>
              <a:t>不同角色分配不同的页面、按钮、目录保证系统的安全性。</a:t>
            </a:r>
            <a:endParaRPr lang="en-US" altLang="zh-CN" dirty="0"/>
          </a:p>
          <a:p>
            <a:endParaRPr lang="zh-CN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138A137-DC06-4037-A5D4-042373FF0F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" y="1959428"/>
            <a:ext cx="2392488" cy="14292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AF190C-E804-4C18-AF77-2E8244346E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47" y="1987782"/>
            <a:ext cx="2392489" cy="14008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DDAE43D-8FB4-4290-A54B-1B0C8DD331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25" y="1959428"/>
            <a:ext cx="2435054" cy="14292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8791724-B4EF-4160-9D73-6F2244E657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07" y="3549140"/>
            <a:ext cx="2430060" cy="142923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44B72C5-1279-4820-91FB-60B175420B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4" y="3549140"/>
            <a:ext cx="2195224" cy="1429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E5057DE-AD38-4F37-BC54-AA115FD51F64}"/>
              </a:ext>
            </a:extLst>
          </p:cNvPr>
          <p:cNvGrpSpPr/>
          <p:nvPr/>
        </p:nvGrpSpPr>
        <p:grpSpPr>
          <a:xfrm>
            <a:off x="926929" y="241969"/>
            <a:ext cx="1210588" cy="400110"/>
            <a:chOff x="934511" y="183664"/>
            <a:chExt cx="1210588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权限设计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85A897-CE9E-4F83-9AAC-E8A7863CFDBA}"/>
              </a:ext>
            </a:extLst>
          </p:cNvPr>
          <p:cNvSpPr/>
          <p:nvPr/>
        </p:nvSpPr>
        <p:spPr>
          <a:xfrm>
            <a:off x="1448354" y="3957651"/>
            <a:ext cx="65621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权限管理是用户进行系统权限划分和设置的平台，按照管理的层次可划分为三个层面进行管理，</a:t>
            </a:r>
            <a:r>
              <a:rPr lang="zh-CN" altLang="en-US" dirty="0"/>
              <a:t>分别是</a:t>
            </a:r>
            <a:r>
              <a:rPr lang="zh-CN" altLang="zh-CN" dirty="0"/>
              <a:t>用户、角色和权限。</a:t>
            </a:r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473F7029-28E7-4B9B-A970-36A1B1DC0D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5332" y="919078"/>
            <a:ext cx="6456278" cy="276157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4680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E5057DE-AD38-4F37-BC54-AA115FD51F64}"/>
              </a:ext>
            </a:extLst>
          </p:cNvPr>
          <p:cNvGrpSpPr/>
          <p:nvPr/>
        </p:nvGrpSpPr>
        <p:grpSpPr>
          <a:xfrm>
            <a:off x="926929" y="241969"/>
            <a:ext cx="2492990" cy="400110"/>
            <a:chOff x="934511" y="183664"/>
            <a:chExt cx="249299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4929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系统安全性和健壮性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85A897-CE9E-4F83-9AAC-E8A7863CFDBA}"/>
              </a:ext>
            </a:extLst>
          </p:cNvPr>
          <p:cNvSpPr/>
          <p:nvPr/>
        </p:nvSpPr>
        <p:spPr>
          <a:xfrm>
            <a:off x="1025206" y="1298581"/>
            <a:ext cx="6562164" cy="254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系统的健壮性主要从以下四个方面考虑：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一、业务压力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二、架构设计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三、程序编码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四、监控反馈</a:t>
            </a:r>
          </a:p>
        </p:txBody>
      </p:sp>
    </p:spTree>
    <p:extLst>
      <p:ext uri="{BB962C8B-B14F-4D97-AF65-F5344CB8AC3E}">
        <p14:creationId xmlns:p14="http://schemas.microsoft.com/office/powerpoint/2010/main" val="643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5F0EF5-ACE0-4F76-B74A-239AB05EC871}"/>
              </a:ext>
            </a:extLst>
          </p:cNvPr>
          <p:cNvGrpSpPr/>
          <p:nvPr/>
        </p:nvGrpSpPr>
        <p:grpSpPr>
          <a:xfrm>
            <a:off x="3386794" y="2255790"/>
            <a:ext cx="2646878" cy="656102"/>
            <a:chOff x="3457677" y="1941838"/>
            <a:chExt cx="2646878" cy="656102"/>
          </a:xfrm>
        </p:grpSpPr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3457677" y="1941838"/>
              <a:ext cx="264687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预期开发计划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9921" y="2290163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1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605703" y="2597940"/>
              <a:ext cx="34190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j-lt"/>
              </a:rPr>
              <a:t>PART ONE</a:t>
            </a:r>
            <a:endParaRPr lang="zh-CN" altLang="en-US" sz="12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2542" y="2356549"/>
            <a:ext cx="944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prstClr val="white"/>
                </a:solidFill>
                <a:latin typeface="方正兰亭黑_GBK"/>
                <a:ea typeface="方正兰亭黑_GBK"/>
              </a:rPr>
              <a:t>05</a:t>
            </a:r>
            <a:endParaRPr lang="zh-CN" altLang="en-US" sz="4800" b="1" dirty="0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223069-4B71-490D-9750-79B1EBDA8C45}"/>
              </a:ext>
            </a:extLst>
          </p:cNvPr>
          <p:cNvGrpSpPr/>
          <p:nvPr/>
        </p:nvGrpSpPr>
        <p:grpSpPr>
          <a:xfrm>
            <a:off x="3365660" y="2357334"/>
            <a:ext cx="1005403" cy="584775"/>
            <a:chOff x="3410811" y="2037491"/>
            <a:chExt cx="1005403" cy="584775"/>
          </a:xfrm>
        </p:grpSpPr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3410811" y="2037491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>
                  <a:solidFill>
                    <a:srgbClr val="27506E"/>
                  </a:solidFill>
                  <a:latin typeface="方正兰亭黑_GBK"/>
                  <a:ea typeface="方正兰亭黑_GBK"/>
                </a:rPr>
                <a:t>改进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495177" y="227923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14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605703" y="2597940"/>
              <a:ext cx="34190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Arial" panose="020B0604020202020204"/>
              </a:rPr>
              <a:t>PART FIVE</a:t>
            </a:r>
            <a:endParaRPr lang="zh-CN" altLang="en-US" sz="1200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E5057DE-AD38-4F37-BC54-AA115FD51F64}"/>
              </a:ext>
            </a:extLst>
          </p:cNvPr>
          <p:cNvGrpSpPr/>
          <p:nvPr/>
        </p:nvGrpSpPr>
        <p:grpSpPr>
          <a:xfrm>
            <a:off x="926929" y="241969"/>
            <a:ext cx="1210588" cy="400110"/>
            <a:chOff x="934511" y="183664"/>
            <a:chExt cx="1210588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数据流图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B5E7D2-A6F8-41F3-9984-7D5885CA1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20" y="0"/>
            <a:ext cx="56656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E5057DE-AD38-4F37-BC54-AA115FD51F64}"/>
              </a:ext>
            </a:extLst>
          </p:cNvPr>
          <p:cNvGrpSpPr/>
          <p:nvPr/>
        </p:nvGrpSpPr>
        <p:grpSpPr>
          <a:xfrm>
            <a:off x="926929" y="241969"/>
            <a:ext cx="697627" cy="400110"/>
            <a:chOff x="934511" y="183664"/>
            <a:chExt cx="697627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类图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AFD062-7A21-49E4-8DC7-C3E9DF9CF9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745" y="0"/>
            <a:ext cx="50253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E5057DE-AD38-4F37-BC54-AA115FD51F64}"/>
              </a:ext>
            </a:extLst>
          </p:cNvPr>
          <p:cNvGrpSpPr/>
          <p:nvPr/>
        </p:nvGrpSpPr>
        <p:grpSpPr>
          <a:xfrm>
            <a:off x="926929" y="241969"/>
            <a:ext cx="3518912" cy="400110"/>
            <a:chOff x="934511" y="183664"/>
            <a:chExt cx="3518912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35189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针对上次答辩各组建议的反馈</a:t>
              </a:r>
              <a:endParaRPr lang="en-US" altLang="zh-CN" sz="2000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32788" y="522218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4C596D-6758-472E-94D6-184702AB0BB4}"/>
              </a:ext>
            </a:extLst>
          </p:cNvPr>
          <p:cNvSpPr txBox="1"/>
          <p:nvPr/>
        </p:nvSpPr>
        <p:spPr>
          <a:xfrm>
            <a:off x="1180269" y="1552175"/>
            <a:ext cx="58544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活动发布，没有对人群分类，针对不同院校，校级等，官方还是内建等。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17860A-B829-4DEF-88CE-7656F8A2F983}"/>
              </a:ext>
            </a:extLst>
          </p:cNvPr>
          <p:cNvSpPr txBox="1"/>
          <p:nvPr/>
        </p:nvSpPr>
        <p:spPr>
          <a:xfrm>
            <a:off x="1180269" y="3019711"/>
            <a:ext cx="135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响应的反馈。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59D1FC-8A0C-45D1-8664-F8BB618FBCF2}"/>
              </a:ext>
            </a:extLst>
          </p:cNvPr>
          <p:cNvSpPr txBox="1"/>
          <p:nvPr/>
        </p:nvSpPr>
        <p:spPr>
          <a:xfrm>
            <a:off x="1180269" y="2285943"/>
            <a:ext cx="30844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社团社长管理成员的功能有待加强。</a:t>
            </a:r>
          </a:p>
        </p:txBody>
      </p:sp>
    </p:spTree>
    <p:extLst>
      <p:ext uri="{BB962C8B-B14F-4D97-AF65-F5344CB8AC3E}">
        <p14:creationId xmlns:p14="http://schemas.microsoft.com/office/powerpoint/2010/main" val="23115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5564" y="3084388"/>
            <a:ext cx="3019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E4864"/>
                </a:solidFill>
                <a:latin typeface="+mn-ea"/>
                <a:ea typeface="+mn-ea"/>
              </a:rPr>
              <a:t>感谢您的观看</a:t>
            </a: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976402" y="1740753"/>
            <a:ext cx="71442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dirty="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预期开发计划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53DFFF-ECA9-4E7D-9C7A-7455F14BF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772"/>
            <a:ext cx="9144000" cy="3986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预期开发计划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935715-015F-4886-9B56-C8B1F1577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155"/>
            <a:ext cx="9144000" cy="37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预期开发计划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026F4C-9793-4553-8A88-3245C1E52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649"/>
            <a:ext cx="9144000" cy="31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8955" y="2356549"/>
            <a:ext cx="9316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prstClr val="white"/>
                </a:solidFill>
                <a:latin typeface="方正兰亭黑_GBK"/>
                <a:ea typeface="方正兰亭黑_GBK"/>
              </a:rPr>
              <a:t>02</a:t>
            </a:r>
            <a:endParaRPr lang="zh-CN" altLang="en-US" sz="4800" b="1">
              <a:solidFill>
                <a:prstClr val="white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A01FB0-C5E1-49D8-9484-6002B07B0E67}"/>
              </a:ext>
            </a:extLst>
          </p:cNvPr>
          <p:cNvGrpSpPr/>
          <p:nvPr/>
        </p:nvGrpSpPr>
        <p:grpSpPr>
          <a:xfrm>
            <a:off x="3363608" y="2321653"/>
            <a:ext cx="3467616" cy="590239"/>
            <a:chOff x="3420315" y="2007701"/>
            <a:chExt cx="3467616" cy="590239"/>
          </a:xfrm>
        </p:grpSpPr>
        <p:sp>
          <p:nvSpPr>
            <p:cNvPr id="16" name="文本框 5"/>
            <p:cNvSpPr txBox="1">
              <a:spLocks noChangeArrowheads="1"/>
            </p:cNvSpPr>
            <p:nvPr/>
          </p:nvSpPr>
          <p:spPr bwMode="auto">
            <a:xfrm>
              <a:off x="3420315" y="2007701"/>
              <a:ext cx="346761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>
                  <a:solidFill>
                    <a:srgbClr val="27506E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495177" y="227923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1400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605703" y="2597940"/>
              <a:ext cx="34190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579497" y="31750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Arial" panose="020B0604020202020204"/>
              </a:rPr>
              <a:t>PART TWO</a:t>
            </a:r>
            <a:endParaRPr lang="zh-CN" altLang="en-US" sz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1980029" cy="400110"/>
            <a:chOff x="934511" y="183664"/>
            <a:chExt cx="1980029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19800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功能模块层次图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FB5124-FBB1-484A-AA7F-F8FE11EF03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112" y="0"/>
            <a:ext cx="3292436" cy="5151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A161A-97DC-401A-8D25-D2FE870349D8}"/>
              </a:ext>
            </a:extLst>
          </p:cNvPr>
          <p:cNvGrpSpPr/>
          <p:nvPr/>
        </p:nvGrpSpPr>
        <p:grpSpPr>
          <a:xfrm>
            <a:off x="935629" y="243200"/>
            <a:ext cx="2236510" cy="400110"/>
            <a:chOff x="934511" y="183664"/>
            <a:chExt cx="2236510" cy="400110"/>
          </a:xfrm>
        </p:grpSpPr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934511" y="183664"/>
              <a:ext cx="2236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功能模块层次设计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46965" y="555416"/>
              <a:ext cx="31012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865BEA-497A-40FF-8FCE-E419CB40E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58" y="936169"/>
            <a:ext cx="4350167" cy="3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</TotalTime>
  <Words>491</Words>
  <Application>Microsoft Office PowerPoint</Application>
  <PresentationFormat>全屏显示(16:9)</PresentationFormat>
  <Paragraphs>129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方正兰亭黑_GBK</vt:lpstr>
      <vt:lpstr>华文新魏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道姑朋友</cp:lastModifiedBy>
  <cp:revision>115</cp:revision>
  <dcterms:created xsi:type="dcterms:W3CDTF">2016-04-24T15:52:00Z</dcterms:created>
  <dcterms:modified xsi:type="dcterms:W3CDTF">2020-04-06T14:30:48Z</dcterms:modified>
  <cp:category>店铺： BOSSPPT顶尖职业文案</cp:category>
  <cp:contentStatus>BOSSPPT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