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5"/>
  </p:notesMasterIdLst>
  <p:sldIdLst>
    <p:sldId id="262" r:id="rId4"/>
    <p:sldId id="263" r:id="rId6"/>
    <p:sldId id="342" r:id="rId7"/>
    <p:sldId id="345" r:id="rId8"/>
    <p:sldId id="349" r:id="rId9"/>
    <p:sldId id="364" r:id="rId10"/>
    <p:sldId id="350" r:id="rId11"/>
    <p:sldId id="351" r:id="rId12"/>
    <p:sldId id="343" r:id="rId13"/>
    <p:sldId id="348" r:id="rId14"/>
    <p:sldId id="346" r:id="rId15"/>
    <p:sldId id="344" r:id="rId16"/>
    <p:sldId id="347" r:id="rId17"/>
    <p:sldId id="353" r:id="rId18"/>
    <p:sldId id="354" r:id="rId19"/>
    <p:sldId id="357" r:id="rId20"/>
    <p:sldId id="361" r:id="rId21"/>
    <p:sldId id="355" r:id="rId22"/>
    <p:sldId id="360" r:id="rId23"/>
    <p:sldId id="380" r:id="rId24"/>
    <p:sldId id="356"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57B4D0"/>
    <a:srgbClr val="FFFFFF"/>
    <a:srgbClr val="E5E5E5"/>
    <a:srgbClr val="1A1D1A"/>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314" autoAdjust="0"/>
  </p:normalViewPr>
  <p:slideViewPr>
    <p:cSldViewPr snapToGrid="0">
      <p:cViewPr>
        <p:scale>
          <a:sx n="66" d="100"/>
          <a:sy n="66" d="100"/>
        </p:scale>
        <p:origin x="-2334" y="-1050"/>
      </p:cViewPr>
      <p:guideLst>
        <p:guide orient="horz" pos="2124"/>
        <p:guide pos="3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
        <p:nvSpPr>
          <p:cNvPr id="11" name="TextBox 10"/>
          <p:cNvSpPr txBox="1"/>
          <p:nvPr userDrawn="1"/>
        </p:nvSpPr>
        <p:spPr>
          <a:xfrm>
            <a:off x="15013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hlinkClick r:id="rId2"/>
              </a:rPr>
              <a:t>节日</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http://www.1ppt.com/jieri/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019" y="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918633" y="3346359"/>
            <a:ext cx="5913967" cy="829945"/>
          </a:xfrm>
          <a:prstGeom prst="rect">
            <a:avLst/>
          </a:prstGeom>
          <a:noFill/>
        </p:spPr>
        <p:txBody>
          <a:bodyPr wrap="square" rtlCol="0">
            <a:spAutoFit/>
          </a:bodyPr>
          <a:lstStyle/>
          <a:p>
            <a:r>
              <a:rPr lang="zh-CN" altLang="en-US" sz="4800" b="1" dirty="0">
                <a:solidFill>
                  <a:srgbClr val="476E40"/>
                </a:solidFill>
                <a:latin typeface="黑体" panose="02010609060101010101" charset="-122"/>
                <a:ea typeface="黑体" panose="02010609060101010101" charset="-122"/>
                <a:sym typeface="+mn-ea"/>
              </a:rPr>
              <a:t>银行叫号取号系统</a:t>
            </a:r>
            <a:endParaRPr lang="zh-CN" altLang="en-US" sz="4800" dirty="0">
              <a:cs typeface="+mn-ea"/>
              <a:sym typeface="+mn-lt"/>
            </a:endParaRPr>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35918" y="2042757"/>
            <a:ext cx="512744" cy="1445260"/>
          </a:xfrm>
          <a:prstGeom prst="rect">
            <a:avLst/>
          </a:prstGeom>
          <a:noFill/>
        </p:spPr>
        <p:txBody>
          <a:bodyPr wrap="square" rtlCol="0">
            <a:spAutoFit/>
          </a:bodyPr>
          <a:lstStyle/>
          <a:p>
            <a:pPr algn="ctr"/>
            <a:endParaRPr lang="zh-CN" altLang="en-US" sz="8800" dirty="0">
              <a:solidFill>
                <a:schemeClr val="tx2"/>
              </a:solidFill>
              <a:effectLst>
                <a:outerShdw blurRad="139700" dist="88900" dir="2700000" algn="tl" rotWithShape="0">
                  <a:schemeClr val="tx1">
                    <a:lumMod val="75000"/>
                    <a:lumOff val="25000"/>
                    <a:alpha val="40000"/>
                  </a:schemeClr>
                </a:outerShdw>
              </a:effectLst>
              <a:cs typeface="+mn-ea"/>
              <a:sym typeface="+mn-lt"/>
            </a:endParaRPr>
          </a:p>
        </p:txBody>
      </p:sp>
      <p:sp>
        <p:nvSpPr>
          <p:cNvPr id="29" name="文本框 28"/>
          <p:cNvSpPr txBox="1"/>
          <p:nvPr/>
        </p:nvSpPr>
        <p:spPr>
          <a:xfrm>
            <a:off x="2310162" y="2042757"/>
            <a:ext cx="512744" cy="1445260"/>
          </a:xfrm>
          <a:prstGeom prst="rect">
            <a:avLst/>
          </a:prstGeom>
          <a:noFill/>
        </p:spPr>
        <p:txBody>
          <a:bodyPr wrap="square" rtlCol="0">
            <a:spAutoFit/>
          </a:bodyPr>
          <a:lstStyle/>
          <a:p>
            <a:pPr algn="ctr"/>
            <a:endParaRPr lang="zh-CN" altLang="en-US" sz="8800" dirty="0">
              <a:solidFill>
                <a:schemeClr val="tx2"/>
              </a:solidFill>
              <a:effectLst>
                <a:outerShdw blurRad="139700" dist="88900" dir="2700000" algn="tl" rotWithShape="0">
                  <a:schemeClr val="tx1">
                    <a:lumMod val="75000"/>
                    <a:lumOff val="25000"/>
                    <a:alpha val="40000"/>
                  </a:schemeClr>
                </a:outerShdw>
              </a:effectLst>
              <a:cs typeface="+mn-ea"/>
              <a:sym typeface="+mn-lt"/>
            </a:endParaRPr>
          </a:p>
        </p:txBody>
      </p:sp>
      <p:sp>
        <p:nvSpPr>
          <p:cNvPr id="30" name="文本框 29"/>
          <p:cNvSpPr txBox="1"/>
          <p:nvPr/>
        </p:nvSpPr>
        <p:spPr>
          <a:xfrm>
            <a:off x="2947285" y="2042757"/>
            <a:ext cx="512744" cy="1445260"/>
          </a:xfrm>
          <a:prstGeom prst="rect">
            <a:avLst/>
          </a:prstGeom>
          <a:noFill/>
        </p:spPr>
        <p:txBody>
          <a:bodyPr wrap="square" rtlCol="0">
            <a:spAutoFit/>
          </a:bodyPr>
          <a:lstStyle/>
          <a:p>
            <a:pPr algn="ctr"/>
            <a:endParaRPr lang="zh-CN" altLang="en-US" sz="8800" dirty="0">
              <a:solidFill>
                <a:schemeClr val="tx2"/>
              </a:solidFill>
              <a:effectLst>
                <a:outerShdw blurRad="139700" dist="88900" dir="2700000" algn="tl" rotWithShape="0">
                  <a:schemeClr val="tx1">
                    <a:lumMod val="75000"/>
                    <a:lumOff val="25000"/>
                    <a:alpha val="40000"/>
                  </a:scheme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decel="50000" fill="hold" grpId="1" nodeType="withEffect">
                                  <p:stCondLst>
                                    <p:cond delay="0"/>
                                  </p:stCondLst>
                                  <p:childTnLst>
                                    <p:animMotion origin="layout" path="M 4.16667E-7 -7.40741E-7 L 0.20547 -7.40741E-7 " pathEditMode="relative" rAng="0" ptsTypes="AA">
                                      <p:cBhvr>
                                        <p:cTn id="9" dur="1000" spd="-100000" fill="hold"/>
                                        <p:tgtEl>
                                          <p:spTgt spid="27"/>
                                        </p:tgtEl>
                                        <p:attrNameLst>
                                          <p:attrName>ppt_x</p:attrName>
                                          <p:attrName>ppt_y</p:attrName>
                                        </p:attrNameLst>
                                      </p:cBhvr>
                                      <p:rCtr x="10273" y="0"/>
                                    </p:animMotion>
                                  </p:childTnLst>
                                </p:cTn>
                              </p:par>
                              <p:par>
                                <p:cTn id="10" presetID="10" presetClass="entr" presetSubtype="0" fill="hold" grpId="0" nodeType="withEffect">
                                  <p:stCondLst>
                                    <p:cond delay="3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63" presetClass="path" presetSubtype="0" decel="50000" fill="hold" grpId="1" nodeType="withEffect">
                                  <p:stCondLst>
                                    <p:cond delay="300"/>
                                  </p:stCondLst>
                                  <p:childTnLst>
                                    <p:animMotion origin="layout" path="M 3.33333E-6 -7.40741E-7 L 0.20547 -7.40741E-7 " pathEditMode="relative" rAng="0" ptsTypes="AA">
                                      <p:cBhvr>
                                        <p:cTn id="14" dur="1000" spd="-100000" fill="hold"/>
                                        <p:tgtEl>
                                          <p:spTgt spid="29"/>
                                        </p:tgtEl>
                                        <p:attrNameLst>
                                          <p:attrName>ppt_x</p:attrName>
                                          <p:attrName>ppt_y</p:attrName>
                                        </p:attrNameLst>
                                      </p:cBhvr>
                                      <p:rCtr x="10273" y="0"/>
                                    </p:animMotion>
                                  </p:childTnLst>
                                </p:cTn>
                              </p:par>
                              <p:par>
                                <p:cTn id="15" presetID="10" presetClass="entr" presetSubtype="0" fill="hold" grpId="0" nodeType="withEffect">
                                  <p:stCondLst>
                                    <p:cond delay="4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63" presetClass="path" presetSubtype="0" decel="50000" fill="hold" grpId="1" nodeType="withEffect">
                                  <p:stCondLst>
                                    <p:cond delay="450"/>
                                  </p:stCondLst>
                                  <p:childTnLst>
                                    <p:animMotion origin="layout" path="M -4.16667E-7 -7.40741E-7 L 0.20547 -7.40741E-7 " pathEditMode="relative" rAng="0" ptsTypes="AA">
                                      <p:cBhvr>
                                        <p:cTn id="19" dur="1000" spd="-100000" fill="hold"/>
                                        <p:tgtEl>
                                          <p:spTgt spid="30"/>
                                        </p:tgtEl>
                                        <p:attrNameLst>
                                          <p:attrName>ppt_x</p:attrName>
                                          <p:attrName>ppt_y</p:attrName>
                                        </p:attrNameLst>
                                      </p:cBhvr>
                                      <p:rCtr x="10273" y="0"/>
                                    </p:animMotion>
                                  </p:childTnLst>
                                </p:cTn>
                              </p:par>
                              <p:par>
                                <p:cTn id="20" presetID="22" presetClass="entr" presetSubtype="8" fill="hold" grpId="0" nodeType="withEffect">
                                  <p:stCondLst>
                                    <p:cond delay="45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250"/>
                                        <p:tgtEl>
                                          <p:spTgt spid="16"/>
                                        </p:tgtEl>
                                      </p:cBhvr>
                                    </p:animEffect>
                                  </p:childTnLst>
                                </p:cTn>
                              </p:par>
                              <p:par>
                                <p:cTn id="23" presetID="22" presetClass="entr" presetSubtype="8" fill="hold" nodeType="withEffect">
                                  <p:stCondLst>
                                    <p:cond delay="45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1250"/>
                                        <p:tgtEl>
                                          <p:spTgt spid="22"/>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35" presetClass="path" presetSubtype="0" decel="40000" fill="hold" grpId="1" nodeType="withEffect">
                                  <p:stCondLst>
                                    <p:cond delay="450"/>
                                  </p:stCondLst>
                                  <p:childTnLst>
                                    <p:animMotion origin="layout" path="M 0.03073 2.22222E-6 L -0.15925 2.22222E-6 " pathEditMode="relative" rAng="0" ptsTypes="AA">
                                      <p:cBhvr>
                                        <p:cTn id="30" dur="1000" spd="-100000" fill="hold"/>
                                        <p:tgtEl>
                                          <p:spTgt spid="20"/>
                                        </p:tgtEl>
                                        <p:attrNameLst>
                                          <p:attrName>ppt_x</p:attrName>
                                          <p:attrName>ppt_y</p:attrName>
                                        </p:attrNameLst>
                                      </p:cBhvr>
                                      <p:rCtr x="-9505" y="0"/>
                                    </p:animMotion>
                                  </p:childTnLst>
                                </p:cTn>
                              </p:par>
                              <p:par>
                                <p:cTn id="31" presetID="35" presetClass="path" presetSubtype="0" accel="40000" decel="40000" fill="hold" grpId="2" nodeType="withEffect">
                                  <p:stCondLst>
                                    <p:cond delay="1450"/>
                                  </p:stCondLst>
                                  <p:childTnLst>
                                    <p:animMotion origin="layout" path="M 0.03073 2.22222E-6 L 2.91667E-6 2.22222E-6 " pathEditMode="relative" rAng="0" ptsTypes="AA">
                                      <p:cBhvr>
                                        <p:cTn id="32" dur="750" fill="hold"/>
                                        <p:tgtEl>
                                          <p:spTgt spid="20"/>
                                        </p:tgtEl>
                                        <p:attrNameLst>
                                          <p:attrName>ppt_x</p:attrName>
                                          <p:attrName>ppt_y</p:attrName>
                                        </p:attrNameLst>
                                      </p:cBhvr>
                                      <p:rCtr x="-1536" y="0"/>
                                    </p:animMotion>
                                  </p:childTnLst>
                                </p:cTn>
                              </p:par>
                              <p:par>
                                <p:cTn id="33" presetID="10" presetClass="entr" presetSubtype="0" fill="hold" grpId="0" nodeType="withEffect">
                                  <p:stCondLst>
                                    <p:cond delay="4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35" presetClass="path" presetSubtype="0" decel="40000" fill="hold" grpId="1" nodeType="withEffect">
                                  <p:stCondLst>
                                    <p:cond delay="450"/>
                                  </p:stCondLst>
                                  <p:childTnLst>
                                    <p:animMotion origin="layout" path="M -0.0388 -0.02686 L 0.14193 0.06828 " pathEditMode="relative" rAng="0" ptsTypes="AA">
                                      <p:cBhvr>
                                        <p:cTn id="37" dur="750" spd="-100000" fill="hold"/>
                                        <p:tgtEl>
                                          <p:spTgt spid="21"/>
                                        </p:tgtEl>
                                        <p:attrNameLst>
                                          <p:attrName>ppt_x</p:attrName>
                                          <p:attrName>ppt_y</p:attrName>
                                        </p:attrNameLst>
                                      </p:cBhvr>
                                      <p:rCtr x="9036" y="4745"/>
                                    </p:animMotion>
                                  </p:childTnLst>
                                </p:cTn>
                              </p:par>
                              <p:par>
                                <p:cTn id="38" presetID="35" presetClass="path" presetSubtype="0" accel="40000" decel="40000" fill="hold" grpId="2" nodeType="withEffect">
                                  <p:stCondLst>
                                    <p:cond delay="1250"/>
                                  </p:stCondLst>
                                  <p:childTnLst>
                                    <p:animMotion origin="layout" path="M -0.0345 -0.02547 L 0.0043 -0.00278 " pathEditMode="relative" rAng="0" ptsTypes="AA">
                                      <p:cBhvr>
                                        <p:cTn id="39" dur="750" fill="hold"/>
                                        <p:tgtEl>
                                          <p:spTgt spid="21"/>
                                        </p:tgtEl>
                                        <p:attrNameLst>
                                          <p:attrName>ppt_x</p:attrName>
                                          <p:attrName>ppt_y</p:attrName>
                                        </p:attrNameLst>
                                      </p:cBhvr>
                                      <p:rCtr x="1940" y="1134"/>
                                    </p:animMotion>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childTnLst>
                                </p:cTn>
                              </p:par>
                              <p:par>
                                <p:cTn id="43" presetID="63" presetClass="path" presetSubtype="0" decel="30000" fill="hold" nodeType="withEffect">
                                  <p:stCondLst>
                                    <p:cond delay="0"/>
                                  </p:stCondLst>
                                  <p:childTnLst>
                                    <p:animMotion origin="layout" path="M -0.124349 -0.124074 L 0 0 E" pathEditMode="relative" ptsTypes="">
                                      <p:cBhvr>
                                        <p:cTn id="44" dur="1000" fill="hold"/>
                                        <p:tgtEl>
                                          <p:spTgt spid="2"/>
                                        </p:tgtEl>
                                        <p:attrNameLst>
                                          <p:attrName>ppt_x</p:attrName>
                                          <p:attrName>ppt_y</p:attrName>
                                        </p:attrNameLst>
                                      </p:cBhvr>
                                    </p:animMotion>
                                  </p:childTnLst>
                                </p:cTn>
                              </p:par>
                              <p:par>
                                <p:cTn id="45" presetID="6" presetClass="emph" presetSubtype="0" decel="30000" fill="hold" nodeType="withEffect">
                                  <p:stCondLst>
                                    <p:cond delay="0"/>
                                  </p:stCondLst>
                                  <p:childTnLst>
                                    <p:animScale>
                                      <p:cBhvr>
                                        <p:cTn id="46" dur="1000" fill="hold"/>
                                        <p:tgtEl>
                                          <p:spTgt spid="2"/>
                                        </p:tgtEl>
                                      </p:cBhvr>
                                      <p:by x="150000" y="150000"/>
                                      <p:from x="146726" y="119179"/>
                                      <p:to x="100000" y="100000"/>
                                    </p:animScale>
                                  </p:childTnLst>
                                </p:cTn>
                              </p:par>
                              <p:par>
                                <p:cTn id="47" presetID="31" presetClass="entr" presetSubtype="0" fill="hold" nodeType="withEffect">
                                  <p:stCondLst>
                                    <p:cond delay="250"/>
                                  </p:stCondLst>
                                  <p:childTnLst>
                                    <p:set>
                                      <p:cBhvr>
                                        <p:cTn id="48" dur="1" fill="hold">
                                          <p:stCondLst>
                                            <p:cond delay="0"/>
                                          </p:stCondLst>
                                        </p:cTn>
                                        <p:tgtEl>
                                          <p:spTgt spid="4"/>
                                        </p:tgtEl>
                                        <p:attrNameLst>
                                          <p:attrName>style.visibility</p:attrName>
                                        </p:attrNameLst>
                                      </p:cBhvr>
                                      <p:to>
                                        <p:strVal val="visible"/>
                                      </p:to>
                                    </p:set>
                                    <p:anim calcmode="lin" valueType="num">
                                      <p:cBhvr>
                                        <p:cTn id="49" dur="1000" fill="hold"/>
                                        <p:tgtEl>
                                          <p:spTgt spid="4"/>
                                        </p:tgtEl>
                                        <p:attrNameLst>
                                          <p:attrName>ppt_w</p:attrName>
                                        </p:attrNameLst>
                                      </p:cBhvr>
                                      <p:tavLst>
                                        <p:tav tm="0">
                                          <p:val>
                                            <p:fltVal val="0"/>
                                          </p:val>
                                        </p:tav>
                                        <p:tav tm="100000">
                                          <p:val>
                                            <p:strVal val="#ppt_w"/>
                                          </p:val>
                                        </p:tav>
                                      </p:tavLst>
                                    </p:anim>
                                    <p:anim calcmode="lin" valueType="num">
                                      <p:cBhvr>
                                        <p:cTn id="50" dur="1000" fill="hold"/>
                                        <p:tgtEl>
                                          <p:spTgt spid="4"/>
                                        </p:tgtEl>
                                        <p:attrNameLst>
                                          <p:attrName>ppt_h</p:attrName>
                                        </p:attrNameLst>
                                      </p:cBhvr>
                                      <p:tavLst>
                                        <p:tav tm="0">
                                          <p:val>
                                            <p:fltVal val="0"/>
                                          </p:val>
                                        </p:tav>
                                        <p:tav tm="100000">
                                          <p:val>
                                            <p:strVal val="#ppt_h"/>
                                          </p:val>
                                        </p:tav>
                                      </p:tavLst>
                                    </p:anim>
                                    <p:anim calcmode="lin" valueType="num">
                                      <p:cBhvr>
                                        <p:cTn id="51" dur="1000" fill="hold"/>
                                        <p:tgtEl>
                                          <p:spTgt spid="4"/>
                                        </p:tgtEl>
                                        <p:attrNameLst>
                                          <p:attrName>style.rotation</p:attrName>
                                        </p:attrNameLst>
                                      </p:cBhvr>
                                      <p:tavLst>
                                        <p:tav tm="0">
                                          <p:val>
                                            <p:fltVal val="90"/>
                                          </p:val>
                                        </p:tav>
                                        <p:tav tm="100000">
                                          <p:val>
                                            <p:fltVal val="0"/>
                                          </p:val>
                                        </p:tav>
                                      </p:tavLst>
                                    </p:anim>
                                    <p:animEffect transition="in" filter="fade">
                                      <p:cBhvr>
                                        <p:cTn id="52" dur="1000"/>
                                        <p:tgtEl>
                                          <p:spTgt spid="4"/>
                                        </p:tgtEl>
                                      </p:cBhvr>
                                    </p:animEffect>
                                  </p:childTnLst>
                                </p:cTn>
                              </p:par>
                              <p:par>
                                <p:cTn id="53" presetID="31" presetClass="entr" presetSubtype="0" fill="hold" nodeType="withEffect">
                                  <p:stCondLst>
                                    <p:cond delay="25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 calcmode="lin" valueType="num">
                                      <p:cBhvr>
                                        <p:cTn id="57" dur="1000" fill="hold"/>
                                        <p:tgtEl>
                                          <p:spTgt spid="5"/>
                                        </p:tgtEl>
                                        <p:attrNameLst>
                                          <p:attrName>style.rotation</p:attrName>
                                        </p:attrNameLst>
                                      </p:cBhvr>
                                      <p:tavLst>
                                        <p:tav tm="0">
                                          <p:val>
                                            <p:fltVal val="90"/>
                                          </p:val>
                                        </p:tav>
                                        <p:tav tm="100000">
                                          <p:val>
                                            <p:fltVal val="0"/>
                                          </p:val>
                                        </p:tav>
                                      </p:tavLst>
                                    </p:anim>
                                    <p:animEffect transition="in" filter="fade">
                                      <p:cBhvr>
                                        <p:cTn id="58" dur="1000"/>
                                        <p:tgtEl>
                                          <p:spTgt spid="5"/>
                                        </p:tgtEl>
                                      </p:cBhvr>
                                    </p:animEffect>
                                  </p:childTnLst>
                                </p:cTn>
                              </p:par>
                              <p:par>
                                <p:cTn id="59" presetID="31" presetClass="entr" presetSubtype="0" fill="hold" nodeType="withEffect">
                                  <p:stCondLst>
                                    <p:cond delay="250"/>
                                  </p:stCondLst>
                                  <p:childTnLst>
                                    <p:set>
                                      <p:cBhvr>
                                        <p:cTn id="60" dur="1" fill="hold">
                                          <p:stCondLst>
                                            <p:cond delay="0"/>
                                          </p:stCondLst>
                                        </p:cTn>
                                        <p:tgtEl>
                                          <p:spTgt spid="6"/>
                                        </p:tgtEl>
                                        <p:attrNameLst>
                                          <p:attrName>style.visibility</p:attrName>
                                        </p:attrNameLst>
                                      </p:cBhvr>
                                      <p:to>
                                        <p:strVal val="visible"/>
                                      </p:to>
                                    </p:set>
                                    <p:anim calcmode="lin" valueType="num">
                                      <p:cBhvr>
                                        <p:cTn id="61" dur="1000" fill="hold"/>
                                        <p:tgtEl>
                                          <p:spTgt spid="6"/>
                                        </p:tgtEl>
                                        <p:attrNameLst>
                                          <p:attrName>ppt_w</p:attrName>
                                        </p:attrNameLst>
                                      </p:cBhvr>
                                      <p:tavLst>
                                        <p:tav tm="0">
                                          <p:val>
                                            <p:fltVal val="0"/>
                                          </p:val>
                                        </p:tav>
                                        <p:tav tm="100000">
                                          <p:val>
                                            <p:strVal val="#ppt_w"/>
                                          </p:val>
                                        </p:tav>
                                      </p:tavLst>
                                    </p:anim>
                                    <p:anim calcmode="lin" valueType="num">
                                      <p:cBhvr>
                                        <p:cTn id="62" dur="1000" fill="hold"/>
                                        <p:tgtEl>
                                          <p:spTgt spid="6"/>
                                        </p:tgtEl>
                                        <p:attrNameLst>
                                          <p:attrName>ppt_h</p:attrName>
                                        </p:attrNameLst>
                                      </p:cBhvr>
                                      <p:tavLst>
                                        <p:tav tm="0">
                                          <p:val>
                                            <p:fltVal val="0"/>
                                          </p:val>
                                        </p:tav>
                                        <p:tav tm="100000">
                                          <p:val>
                                            <p:strVal val="#ppt_h"/>
                                          </p:val>
                                        </p:tav>
                                      </p:tavLst>
                                    </p:anim>
                                    <p:anim calcmode="lin" valueType="num">
                                      <p:cBhvr>
                                        <p:cTn id="63" dur="1000" fill="hold"/>
                                        <p:tgtEl>
                                          <p:spTgt spid="6"/>
                                        </p:tgtEl>
                                        <p:attrNameLst>
                                          <p:attrName>style.rotation</p:attrName>
                                        </p:attrNameLst>
                                      </p:cBhvr>
                                      <p:tavLst>
                                        <p:tav tm="0">
                                          <p:val>
                                            <p:fltVal val="90"/>
                                          </p:val>
                                        </p:tav>
                                        <p:tav tm="100000">
                                          <p:val>
                                            <p:fltVal val="0"/>
                                          </p:val>
                                        </p:tav>
                                      </p:tavLst>
                                    </p:anim>
                                    <p:animEffect transition="in" filter="fade">
                                      <p:cBhvr>
                                        <p:cTn id="64" dur="1000"/>
                                        <p:tgtEl>
                                          <p:spTgt spid="6"/>
                                        </p:tgtEl>
                                      </p:cBhvr>
                                    </p:animEffect>
                                  </p:childTnLst>
                                </p:cTn>
                              </p:par>
                              <p:par>
                                <p:cTn id="65" presetID="31" presetClass="entr" presetSubtype="0" fill="hold" grpId="0" nodeType="withEffect">
                                  <p:stCondLst>
                                    <p:cond delay="250"/>
                                  </p:stCondLst>
                                  <p:childTnLst>
                                    <p:set>
                                      <p:cBhvr>
                                        <p:cTn id="66" dur="1" fill="hold">
                                          <p:stCondLst>
                                            <p:cond delay="0"/>
                                          </p:stCondLst>
                                        </p:cTn>
                                        <p:tgtEl>
                                          <p:spTgt spid="7"/>
                                        </p:tgtEl>
                                        <p:attrNameLst>
                                          <p:attrName>style.visibility</p:attrName>
                                        </p:attrNameLst>
                                      </p:cBhvr>
                                      <p:to>
                                        <p:strVal val="visible"/>
                                      </p:to>
                                    </p:set>
                                    <p:anim calcmode="lin" valueType="num">
                                      <p:cBhvr>
                                        <p:cTn id="67" dur="1000" fill="hold"/>
                                        <p:tgtEl>
                                          <p:spTgt spid="7"/>
                                        </p:tgtEl>
                                        <p:attrNameLst>
                                          <p:attrName>ppt_w</p:attrName>
                                        </p:attrNameLst>
                                      </p:cBhvr>
                                      <p:tavLst>
                                        <p:tav tm="0">
                                          <p:val>
                                            <p:fltVal val="0"/>
                                          </p:val>
                                        </p:tav>
                                        <p:tav tm="100000">
                                          <p:val>
                                            <p:strVal val="#ppt_w"/>
                                          </p:val>
                                        </p:tav>
                                      </p:tavLst>
                                    </p:anim>
                                    <p:anim calcmode="lin" valueType="num">
                                      <p:cBhvr>
                                        <p:cTn id="68" dur="1000" fill="hold"/>
                                        <p:tgtEl>
                                          <p:spTgt spid="7"/>
                                        </p:tgtEl>
                                        <p:attrNameLst>
                                          <p:attrName>ppt_h</p:attrName>
                                        </p:attrNameLst>
                                      </p:cBhvr>
                                      <p:tavLst>
                                        <p:tav tm="0">
                                          <p:val>
                                            <p:fltVal val="0"/>
                                          </p:val>
                                        </p:tav>
                                        <p:tav tm="100000">
                                          <p:val>
                                            <p:strVal val="#ppt_h"/>
                                          </p:val>
                                        </p:tav>
                                      </p:tavLst>
                                    </p:anim>
                                    <p:anim calcmode="lin" valueType="num">
                                      <p:cBhvr>
                                        <p:cTn id="69" dur="1000" fill="hold"/>
                                        <p:tgtEl>
                                          <p:spTgt spid="7"/>
                                        </p:tgtEl>
                                        <p:attrNameLst>
                                          <p:attrName>style.rotation</p:attrName>
                                        </p:attrNameLst>
                                      </p:cBhvr>
                                      <p:tavLst>
                                        <p:tav tm="0">
                                          <p:val>
                                            <p:fltVal val="90"/>
                                          </p:val>
                                        </p:tav>
                                        <p:tav tm="100000">
                                          <p:val>
                                            <p:fltVal val="0"/>
                                          </p:val>
                                        </p:tav>
                                      </p:tavLst>
                                    </p:anim>
                                    <p:animEffect transition="in" filter="fade">
                                      <p:cBhvr>
                                        <p:cTn id="70" dur="1000"/>
                                        <p:tgtEl>
                                          <p:spTgt spid="7"/>
                                        </p:tgtEl>
                                      </p:cBhvr>
                                    </p:animEffect>
                                  </p:childTnLst>
                                </p:cTn>
                              </p:par>
                              <p:par>
                                <p:cTn id="71" presetID="31" presetClass="entr" presetSubtype="0" fill="hold" nodeType="withEffect">
                                  <p:stCondLst>
                                    <p:cond delay="250"/>
                                  </p:stCondLst>
                                  <p:childTnLst>
                                    <p:set>
                                      <p:cBhvr>
                                        <p:cTn id="72" dur="1" fill="hold">
                                          <p:stCondLst>
                                            <p:cond delay="0"/>
                                          </p:stCondLst>
                                        </p:cTn>
                                        <p:tgtEl>
                                          <p:spTgt spid="8"/>
                                        </p:tgtEl>
                                        <p:attrNameLst>
                                          <p:attrName>style.visibility</p:attrName>
                                        </p:attrNameLst>
                                      </p:cBhvr>
                                      <p:to>
                                        <p:strVal val="visible"/>
                                      </p:to>
                                    </p:set>
                                    <p:anim calcmode="lin" valueType="num">
                                      <p:cBhvr>
                                        <p:cTn id="73" dur="1000" fill="hold"/>
                                        <p:tgtEl>
                                          <p:spTgt spid="8"/>
                                        </p:tgtEl>
                                        <p:attrNameLst>
                                          <p:attrName>ppt_w</p:attrName>
                                        </p:attrNameLst>
                                      </p:cBhvr>
                                      <p:tavLst>
                                        <p:tav tm="0">
                                          <p:val>
                                            <p:fltVal val="0"/>
                                          </p:val>
                                        </p:tav>
                                        <p:tav tm="100000">
                                          <p:val>
                                            <p:strVal val="#ppt_w"/>
                                          </p:val>
                                        </p:tav>
                                      </p:tavLst>
                                    </p:anim>
                                    <p:anim calcmode="lin" valueType="num">
                                      <p:cBhvr>
                                        <p:cTn id="74" dur="1000" fill="hold"/>
                                        <p:tgtEl>
                                          <p:spTgt spid="8"/>
                                        </p:tgtEl>
                                        <p:attrNameLst>
                                          <p:attrName>ppt_h</p:attrName>
                                        </p:attrNameLst>
                                      </p:cBhvr>
                                      <p:tavLst>
                                        <p:tav tm="0">
                                          <p:val>
                                            <p:fltVal val="0"/>
                                          </p:val>
                                        </p:tav>
                                        <p:tav tm="100000">
                                          <p:val>
                                            <p:strVal val="#ppt_h"/>
                                          </p:val>
                                        </p:tav>
                                      </p:tavLst>
                                    </p:anim>
                                    <p:anim calcmode="lin" valueType="num">
                                      <p:cBhvr>
                                        <p:cTn id="75" dur="1000" fill="hold"/>
                                        <p:tgtEl>
                                          <p:spTgt spid="8"/>
                                        </p:tgtEl>
                                        <p:attrNameLst>
                                          <p:attrName>style.rotation</p:attrName>
                                        </p:attrNameLst>
                                      </p:cBhvr>
                                      <p:tavLst>
                                        <p:tav tm="0">
                                          <p:val>
                                            <p:fltVal val="90"/>
                                          </p:val>
                                        </p:tav>
                                        <p:tav tm="100000">
                                          <p:val>
                                            <p:fltVal val="0"/>
                                          </p:val>
                                        </p:tav>
                                      </p:tavLst>
                                    </p:anim>
                                    <p:animEffect transition="in" filter="fade">
                                      <p:cBhvr>
                                        <p:cTn id="76" dur="1000"/>
                                        <p:tgtEl>
                                          <p:spTgt spid="8"/>
                                        </p:tgtEl>
                                      </p:cBhvr>
                                    </p:animEffect>
                                  </p:childTnLst>
                                </p:cTn>
                              </p:par>
                              <p:par>
                                <p:cTn id="77" presetID="31" presetClass="entr" presetSubtype="0" fill="hold" nodeType="withEffect">
                                  <p:stCondLst>
                                    <p:cond delay="250"/>
                                  </p:stCondLst>
                                  <p:childTnLst>
                                    <p:set>
                                      <p:cBhvr>
                                        <p:cTn id="78" dur="1" fill="hold">
                                          <p:stCondLst>
                                            <p:cond delay="0"/>
                                          </p:stCondLst>
                                        </p:cTn>
                                        <p:tgtEl>
                                          <p:spTgt spid="9"/>
                                        </p:tgtEl>
                                        <p:attrNameLst>
                                          <p:attrName>style.visibility</p:attrName>
                                        </p:attrNameLst>
                                      </p:cBhvr>
                                      <p:to>
                                        <p:strVal val="visible"/>
                                      </p:to>
                                    </p:set>
                                    <p:anim calcmode="lin" valueType="num">
                                      <p:cBhvr>
                                        <p:cTn id="79" dur="1000" fill="hold"/>
                                        <p:tgtEl>
                                          <p:spTgt spid="9"/>
                                        </p:tgtEl>
                                        <p:attrNameLst>
                                          <p:attrName>ppt_w</p:attrName>
                                        </p:attrNameLst>
                                      </p:cBhvr>
                                      <p:tavLst>
                                        <p:tav tm="0">
                                          <p:val>
                                            <p:fltVal val="0"/>
                                          </p:val>
                                        </p:tav>
                                        <p:tav tm="100000">
                                          <p:val>
                                            <p:strVal val="#ppt_w"/>
                                          </p:val>
                                        </p:tav>
                                      </p:tavLst>
                                    </p:anim>
                                    <p:anim calcmode="lin" valueType="num">
                                      <p:cBhvr>
                                        <p:cTn id="80" dur="1000" fill="hold"/>
                                        <p:tgtEl>
                                          <p:spTgt spid="9"/>
                                        </p:tgtEl>
                                        <p:attrNameLst>
                                          <p:attrName>ppt_h</p:attrName>
                                        </p:attrNameLst>
                                      </p:cBhvr>
                                      <p:tavLst>
                                        <p:tav tm="0">
                                          <p:val>
                                            <p:fltVal val="0"/>
                                          </p:val>
                                        </p:tav>
                                        <p:tav tm="100000">
                                          <p:val>
                                            <p:strVal val="#ppt_h"/>
                                          </p:val>
                                        </p:tav>
                                      </p:tavLst>
                                    </p:anim>
                                    <p:anim calcmode="lin" valueType="num">
                                      <p:cBhvr>
                                        <p:cTn id="81" dur="1000" fill="hold"/>
                                        <p:tgtEl>
                                          <p:spTgt spid="9"/>
                                        </p:tgtEl>
                                        <p:attrNameLst>
                                          <p:attrName>style.rotation</p:attrName>
                                        </p:attrNameLst>
                                      </p:cBhvr>
                                      <p:tavLst>
                                        <p:tav tm="0">
                                          <p:val>
                                            <p:fltVal val="90"/>
                                          </p:val>
                                        </p:tav>
                                        <p:tav tm="100000">
                                          <p:val>
                                            <p:fltVal val="0"/>
                                          </p:val>
                                        </p:tav>
                                      </p:tavLst>
                                    </p:anim>
                                    <p:animEffect transition="in" filter="fade">
                                      <p:cBhvr>
                                        <p:cTn id="82" dur="1000"/>
                                        <p:tgtEl>
                                          <p:spTgt spid="9"/>
                                        </p:tgtEl>
                                      </p:cBhvr>
                                    </p:animEffect>
                                  </p:childTnLst>
                                </p:cTn>
                              </p:par>
                              <p:par>
                                <p:cTn id="83" presetID="31" presetClass="entr" presetSubtype="0" fill="hold" nodeType="withEffect">
                                  <p:stCondLst>
                                    <p:cond delay="250"/>
                                  </p:stCondLst>
                                  <p:childTnLst>
                                    <p:set>
                                      <p:cBhvr>
                                        <p:cTn id="84" dur="1" fill="hold">
                                          <p:stCondLst>
                                            <p:cond delay="0"/>
                                          </p:stCondLst>
                                        </p:cTn>
                                        <p:tgtEl>
                                          <p:spTgt spid="10"/>
                                        </p:tgtEl>
                                        <p:attrNameLst>
                                          <p:attrName>style.visibility</p:attrName>
                                        </p:attrNameLst>
                                      </p:cBhvr>
                                      <p:to>
                                        <p:strVal val="visible"/>
                                      </p:to>
                                    </p:set>
                                    <p:anim calcmode="lin" valueType="num">
                                      <p:cBhvr>
                                        <p:cTn id="85" dur="1000" fill="hold"/>
                                        <p:tgtEl>
                                          <p:spTgt spid="10"/>
                                        </p:tgtEl>
                                        <p:attrNameLst>
                                          <p:attrName>ppt_w</p:attrName>
                                        </p:attrNameLst>
                                      </p:cBhvr>
                                      <p:tavLst>
                                        <p:tav tm="0">
                                          <p:val>
                                            <p:fltVal val="0"/>
                                          </p:val>
                                        </p:tav>
                                        <p:tav tm="100000">
                                          <p:val>
                                            <p:strVal val="#ppt_w"/>
                                          </p:val>
                                        </p:tav>
                                      </p:tavLst>
                                    </p:anim>
                                    <p:anim calcmode="lin" valueType="num">
                                      <p:cBhvr>
                                        <p:cTn id="86" dur="1000" fill="hold"/>
                                        <p:tgtEl>
                                          <p:spTgt spid="10"/>
                                        </p:tgtEl>
                                        <p:attrNameLst>
                                          <p:attrName>ppt_h</p:attrName>
                                        </p:attrNameLst>
                                      </p:cBhvr>
                                      <p:tavLst>
                                        <p:tav tm="0">
                                          <p:val>
                                            <p:fltVal val="0"/>
                                          </p:val>
                                        </p:tav>
                                        <p:tav tm="100000">
                                          <p:val>
                                            <p:strVal val="#ppt_h"/>
                                          </p:val>
                                        </p:tav>
                                      </p:tavLst>
                                    </p:anim>
                                    <p:anim calcmode="lin" valueType="num">
                                      <p:cBhvr>
                                        <p:cTn id="87" dur="1000" fill="hold"/>
                                        <p:tgtEl>
                                          <p:spTgt spid="10"/>
                                        </p:tgtEl>
                                        <p:attrNameLst>
                                          <p:attrName>style.rotation</p:attrName>
                                        </p:attrNameLst>
                                      </p:cBhvr>
                                      <p:tavLst>
                                        <p:tav tm="0">
                                          <p:val>
                                            <p:fltVal val="90"/>
                                          </p:val>
                                        </p:tav>
                                        <p:tav tm="100000">
                                          <p:val>
                                            <p:fltVal val="0"/>
                                          </p:val>
                                        </p:tav>
                                      </p:tavLst>
                                    </p:anim>
                                    <p:animEffect transition="in" filter="fade">
                                      <p:cBhvr>
                                        <p:cTn id="88" dur="1000"/>
                                        <p:tgtEl>
                                          <p:spTgt spid="10"/>
                                        </p:tgtEl>
                                      </p:cBhvr>
                                    </p:animEffect>
                                  </p:childTnLst>
                                </p:cTn>
                              </p:par>
                              <p:par>
                                <p:cTn id="89" presetID="31" presetClass="entr" presetSubtype="0" fill="hold" grpId="0" nodeType="withEffect">
                                  <p:stCondLst>
                                    <p:cond delay="250"/>
                                  </p:stCondLst>
                                  <p:childTnLst>
                                    <p:set>
                                      <p:cBhvr>
                                        <p:cTn id="90" dur="1" fill="hold">
                                          <p:stCondLst>
                                            <p:cond delay="0"/>
                                          </p:stCondLst>
                                        </p:cTn>
                                        <p:tgtEl>
                                          <p:spTgt spid="11"/>
                                        </p:tgtEl>
                                        <p:attrNameLst>
                                          <p:attrName>style.visibility</p:attrName>
                                        </p:attrNameLst>
                                      </p:cBhvr>
                                      <p:to>
                                        <p:strVal val="visible"/>
                                      </p:to>
                                    </p:set>
                                    <p:anim calcmode="lin" valueType="num">
                                      <p:cBhvr>
                                        <p:cTn id="91" dur="1000" fill="hold"/>
                                        <p:tgtEl>
                                          <p:spTgt spid="11"/>
                                        </p:tgtEl>
                                        <p:attrNameLst>
                                          <p:attrName>ppt_w</p:attrName>
                                        </p:attrNameLst>
                                      </p:cBhvr>
                                      <p:tavLst>
                                        <p:tav tm="0">
                                          <p:val>
                                            <p:fltVal val="0"/>
                                          </p:val>
                                        </p:tav>
                                        <p:tav tm="100000">
                                          <p:val>
                                            <p:strVal val="#ppt_w"/>
                                          </p:val>
                                        </p:tav>
                                      </p:tavLst>
                                    </p:anim>
                                    <p:anim calcmode="lin" valueType="num">
                                      <p:cBhvr>
                                        <p:cTn id="92" dur="1000" fill="hold"/>
                                        <p:tgtEl>
                                          <p:spTgt spid="11"/>
                                        </p:tgtEl>
                                        <p:attrNameLst>
                                          <p:attrName>ppt_h</p:attrName>
                                        </p:attrNameLst>
                                      </p:cBhvr>
                                      <p:tavLst>
                                        <p:tav tm="0">
                                          <p:val>
                                            <p:fltVal val="0"/>
                                          </p:val>
                                        </p:tav>
                                        <p:tav tm="100000">
                                          <p:val>
                                            <p:strVal val="#ppt_h"/>
                                          </p:val>
                                        </p:tav>
                                      </p:tavLst>
                                    </p:anim>
                                    <p:anim calcmode="lin" valueType="num">
                                      <p:cBhvr>
                                        <p:cTn id="93" dur="1000" fill="hold"/>
                                        <p:tgtEl>
                                          <p:spTgt spid="11"/>
                                        </p:tgtEl>
                                        <p:attrNameLst>
                                          <p:attrName>style.rotation</p:attrName>
                                        </p:attrNameLst>
                                      </p:cBhvr>
                                      <p:tavLst>
                                        <p:tav tm="0">
                                          <p:val>
                                            <p:fltVal val="90"/>
                                          </p:val>
                                        </p:tav>
                                        <p:tav tm="100000">
                                          <p:val>
                                            <p:fltVal val="0"/>
                                          </p:val>
                                        </p:tav>
                                      </p:tavLst>
                                    </p:anim>
                                    <p:animEffect transition="in" filter="fade">
                                      <p:cBhvr>
                                        <p:cTn id="9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16" grpId="0"/>
      <p:bldP spid="27" grpId="0"/>
      <p:bldP spid="27" grpId="1"/>
      <p:bldP spid="29" grpId="0"/>
      <p:bldP spid="29" grpId="1"/>
      <p:bldP spid="30" grpId="0"/>
      <p:bldP spid="3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06894" y="1263283"/>
            <a:ext cx="2011680" cy="645160"/>
          </a:xfrm>
          <a:prstGeom prst="rect">
            <a:avLst/>
          </a:prstGeom>
        </p:spPr>
        <p:txBody>
          <a:bodyPr wrap="none">
            <a:spAutoFit/>
          </a:bodyPr>
          <a:lstStyle/>
          <a:p>
            <a:pPr algn="ctr"/>
            <a:r>
              <a:rPr lang="zh-CN" altLang="en-US" sz="3600" dirty="0" err="1">
                <a:solidFill>
                  <a:srgbClr val="252525"/>
                </a:solidFill>
                <a:cs typeface="+mn-ea"/>
                <a:sym typeface="+mn-lt"/>
              </a:rPr>
              <a:t>项目模块</a:t>
            </a: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107690" y="493395"/>
            <a:ext cx="2042795" cy="1540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buFont typeface="Arial" panose="020B0604020202020204" pitchFamily="34" charset="0"/>
              <a:buNone/>
            </a:pPr>
            <a:r>
              <a:rPr lang="zh-CN" altLang="en-US" sz="3600" b="1" dirty="0">
                <a:solidFill>
                  <a:srgbClr val="78A080"/>
                </a:solidFill>
                <a:latin typeface="黑体" panose="02010609060101010101" charset="-122"/>
                <a:ea typeface="黑体" panose="02010609060101010101" charset="-122"/>
                <a:sym typeface="+mn-ea"/>
              </a:rPr>
              <a:t>取号端</a:t>
            </a:r>
            <a:endParaRPr lang="zh-CN" altLang="en-US" sz="3600"/>
          </a:p>
        </p:txBody>
      </p:sp>
      <p:sp>
        <p:nvSpPr>
          <p:cNvPr id="4" name="圆角矩形 3"/>
          <p:cNvSpPr/>
          <p:nvPr/>
        </p:nvSpPr>
        <p:spPr>
          <a:xfrm>
            <a:off x="7051675" y="493395"/>
            <a:ext cx="2042795" cy="1540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buFont typeface="Arial" panose="020B0604020202020204" pitchFamily="34" charset="0"/>
              <a:buNone/>
            </a:pPr>
            <a:r>
              <a:rPr lang="zh-CN" altLang="en-US" sz="3600" b="1" dirty="0">
                <a:solidFill>
                  <a:srgbClr val="78A080"/>
                </a:solidFill>
                <a:latin typeface="黑体" panose="02010609060101010101" charset="-122"/>
                <a:ea typeface="黑体" panose="02010609060101010101" charset="-122"/>
                <a:sym typeface="+mn-ea"/>
              </a:rPr>
              <a:t>取号端</a:t>
            </a:r>
            <a:endParaRPr lang="zh-CN" altLang="en-US" sz="3600"/>
          </a:p>
        </p:txBody>
      </p:sp>
      <p:sp>
        <p:nvSpPr>
          <p:cNvPr id="5" name="圆角矩形 4"/>
          <p:cNvSpPr/>
          <p:nvPr/>
        </p:nvSpPr>
        <p:spPr>
          <a:xfrm>
            <a:off x="5150485" y="4948555"/>
            <a:ext cx="2042795" cy="1540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buFont typeface="Arial" panose="020B0604020202020204" pitchFamily="34" charset="0"/>
              <a:buNone/>
            </a:pPr>
            <a:r>
              <a:rPr lang="zh-CN" altLang="en-US" sz="3600" b="1" dirty="0">
                <a:solidFill>
                  <a:srgbClr val="78A080"/>
                </a:solidFill>
                <a:latin typeface="黑体" panose="02010609060101010101" charset="-122"/>
                <a:ea typeface="黑体" panose="02010609060101010101" charset="-122"/>
                <a:sym typeface="+mn-ea"/>
              </a:rPr>
              <a:t>管理端</a:t>
            </a:r>
            <a:endParaRPr lang="zh-CN" altLang="en-US" sz="3600"/>
          </a:p>
        </p:txBody>
      </p:sp>
      <p:sp>
        <p:nvSpPr>
          <p:cNvPr id="6" name="圆角矩形 5"/>
          <p:cNvSpPr/>
          <p:nvPr/>
        </p:nvSpPr>
        <p:spPr>
          <a:xfrm>
            <a:off x="3107690" y="2903855"/>
            <a:ext cx="2042795" cy="1540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buFont typeface="Arial" panose="020B0604020202020204" pitchFamily="34" charset="0"/>
              <a:buNone/>
            </a:pPr>
            <a:r>
              <a:rPr lang="zh-CN" altLang="en-US" sz="3600" b="1" dirty="0">
                <a:solidFill>
                  <a:srgbClr val="78A080"/>
                </a:solidFill>
                <a:latin typeface="黑体" panose="02010609060101010101" charset="-122"/>
                <a:ea typeface="黑体" panose="02010609060101010101" charset="-122"/>
                <a:sym typeface="+mn-ea"/>
              </a:rPr>
              <a:t>服务层</a:t>
            </a:r>
            <a:endParaRPr lang="zh-CN" altLang="en-US" sz="3600" b="1" dirty="0">
              <a:solidFill>
                <a:srgbClr val="78A080"/>
              </a:solidFill>
              <a:latin typeface="黑体" panose="02010609060101010101" charset="-122"/>
              <a:ea typeface="黑体" panose="02010609060101010101" charset="-122"/>
              <a:sym typeface="+mn-ea"/>
            </a:endParaRPr>
          </a:p>
        </p:txBody>
      </p:sp>
      <p:sp>
        <p:nvSpPr>
          <p:cNvPr id="2" name="圆角矩形 1"/>
          <p:cNvSpPr/>
          <p:nvPr/>
        </p:nvSpPr>
        <p:spPr>
          <a:xfrm>
            <a:off x="7051675" y="2964815"/>
            <a:ext cx="2042795" cy="1540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buFont typeface="Arial" panose="020B0604020202020204" pitchFamily="34" charset="0"/>
              <a:buNone/>
            </a:pPr>
            <a:r>
              <a:rPr lang="zh-CN" altLang="en-US" sz="3600" b="1" dirty="0">
                <a:solidFill>
                  <a:srgbClr val="78A080"/>
                </a:solidFill>
                <a:latin typeface="黑体" panose="02010609060101010101" charset="-122"/>
                <a:ea typeface="黑体" panose="02010609060101010101" charset="-122"/>
                <a:sym typeface="+mn-ea"/>
              </a:rPr>
              <a:t>数据库</a:t>
            </a:r>
            <a:endParaRPr lang="zh-CN" altLang="en-US" sz="3600" b="1" dirty="0">
              <a:solidFill>
                <a:srgbClr val="78A080"/>
              </a:solidFill>
              <a:latin typeface="黑体" panose="02010609060101010101" charset="-122"/>
              <a:ea typeface="黑体" panose="02010609060101010101" charset="-122"/>
              <a:sym typeface="+mn-ea"/>
            </a:endParaRPr>
          </a:p>
        </p:txBody>
      </p:sp>
      <p:cxnSp>
        <p:nvCxnSpPr>
          <p:cNvPr id="8" name="直接连接符 7"/>
          <p:cNvCxnSpPr>
            <a:stCxn id="3" idx="2"/>
            <a:endCxn id="6" idx="0"/>
          </p:cNvCxnSpPr>
          <p:nvPr/>
        </p:nvCxnSpPr>
        <p:spPr>
          <a:xfrm>
            <a:off x="4129405" y="2033905"/>
            <a:ext cx="0" cy="869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1"/>
            <a:endCxn id="6" idx="3"/>
          </p:cNvCxnSpPr>
          <p:nvPr/>
        </p:nvCxnSpPr>
        <p:spPr>
          <a:xfrm flipH="1">
            <a:off x="5150485" y="1263650"/>
            <a:ext cx="1901190" cy="2410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596380" y="4407535"/>
            <a:ext cx="441960" cy="603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01260" y="1852930"/>
            <a:ext cx="2382520" cy="115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300085" y="2046605"/>
            <a:ext cx="42545" cy="95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78014" y="1433463"/>
            <a:ext cx="2011680" cy="645160"/>
          </a:xfrm>
          <a:prstGeom prst="rect">
            <a:avLst/>
          </a:prstGeom>
        </p:spPr>
        <p:txBody>
          <a:bodyPr wrap="none">
            <a:spAutoFit/>
          </a:bodyPr>
          <a:lstStyle/>
          <a:p>
            <a:pPr algn="ctr"/>
            <a:r>
              <a:rPr lang="zh-CN" altLang="en-US" sz="3600" dirty="0" err="1">
                <a:solidFill>
                  <a:srgbClr val="252525"/>
                </a:solidFill>
                <a:cs typeface="+mn-ea"/>
                <a:sym typeface="+mn-lt"/>
              </a:rPr>
              <a:t>开发</a:t>
            </a:r>
            <a:r>
              <a:rPr lang="zh-CN" altLang="en-US" sz="3600" dirty="0" err="1">
                <a:solidFill>
                  <a:srgbClr val="252525"/>
                </a:solidFill>
                <a:cs typeface="+mn-ea"/>
                <a:sym typeface="+mn-lt"/>
              </a:rPr>
              <a:t>计划</a:t>
            </a: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612140" y="2077720"/>
            <a:ext cx="10748645" cy="4439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文本框 50"/>
          <p:cNvSpPr txBox="1"/>
          <p:nvPr/>
        </p:nvSpPr>
        <p:spPr>
          <a:xfrm>
            <a:off x="1459048" y="162885"/>
            <a:ext cx="4502332" cy="5862320"/>
          </a:xfrm>
          <a:prstGeom prst="rect">
            <a:avLst/>
          </a:prstGeom>
          <a:noFill/>
        </p:spPr>
        <p:txBody>
          <a:bodyPr wrap="square" rtlCol="0" anchor="ctr">
            <a:spAutoFit/>
          </a:bodyPr>
          <a:lstStyle/>
          <a:p>
            <a:pPr algn="ctr">
              <a:lnSpc>
                <a:spcPct val="150000"/>
              </a:lnSpc>
            </a:pPr>
            <a:r>
              <a:rPr lang="en-US" altLang="zh-CN" sz="25000" dirty="0">
                <a:cs typeface="+mn-ea"/>
                <a:sym typeface="+mn-lt"/>
              </a:rPr>
              <a:t>3</a:t>
            </a:r>
            <a:endParaRPr lang="en-US" altLang="zh-CN" sz="25000" dirty="0">
              <a:cs typeface="+mn-ea"/>
              <a:sym typeface="+mn-lt"/>
            </a:endParaRPr>
          </a:p>
        </p:txBody>
      </p:sp>
      <p:sp useBgFill="1">
        <p:nvSpPr>
          <p:cNvPr id="52" name="矩形 51"/>
          <p:cNvSpPr/>
          <p:nvPr/>
        </p:nvSpPr>
        <p:spPr>
          <a:xfrm>
            <a:off x="3709536"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cs typeface="+mn-ea"/>
              <a:sym typeface="+mn-lt"/>
            </a:endParaRPr>
          </a:p>
        </p:txBody>
      </p:sp>
      <p:sp>
        <p:nvSpPr>
          <p:cNvPr id="53" name="文本框 52"/>
          <p:cNvSpPr txBox="1"/>
          <p:nvPr/>
        </p:nvSpPr>
        <p:spPr>
          <a:xfrm>
            <a:off x="4681006" y="3631262"/>
            <a:ext cx="5859994" cy="1170940"/>
          </a:xfrm>
          <a:prstGeom prst="rect">
            <a:avLst/>
          </a:prstGeom>
          <a:noFill/>
        </p:spPr>
        <p:txBody>
          <a:bodyPr wrap="square" rtlCol="0">
            <a:spAutoFit/>
          </a:bodyPr>
          <a:lstStyle/>
          <a:p>
            <a:pPr>
              <a:lnSpc>
                <a:spcPct val="130000"/>
              </a:lnSpc>
            </a:pPr>
            <a:r>
              <a:rPr lang="zh-CN" altLang="en-US" sz="5400" dirty="0">
                <a:solidFill>
                  <a:schemeClr val="tx2"/>
                </a:solidFill>
                <a:cs typeface="+mn-ea"/>
                <a:sym typeface="+mn-lt"/>
              </a:rPr>
              <a:t>项目成</a:t>
            </a:r>
            <a:r>
              <a:rPr lang="zh-CN" altLang="en-US" sz="5400" dirty="0">
                <a:solidFill>
                  <a:schemeClr val="tx2"/>
                </a:solidFill>
                <a:cs typeface="+mn-ea"/>
                <a:sym typeface="+mn-lt"/>
              </a:rPr>
              <a:t>果</a:t>
            </a:r>
            <a:endParaRPr lang="zh-CN" altLang="en-US" sz="5400" dirty="0">
              <a:solidFill>
                <a:schemeClr val="tx2"/>
              </a:solidFill>
              <a:cs typeface="+mn-ea"/>
              <a:sym typeface="+mn-lt"/>
            </a:endParaRPr>
          </a:p>
        </p:txBody>
      </p:sp>
      <p:sp>
        <p:nvSpPr>
          <p:cNvPr id="61" name="矩形 60"/>
          <p:cNvSpPr/>
          <p:nvPr/>
        </p:nvSpPr>
        <p:spPr>
          <a:xfrm>
            <a:off x="3592956" y="2959978"/>
            <a:ext cx="155638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cs typeface="+mn-ea"/>
                <a:sym typeface="+mn-lt"/>
              </a:rPr>
              <a:t>Part 03</a:t>
            </a:r>
            <a:endParaRPr kumimoji="1" lang="zh-CN" altLang="en-US" sz="3200" dirty="0">
              <a:solidFill>
                <a:schemeClr val="tx2"/>
              </a:solidFill>
              <a:effectLst>
                <a:innerShdw blurRad="63500" dist="50800" dir="16200000">
                  <a:prstClr val="black">
                    <a:alpha val="30000"/>
                  </a:prstClr>
                </a:innerShdw>
              </a:effectLst>
              <a:cs typeface="+mn-ea"/>
              <a:sym typeface="+mn-lt"/>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26288" y="6532948"/>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 </a:t>
            </a:r>
            <a:r>
              <a:rPr kumimoji="0" lang="en-US" altLang="zh-CN" sz="100" b="0" i="0" u="none" strike="noStrike" kern="0" cap="none" spc="0" normalizeH="0" baseline="0" noProof="0" dirty="0" smtClean="0">
                <a:ln>
                  <a:noFill/>
                </a:ln>
                <a:solidFill>
                  <a:schemeClr val="bg1">
                    <a:lumMod val="95000"/>
                  </a:schemeClr>
                </a:solidFill>
                <a:effectLst/>
                <a:uLnTx/>
                <a:uFillTx/>
              </a:rPr>
              <a:t>http://www.1ppt.com/jieri/</a:t>
            </a:r>
            <a:endParaRPr kumimoji="0" lang="en-US" altLang="zh-CN" sz="100" b="0" i="0" u="none" strike="noStrike" kern="0" cap="none" spc="0" normalizeH="0" baseline="0" noProof="0" dirty="0" smtClean="0">
              <a:ln>
                <a:noFill/>
              </a:ln>
              <a:solidFill>
                <a:schemeClr val="bg1">
                  <a:lumMod val="95000"/>
                </a:schemeClr>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992314" y="1433463"/>
            <a:ext cx="1783080" cy="119888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服务器</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a:p>
            <a:pPr algn="ct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333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01</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681480" y="2348230"/>
            <a:ext cx="6360795" cy="4243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1231709" y="1036588"/>
            <a:ext cx="17830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取号端</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02</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5987415" y="1976120"/>
            <a:ext cx="5553710" cy="3253740"/>
          </a:xfrm>
          <a:prstGeom prst="rect">
            <a:avLst/>
          </a:prstGeom>
        </p:spPr>
      </p:pic>
      <p:pic>
        <p:nvPicPr>
          <p:cNvPr id="6" name="图片 5"/>
          <p:cNvPicPr>
            <a:picLocks noChangeAspect="1"/>
          </p:cNvPicPr>
          <p:nvPr/>
        </p:nvPicPr>
        <p:blipFill>
          <a:blip r:embed="rId2"/>
          <a:stretch>
            <a:fillRect/>
          </a:stretch>
        </p:blipFill>
        <p:spPr>
          <a:xfrm>
            <a:off x="258445" y="2097405"/>
            <a:ext cx="5074285" cy="3211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06894" y="1463308"/>
            <a:ext cx="28498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叫号端</a:t>
            </a: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登录</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03</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849755" y="2364105"/>
            <a:ext cx="5832475" cy="3935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1340294" y="1463308"/>
            <a:ext cx="17830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叫号端</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03</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40665" y="2411095"/>
            <a:ext cx="5191760" cy="3650615"/>
          </a:xfrm>
          <a:prstGeom prst="rect">
            <a:avLst/>
          </a:prstGeom>
        </p:spPr>
      </p:pic>
      <p:pic>
        <p:nvPicPr>
          <p:cNvPr id="5" name="图片 4"/>
          <p:cNvPicPr>
            <a:picLocks noChangeAspect="1"/>
          </p:cNvPicPr>
          <p:nvPr/>
        </p:nvPicPr>
        <p:blipFill>
          <a:blip r:embed="rId2"/>
          <a:stretch>
            <a:fillRect/>
          </a:stretch>
        </p:blipFill>
        <p:spPr>
          <a:xfrm>
            <a:off x="5692140" y="2550160"/>
            <a:ext cx="6381750" cy="3625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06894" y="1463308"/>
            <a:ext cx="28498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叫号端</a:t>
            </a: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登录</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03</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6363970" y="2108200"/>
            <a:ext cx="3136265" cy="4549775"/>
          </a:xfrm>
          <a:prstGeom prst="rect">
            <a:avLst/>
          </a:prstGeom>
        </p:spPr>
      </p:pic>
      <p:pic>
        <p:nvPicPr>
          <p:cNvPr id="5" name="图片 4"/>
          <p:cNvPicPr>
            <a:picLocks noChangeAspect="1"/>
          </p:cNvPicPr>
          <p:nvPr/>
        </p:nvPicPr>
        <p:blipFill>
          <a:blip r:embed="rId2"/>
          <a:stretch>
            <a:fillRect/>
          </a:stretch>
        </p:blipFill>
        <p:spPr>
          <a:xfrm>
            <a:off x="1299210" y="2207895"/>
            <a:ext cx="3070225" cy="4335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992314" y="1433463"/>
            <a:ext cx="17830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管理端</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04</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553085" y="3096895"/>
            <a:ext cx="5018405" cy="3329940"/>
          </a:xfrm>
          <a:prstGeom prst="rect">
            <a:avLst/>
          </a:prstGeom>
        </p:spPr>
      </p:pic>
      <p:pic>
        <p:nvPicPr>
          <p:cNvPr id="5" name="图片 4"/>
          <p:cNvPicPr>
            <a:picLocks noChangeAspect="1"/>
          </p:cNvPicPr>
          <p:nvPr/>
        </p:nvPicPr>
        <p:blipFill>
          <a:blip r:embed="rId2"/>
          <a:stretch>
            <a:fillRect/>
          </a:stretch>
        </p:blipFill>
        <p:spPr>
          <a:xfrm>
            <a:off x="6136005" y="3087370"/>
            <a:ext cx="4901565" cy="3252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992314" y="1433463"/>
            <a:ext cx="1783080" cy="645160"/>
          </a:xfrm>
          <a:prstGeom prst="rect">
            <a:avLst/>
          </a:prstGeom>
        </p:spPr>
        <p:txBody>
          <a:bodyPr wrap="none">
            <a:spAutoFit/>
          </a:bodyPr>
          <a:lstStyle/>
          <a:p>
            <a:pPr algn="ctr"/>
            <a:r>
              <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rPr>
              <a:t>管理端</a:t>
            </a:r>
            <a:endParaRPr lang="zh-CN" altLang="en-US" sz="3600" spc="600" dirty="0">
              <a:solidFill>
                <a:srgbClr val="78A080"/>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r>
              <a:rPr lang="en-US" altLang="zh-CN" dirty="0">
                <a:sym typeface="+mn-lt"/>
              </a:rPr>
              <a:t>04</a:t>
            </a:r>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325755" y="2773680"/>
            <a:ext cx="5031740" cy="3338830"/>
          </a:xfrm>
          <a:prstGeom prst="rect">
            <a:avLst/>
          </a:prstGeom>
        </p:spPr>
      </p:pic>
      <p:pic>
        <p:nvPicPr>
          <p:cNvPr id="2" name="图片 1"/>
          <p:cNvPicPr>
            <a:picLocks noChangeAspect="1"/>
          </p:cNvPicPr>
          <p:nvPr/>
        </p:nvPicPr>
        <p:blipFill>
          <a:blip r:embed="rId2"/>
          <a:stretch>
            <a:fillRect/>
          </a:stretch>
        </p:blipFill>
        <p:spPr>
          <a:xfrm>
            <a:off x="5719445" y="2789555"/>
            <a:ext cx="5281930" cy="336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7915" y="720575"/>
            <a:ext cx="3504293" cy="923330"/>
          </a:xfrm>
          <a:prstGeom prst="rect">
            <a:avLst/>
          </a:prstGeom>
          <a:noFill/>
        </p:spPr>
        <p:txBody>
          <a:bodyPr wrap="none" rtlCol="0">
            <a:spAutoFit/>
          </a:bodyPr>
          <a:lstStyle/>
          <a:p>
            <a:r>
              <a:rPr lang="en-US" altLang="zh-CN" sz="5400" dirty="0">
                <a:cs typeface="+mn-ea"/>
                <a:sym typeface="+mn-lt"/>
              </a:rPr>
              <a:t>CONTENT</a:t>
            </a:r>
            <a:endParaRPr lang="zh-CN" altLang="en-US" sz="5400" dirty="0">
              <a:cs typeface="+mn-ea"/>
              <a:sym typeface="+mn-lt"/>
            </a:endParaRPr>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8" name="椭圆 407"/>
          <p:cNvSpPr/>
          <p:nvPr/>
        </p:nvSpPr>
        <p:spPr>
          <a:xfrm rot="11174285">
            <a:off x="9734816" y="4525685"/>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9" name="椭圆 408"/>
          <p:cNvSpPr/>
          <p:nvPr/>
        </p:nvSpPr>
        <p:spPr>
          <a:xfrm rot="11174285">
            <a:off x="11530684" y="389373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8433"/>
            <a:ext cx="339725" cy="6775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674"/>
            <a:ext cx="720090" cy="72580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7266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421" name="直接连接符 420"/>
          <p:cNvCxnSpPr>
            <a:stCxn id="423" idx="6"/>
            <a:endCxn id="405" idx="3"/>
          </p:cNvCxnSpPr>
          <p:nvPr/>
        </p:nvCxnSpPr>
        <p:spPr>
          <a:xfrm flipH="1">
            <a:off x="7143750" y="3417570"/>
            <a:ext cx="1130935" cy="477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8497431" y="3441040"/>
            <a:ext cx="1267460" cy="110236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274261" y="3317365"/>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424" name="直接连接符 423"/>
          <p:cNvCxnSpPr>
            <a:endCxn id="407" idx="1"/>
          </p:cNvCxnSpPr>
          <p:nvPr/>
        </p:nvCxnSpPr>
        <p:spPr>
          <a:xfrm flipH="1" flipV="1">
            <a:off x="8509635" y="3985895"/>
            <a:ext cx="1347470" cy="70104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871075" y="4077970"/>
            <a:ext cx="1684655" cy="52451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7" name="文本框 426"/>
          <p:cNvSpPr txBox="1"/>
          <p:nvPr/>
        </p:nvSpPr>
        <p:spPr>
          <a:xfrm>
            <a:off x="1298797" y="4982486"/>
            <a:ext cx="1761591" cy="583565"/>
          </a:xfrm>
          <a:prstGeom prst="rect">
            <a:avLst/>
          </a:prstGeom>
          <a:noFill/>
        </p:spPr>
        <p:txBody>
          <a:bodyPr wrap="square" rtlCol="0">
            <a:spAutoFit/>
          </a:bodyPr>
          <a:lstStyle/>
          <a:p>
            <a:pPr algn="ctr"/>
            <a:r>
              <a:rPr lang="en-US" altLang="zh-CN" sz="3200" dirty="0">
                <a:cs typeface="+mn-ea"/>
                <a:sym typeface="+mn-lt"/>
              </a:rPr>
              <a:t>01</a:t>
            </a:r>
            <a:endParaRPr lang="zh-CN" altLang="en-US" sz="3200" dirty="0">
              <a:cs typeface="+mn-ea"/>
              <a:sym typeface="+mn-lt"/>
            </a:endParaRPr>
          </a:p>
        </p:txBody>
      </p:sp>
      <p:sp>
        <p:nvSpPr>
          <p:cNvPr id="428" name="文本框 427"/>
          <p:cNvSpPr txBox="1"/>
          <p:nvPr/>
        </p:nvSpPr>
        <p:spPr>
          <a:xfrm>
            <a:off x="3782335" y="2811362"/>
            <a:ext cx="1761591" cy="583565"/>
          </a:xfrm>
          <a:prstGeom prst="rect">
            <a:avLst/>
          </a:prstGeom>
          <a:noFill/>
        </p:spPr>
        <p:txBody>
          <a:bodyPr wrap="square" rtlCol="0">
            <a:spAutoFit/>
          </a:bodyPr>
          <a:lstStyle/>
          <a:p>
            <a:pPr algn="ctr"/>
            <a:r>
              <a:rPr lang="en-US" altLang="zh-CN" sz="3200" dirty="0">
                <a:cs typeface="+mn-ea"/>
                <a:sym typeface="+mn-lt"/>
              </a:rPr>
              <a:t>02</a:t>
            </a:r>
            <a:endParaRPr lang="zh-CN" altLang="en-US" sz="3200" dirty="0">
              <a:cs typeface="+mn-ea"/>
              <a:sym typeface="+mn-lt"/>
            </a:endParaRPr>
          </a:p>
        </p:txBody>
      </p:sp>
      <p:sp>
        <p:nvSpPr>
          <p:cNvPr id="429" name="文本框 428"/>
          <p:cNvSpPr txBox="1"/>
          <p:nvPr/>
        </p:nvSpPr>
        <p:spPr>
          <a:xfrm>
            <a:off x="4775332" y="4666896"/>
            <a:ext cx="1761591" cy="583565"/>
          </a:xfrm>
          <a:prstGeom prst="rect">
            <a:avLst/>
          </a:prstGeom>
          <a:noFill/>
        </p:spPr>
        <p:txBody>
          <a:bodyPr wrap="square" rtlCol="0">
            <a:spAutoFit/>
          </a:bodyPr>
          <a:lstStyle/>
          <a:p>
            <a:pPr algn="ctr"/>
            <a:r>
              <a:rPr lang="en-US" altLang="zh-CN" sz="3200" dirty="0">
                <a:cs typeface="+mn-ea"/>
                <a:sym typeface="+mn-lt"/>
              </a:rPr>
              <a:t>03</a:t>
            </a:r>
            <a:endParaRPr lang="zh-CN" altLang="en-US" sz="3200" dirty="0">
              <a:cs typeface="+mn-ea"/>
              <a:sym typeface="+mn-lt"/>
            </a:endParaRPr>
          </a:p>
        </p:txBody>
      </p:sp>
      <p:sp>
        <p:nvSpPr>
          <p:cNvPr id="431" name="矩形 430"/>
          <p:cNvSpPr/>
          <p:nvPr/>
        </p:nvSpPr>
        <p:spPr>
          <a:xfrm>
            <a:off x="1461135" y="5567045"/>
            <a:ext cx="1874520" cy="583565"/>
          </a:xfrm>
          <a:prstGeom prst="rect">
            <a:avLst/>
          </a:prstGeom>
        </p:spPr>
        <p:txBody>
          <a:bodyPr wrap="square">
            <a:spAutoFit/>
          </a:bodyPr>
          <a:lstStyle/>
          <a:p>
            <a:r>
              <a:rPr lang="zh-CN" altLang="en-US" sz="3200" dirty="0">
                <a:solidFill>
                  <a:schemeClr val="tx2"/>
                </a:solidFill>
                <a:cs typeface="+mn-ea"/>
                <a:sym typeface="+mn-lt"/>
              </a:rPr>
              <a:t>系统介绍</a:t>
            </a:r>
            <a:endParaRPr lang="zh-CN" altLang="en-US" sz="3200" dirty="0">
              <a:solidFill>
                <a:schemeClr val="tx2"/>
              </a:solidFill>
              <a:cs typeface="+mn-ea"/>
              <a:sym typeface="+mn-lt"/>
            </a:endParaRPr>
          </a:p>
        </p:txBody>
      </p:sp>
      <p:sp>
        <p:nvSpPr>
          <p:cNvPr id="432" name="矩形 431"/>
          <p:cNvSpPr/>
          <p:nvPr/>
        </p:nvSpPr>
        <p:spPr>
          <a:xfrm>
            <a:off x="3798337" y="2410543"/>
            <a:ext cx="1808480" cy="583565"/>
          </a:xfrm>
          <a:prstGeom prst="rect">
            <a:avLst/>
          </a:prstGeom>
        </p:spPr>
        <p:txBody>
          <a:bodyPr wrap="none">
            <a:spAutoFit/>
          </a:bodyPr>
          <a:lstStyle/>
          <a:p>
            <a:r>
              <a:rPr lang="zh-CN" altLang="en-US" sz="3200" dirty="0">
                <a:solidFill>
                  <a:schemeClr val="tx2"/>
                </a:solidFill>
                <a:cs typeface="+mn-ea"/>
                <a:sym typeface="+mn-lt"/>
              </a:rPr>
              <a:t>项目开发</a:t>
            </a:r>
            <a:endParaRPr lang="zh-CN" altLang="en-US" sz="3200" dirty="0">
              <a:solidFill>
                <a:schemeClr val="tx2"/>
              </a:solidFill>
              <a:cs typeface="+mn-ea"/>
              <a:sym typeface="+mn-lt"/>
            </a:endParaRPr>
          </a:p>
        </p:txBody>
      </p:sp>
      <p:sp>
        <p:nvSpPr>
          <p:cNvPr id="433" name="矩形 432"/>
          <p:cNvSpPr/>
          <p:nvPr/>
        </p:nvSpPr>
        <p:spPr>
          <a:xfrm>
            <a:off x="4775223" y="5251229"/>
            <a:ext cx="1808480" cy="583565"/>
          </a:xfrm>
          <a:prstGeom prst="rect">
            <a:avLst/>
          </a:prstGeom>
        </p:spPr>
        <p:txBody>
          <a:bodyPr wrap="none">
            <a:spAutoFit/>
          </a:bodyPr>
          <a:lstStyle/>
          <a:p>
            <a:r>
              <a:rPr lang="zh-CN" altLang="en-US" sz="3200" dirty="0">
                <a:solidFill>
                  <a:schemeClr val="tx2"/>
                </a:solidFill>
                <a:cs typeface="+mn-ea"/>
                <a:sym typeface="+mn-lt"/>
              </a:rPr>
              <a:t>项目结果</a:t>
            </a:r>
            <a:endParaRPr lang="zh-CN" altLang="en-US" sz="3200" dirty="0">
              <a:solidFill>
                <a:schemeClr val="tx2"/>
              </a:solidFill>
              <a:cs typeface="+mn-ea"/>
              <a:sym typeface="+mn-lt"/>
            </a:endParaRP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文本框 5"/>
          <p:cNvSpPr txBox="1"/>
          <p:nvPr/>
        </p:nvSpPr>
        <p:spPr>
          <a:xfrm>
            <a:off x="7650612" y="2007516"/>
            <a:ext cx="1761591" cy="583565"/>
          </a:xfrm>
          <a:prstGeom prst="rect">
            <a:avLst/>
          </a:prstGeom>
          <a:noFill/>
        </p:spPr>
        <p:txBody>
          <a:bodyPr wrap="square" rtlCol="0">
            <a:spAutoFit/>
          </a:bodyPr>
          <a:p>
            <a:pPr algn="ctr"/>
            <a:r>
              <a:rPr lang="en-US" altLang="zh-CN" sz="3200" dirty="0">
                <a:cs typeface="+mn-ea"/>
                <a:sym typeface="+mn-lt"/>
              </a:rPr>
              <a:t>04</a:t>
            </a:r>
            <a:endParaRPr lang="zh-CN" altLang="en-US" sz="3200" dirty="0">
              <a:cs typeface="+mn-ea"/>
              <a:sym typeface="+mn-lt"/>
            </a:endParaRPr>
          </a:p>
        </p:txBody>
      </p:sp>
      <p:sp>
        <p:nvSpPr>
          <p:cNvPr id="7" name="矩形 6"/>
          <p:cNvSpPr/>
          <p:nvPr/>
        </p:nvSpPr>
        <p:spPr>
          <a:xfrm>
            <a:off x="7687333" y="2590579"/>
            <a:ext cx="1808480" cy="583565"/>
          </a:xfrm>
          <a:prstGeom prst="rect">
            <a:avLst/>
          </a:prstGeom>
        </p:spPr>
        <p:txBody>
          <a:bodyPr wrap="none">
            <a:spAutoFit/>
          </a:bodyPr>
          <a:p>
            <a:r>
              <a:rPr lang="zh-CN" altLang="en-US" sz="3200" dirty="0">
                <a:solidFill>
                  <a:schemeClr val="tx2"/>
                </a:solidFill>
                <a:cs typeface="+mn-ea"/>
                <a:sym typeface="+mn-lt"/>
              </a:rPr>
              <a:t>感悟心得</a:t>
            </a:r>
            <a:endParaRPr lang="zh-CN" altLang="en-US" sz="3200" dirty="0">
              <a:solidFill>
                <a:schemeClr val="tx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8"/>
                                        </p:tgtEl>
                                        <p:attrNameLst>
                                          <p:attrName>style.visibility</p:attrName>
                                        </p:attrNameLst>
                                      </p:cBhvr>
                                      <p:to>
                                        <p:strVal val="visible"/>
                                      </p:to>
                                    </p:set>
                                    <p:animEffect transition="in" filter="fade">
                                      <p:cBhvr>
                                        <p:cTn id="160" dur="500"/>
                                        <p:tgtEl>
                                          <p:spTgt spid="428"/>
                                        </p:tgtEl>
                                      </p:cBhvr>
                                    </p:animEffect>
                                  </p:childTnLst>
                                </p:cTn>
                              </p:par>
                              <p:par>
                                <p:cTn id="161" presetID="64" presetClass="path" presetSubtype="0" decel="30000" fill="hold" grpId="1" nodeType="withEffect">
                                  <p:stCondLst>
                                    <p:cond delay="500"/>
                                  </p:stCondLst>
                                  <p:childTnLst>
                                    <p:animMotion origin="layout" path="M 1.11022E-16 0.03889 L 1.11022E-16 -0.14815 " pathEditMode="relative" rAng="0" ptsTypes="AA">
                                      <p:cBhvr>
                                        <p:cTn id="162" dur="750" spd="-100000" fill="hold"/>
                                        <p:tgtEl>
                                          <p:spTgt spid="428"/>
                                        </p:tgtEl>
                                        <p:attrNameLst>
                                          <p:attrName>ppt_x</p:attrName>
                                          <p:attrName>ppt_y</p:attrName>
                                        </p:attrNameLst>
                                      </p:cBhvr>
                                      <p:rCtr x="0" y="-9352"/>
                                    </p:animMotion>
                                  </p:childTnLst>
                                </p:cTn>
                              </p:par>
                              <p:par>
                                <p:cTn id="163" presetID="64" presetClass="path" presetSubtype="0" accel="30000" decel="30000" fill="hold" grpId="2" nodeType="withEffect">
                                  <p:stCondLst>
                                    <p:cond delay="1250"/>
                                  </p:stCondLst>
                                  <p:childTnLst>
                                    <p:animMotion origin="layout" path="M 3.95833E-6 0.03842 L 3.95833E-6 2.96296E-6 " pathEditMode="relative" rAng="0" ptsTypes="AA">
                                      <p:cBhvr>
                                        <p:cTn id="164" dur="750" fill="hold"/>
                                        <p:tgtEl>
                                          <p:spTgt spid="428"/>
                                        </p:tgtEl>
                                        <p:attrNameLst>
                                          <p:attrName>ppt_x</p:attrName>
                                          <p:attrName>ppt_y</p:attrName>
                                        </p:attrNameLst>
                                      </p:cBhvr>
                                      <p:rCtr x="0" y="-1921"/>
                                    </p:animMotion>
                                  </p:childTnLst>
                                </p:cTn>
                              </p:par>
                              <p:par>
                                <p:cTn id="165" presetID="10" presetClass="entr" presetSubtype="0" fill="hold" grpId="0" nodeType="withEffect">
                                  <p:stCondLst>
                                    <p:cond delay="500"/>
                                  </p:stCondLst>
                                  <p:childTnLst>
                                    <p:set>
                                      <p:cBhvr>
                                        <p:cTn id="166" dur="1" fill="hold">
                                          <p:stCondLst>
                                            <p:cond delay="0"/>
                                          </p:stCondLst>
                                        </p:cTn>
                                        <p:tgtEl>
                                          <p:spTgt spid="427"/>
                                        </p:tgtEl>
                                        <p:attrNameLst>
                                          <p:attrName>style.visibility</p:attrName>
                                        </p:attrNameLst>
                                      </p:cBhvr>
                                      <p:to>
                                        <p:strVal val="visible"/>
                                      </p:to>
                                    </p:set>
                                    <p:animEffect transition="in" filter="fade">
                                      <p:cBhvr>
                                        <p:cTn id="167" dur="500"/>
                                        <p:tgtEl>
                                          <p:spTgt spid="427"/>
                                        </p:tgtEl>
                                      </p:cBhvr>
                                    </p:animEffect>
                                  </p:childTnLst>
                                </p:cTn>
                              </p:par>
                              <p:par>
                                <p:cTn id="168" presetID="42" presetClass="path" presetSubtype="0" decel="30000" fill="hold" grpId="1" nodeType="withEffect">
                                  <p:stCondLst>
                                    <p:cond delay="500"/>
                                  </p:stCondLst>
                                  <p:childTnLst>
                                    <p:animMotion origin="layout" path="M -6.25E-7 -0.03982 L -6.25E-7 0.14814 " pathEditMode="relative" rAng="0" ptsTypes="AA">
                                      <p:cBhvr>
                                        <p:cTn id="169" dur="750" spd="-100000" fill="hold"/>
                                        <p:tgtEl>
                                          <p:spTgt spid="427"/>
                                        </p:tgtEl>
                                        <p:attrNameLst>
                                          <p:attrName>ppt_x</p:attrName>
                                          <p:attrName>ppt_y</p:attrName>
                                        </p:attrNameLst>
                                      </p:cBhvr>
                                      <p:rCtr x="0" y="9398"/>
                                    </p:animMotion>
                                  </p:childTnLst>
                                </p:cTn>
                              </p:par>
                              <p:par>
                                <p:cTn id="170" presetID="42" presetClass="path" presetSubtype="0" accel="30000" decel="30000" fill="hold" grpId="2" nodeType="withEffect">
                                  <p:stCondLst>
                                    <p:cond delay="1250"/>
                                  </p:stCondLst>
                                  <p:childTnLst>
                                    <p:animMotion origin="layout" path="M -6.25E-7 -0.03982 L -6.25E-7 4.44444E-6 " pathEditMode="relative" rAng="0" ptsTypes="AA">
                                      <p:cBhvr>
                                        <p:cTn id="171" dur="750" fill="hold"/>
                                        <p:tgtEl>
                                          <p:spTgt spid="427"/>
                                        </p:tgtEl>
                                        <p:attrNameLst>
                                          <p:attrName>ppt_x</p:attrName>
                                          <p:attrName>ppt_y</p:attrName>
                                        </p:attrNameLst>
                                      </p:cBhvr>
                                      <p:rCtr x="0" y="1991"/>
                                    </p:animMotion>
                                  </p:childTnLst>
                                </p:cTn>
                              </p:par>
                              <p:par>
                                <p:cTn id="172" presetID="10" presetClass="entr" presetSubtype="0" fill="hold" grpId="0" nodeType="withEffect">
                                  <p:stCondLst>
                                    <p:cond delay="500"/>
                                  </p:stCondLst>
                                  <p:childTnLst>
                                    <p:set>
                                      <p:cBhvr>
                                        <p:cTn id="173" dur="1" fill="hold">
                                          <p:stCondLst>
                                            <p:cond delay="0"/>
                                          </p:stCondLst>
                                        </p:cTn>
                                        <p:tgtEl>
                                          <p:spTgt spid="429"/>
                                        </p:tgtEl>
                                        <p:attrNameLst>
                                          <p:attrName>style.visibility</p:attrName>
                                        </p:attrNameLst>
                                      </p:cBhvr>
                                      <p:to>
                                        <p:strVal val="visible"/>
                                      </p:to>
                                    </p:set>
                                    <p:animEffect transition="in" filter="fade">
                                      <p:cBhvr>
                                        <p:cTn id="174" dur="500"/>
                                        <p:tgtEl>
                                          <p:spTgt spid="429"/>
                                        </p:tgtEl>
                                      </p:cBhvr>
                                    </p:animEffect>
                                  </p:childTnLst>
                                </p:cTn>
                              </p:par>
                              <p:par>
                                <p:cTn id="175" presetID="63" presetClass="path" presetSubtype="0" decel="50000" fill="hold" grpId="1" nodeType="withEffect">
                                  <p:stCondLst>
                                    <p:cond delay="500"/>
                                  </p:stCondLst>
                                  <p:childTnLst>
                                    <p:animMotion origin="layout" path="M -0.02774 -4.07407E-6 L 0.11081 -4.07407E-6 " pathEditMode="relative" rAng="0" ptsTypes="AA">
                                      <p:cBhvr>
                                        <p:cTn id="176" dur="750" spd="-100000" fill="hold"/>
                                        <p:tgtEl>
                                          <p:spTgt spid="429"/>
                                        </p:tgtEl>
                                        <p:attrNameLst>
                                          <p:attrName>ppt_x</p:attrName>
                                          <p:attrName>ppt_y</p:attrName>
                                        </p:attrNameLst>
                                      </p:cBhvr>
                                      <p:rCtr x="6927" y="0"/>
                                    </p:animMotion>
                                  </p:childTnLst>
                                </p:cTn>
                              </p:par>
                              <p:par>
                                <p:cTn id="177" presetID="35" presetClass="path" presetSubtype="0" accel="50000" decel="50000" fill="hold" grpId="2" nodeType="withEffect">
                                  <p:stCondLst>
                                    <p:cond delay="1250"/>
                                  </p:stCondLst>
                                  <p:childTnLst>
                                    <p:animMotion origin="layout" path="M -0.028 -4.07407E-6 L 1.66667E-6 -4.07407E-6 " pathEditMode="relative" rAng="0" ptsTypes="AA">
                                      <p:cBhvr>
                                        <p:cTn id="178" dur="750" fill="hold"/>
                                        <p:tgtEl>
                                          <p:spTgt spid="429"/>
                                        </p:tgtEl>
                                        <p:attrNameLst>
                                          <p:attrName>ppt_x</p:attrName>
                                          <p:attrName>ppt_y</p:attrName>
                                        </p:attrNameLst>
                                      </p:cBhvr>
                                      <p:rCtr x="1393" y="0"/>
                                    </p:animMotion>
                                  </p:childTnLst>
                                </p:cTn>
                              </p:par>
                              <p:par>
                                <p:cTn id="179" presetID="10" presetClass="entr" presetSubtype="0" fill="hold" grpId="0" nodeType="withEffect">
                                  <p:stCondLst>
                                    <p:cond delay="1500"/>
                                  </p:stCondLst>
                                  <p:childTnLst>
                                    <p:set>
                                      <p:cBhvr>
                                        <p:cTn id="180" dur="1" fill="hold">
                                          <p:stCondLst>
                                            <p:cond delay="0"/>
                                          </p:stCondLst>
                                        </p:cTn>
                                        <p:tgtEl>
                                          <p:spTgt spid="431"/>
                                        </p:tgtEl>
                                        <p:attrNameLst>
                                          <p:attrName>style.visibility</p:attrName>
                                        </p:attrNameLst>
                                      </p:cBhvr>
                                      <p:to>
                                        <p:strVal val="visible"/>
                                      </p:to>
                                    </p:set>
                                    <p:animEffect transition="in" filter="fade">
                                      <p:cBhvr>
                                        <p:cTn id="181" dur="750"/>
                                        <p:tgtEl>
                                          <p:spTgt spid="431"/>
                                        </p:tgtEl>
                                      </p:cBhvr>
                                    </p:animEffect>
                                  </p:childTnLst>
                                </p:cTn>
                              </p:par>
                              <p:par>
                                <p:cTn id="182" presetID="10" presetClass="entr" presetSubtype="0" fill="hold" grpId="0" nodeType="withEffect">
                                  <p:stCondLst>
                                    <p:cond delay="1500"/>
                                  </p:stCondLst>
                                  <p:childTnLst>
                                    <p:set>
                                      <p:cBhvr>
                                        <p:cTn id="183" dur="1" fill="hold">
                                          <p:stCondLst>
                                            <p:cond delay="0"/>
                                          </p:stCondLst>
                                        </p:cTn>
                                        <p:tgtEl>
                                          <p:spTgt spid="433"/>
                                        </p:tgtEl>
                                        <p:attrNameLst>
                                          <p:attrName>style.visibility</p:attrName>
                                        </p:attrNameLst>
                                      </p:cBhvr>
                                      <p:to>
                                        <p:strVal val="visible"/>
                                      </p:to>
                                    </p:set>
                                    <p:animEffect transition="in" filter="fade">
                                      <p:cBhvr>
                                        <p:cTn id="184" dur="750"/>
                                        <p:tgtEl>
                                          <p:spTgt spid="433"/>
                                        </p:tgtEl>
                                      </p:cBhvr>
                                    </p:animEffect>
                                  </p:childTnLst>
                                </p:cTn>
                              </p:par>
                              <p:par>
                                <p:cTn id="185" presetID="10" presetClass="entr" presetSubtype="0" fill="hold" grpId="0" nodeType="withEffect">
                                  <p:stCondLst>
                                    <p:cond delay="1500"/>
                                  </p:stCondLst>
                                  <p:childTnLst>
                                    <p:set>
                                      <p:cBhvr>
                                        <p:cTn id="186" dur="1" fill="hold">
                                          <p:stCondLst>
                                            <p:cond delay="0"/>
                                          </p:stCondLst>
                                        </p:cTn>
                                        <p:tgtEl>
                                          <p:spTgt spid="432"/>
                                        </p:tgtEl>
                                        <p:attrNameLst>
                                          <p:attrName>style.visibility</p:attrName>
                                        </p:attrNameLst>
                                      </p:cBhvr>
                                      <p:to>
                                        <p:strVal val="visible"/>
                                      </p:to>
                                    </p:set>
                                    <p:animEffect transition="in" filter="fade">
                                      <p:cBhvr>
                                        <p:cTn id="187" dur="750"/>
                                        <p:tgtEl>
                                          <p:spTgt spid="432"/>
                                        </p:tgtEl>
                                      </p:cBhvr>
                                    </p:animEffect>
                                  </p:childTnLst>
                                </p:cTn>
                              </p:par>
                              <p:par>
                                <p:cTn id="188" presetID="10" presetClass="entr" presetSubtype="0" fill="hold" grpId="0" nodeType="withEffect">
                                  <p:stCondLst>
                                    <p:cond delay="500"/>
                                  </p:stCondLst>
                                  <p:childTnLst>
                                    <p:set>
                                      <p:cBhvr>
                                        <p:cTn id="189" dur="1" fill="hold">
                                          <p:stCondLst>
                                            <p:cond delay="0"/>
                                          </p:stCondLst>
                                        </p:cTn>
                                        <p:tgtEl>
                                          <p:spTgt spid="6"/>
                                        </p:tgtEl>
                                        <p:attrNameLst>
                                          <p:attrName>style.visibility</p:attrName>
                                        </p:attrNameLst>
                                      </p:cBhvr>
                                      <p:to>
                                        <p:strVal val="visible"/>
                                      </p:to>
                                    </p:set>
                                    <p:animEffect transition="in" filter="fade">
                                      <p:cBhvr>
                                        <p:cTn id="190" dur="500"/>
                                        <p:tgtEl>
                                          <p:spTgt spid="6"/>
                                        </p:tgtEl>
                                      </p:cBhvr>
                                    </p:animEffect>
                                  </p:childTnLst>
                                </p:cTn>
                              </p:par>
                              <p:par>
                                <p:cTn id="191" presetID="63" presetClass="path" presetSubtype="0" decel="50000" fill="hold" grpId="1" nodeType="withEffect">
                                  <p:stCondLst>
                                    <p:cond delay="500"/>
                                  </p:stCondLst>
                                  <p:childTnLst>
                                    <p:animMotion origin="layout" path="M -0.02774 -4.07407E-6 L 0.11081 -4.07407E-6 " pathEditMode="relative" rAng="0" ptsTypes="AA">
                                      <p:cBhvr>
                                        <p:cTn id="192" dur="750" spd="-100000" fill="hold"/>
                                        <p:tgtEl>
                                          <p:spTgt spid="6"/>
                                        </p:tgtEl>
                                        <p:attrNameLst>
                                          <p:attrName>ppt_x</p:attrName>
                                          <p:attrName>ppt_y</p:attrName>
                                        </p:attrNameLst>
                                      </p:cBhvr>
                                      <p:rCtr x="6927" y="0"/>
                                    </p:animMotion>
                                  </p:childTnLst>
                                </p:cTn>
                              </p:par>
                              <p:par>
                                <p:cTn id="193" presetID="35" presetClass="path" presetSubtype="0" accel="50000" decel="50000" fill="hold" grpId="2" nodeType="withEffect">
                                  <p:stCondLst>
                                    <p:cond delay="1250"/>
                                  </p:stCondLst>
                                  <p:childTnLst>
                                    <p:animMotion origin="layout" path="M -0.028 -4.07407E-6 L 1.66667E-6 -4.07407E-6 " pathEditMode="relative" rAng="0" ptsTypes="AA">
                                      <p:cBhvr>
                                        <p:cTn id="194" dur="750" fill="hold"/>
                                        <p:tgtEl>
                                          <p:spTgt spid="6"/>
                                        </p:tgtEl>
                                        <p:attrNameLst>
                                          <p:attrName>ppt_x</p:attrName>
                                          <p:attrName>ppt_y</p:attrName>
                                        </p:attrNameLst>
                                      </p:cBhvr>
                                      <p:rCtr x="1393" y="0"/>
                                    </p:animMotion>
                                  </p:childTnLst>
                                </p:cTn>
                              </p:par>
                              <p:par>
                                <p:cTn id="195" presetID="10" presetClass="entr" presetSubtype="0" fill="hold" grpId="0" nodeType="withEffect">
                                  <p:stCondLst>
                                    <p:cond delay="1500"/>
                                  </p:stCondLst>
                                  <p:childTnLst>
                                    <p:set>
                                      <p:cBhvr>
                                        <p:cTn id="196" dur="1" fill="hold">
                                          <p:stCondLst>
                                            <p:cond delay="0"/>
                                          </p:stCondLst>
                                        </p:cTn>
                                        <p:tgtEl>
                                          <p:spTgt spid="7"/>
                                        </p:tgtEl>
                                        <p:attrNameLst>
                                          <p:attrName>style.visibility</p:attrName>
                                        </p:attrNameLst>
                                      </p:cBhvr>
                                      <p:to>
                                        <p:strVal val="visible"/>
                                      </p:to>
                                    </p:set>
                                    <p:animEffect transition="in" filter="fade">
                                      <p:cBhvr>
                                        <p:cTn id="19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bldLvl="0" animBg="1"/>
      <p:bldP spid="409" grpId="0" bldLvl="0" animBg="1"/>
      <p:bldP spid="414" grpId="0" bldLvl="0" animBg="1"/>
      <p:bldP spid="417" grpId="0" animBg="1"/>
      <p:bldP spid="420" grpId="0" animBg="1"/>
      <p:bldP spid="423" grpId="0" bldLvl="0" animBg="1"/>
      <p:bldP spid="427" grpId="0"/>
      <p:bldP spid="427" grpId="1"/>
      <p:bldP spid="427" grpId="2"/>
      <p:bldP spid="428" grpId="0"/>
      <p:bldP spid="428" grpId="1"/>
      <p:bldP spid="428" grpId="2"/>
      <p:bldP spid="429" grpId="0"/>
      <p:bldP spid="429" grpId="1"/>
      <p:bldP spid="429" grpId="2"/>
      <p:bldP spid="431" grpId="0"/>
      <p:bldP spid="432" grpId="0"/>
      <p:bldP spid="433" grpId="0"/>
      <p:bldP spid="434" grpId="0" animBg="1"/>
      <p:bldP spid="435" grpId="0" animBg="1"/>
      <p:bldP spid="6" grpId="0"/>
      <p:bldP spid="6" grpId="1"/>
      <p:bldP spid="6" grpId="2"/>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文本框 50"/>
          <p:cNvSpPr txBox="1"/>
          <p:nvPr/>
        </p:nvSpPr>
        <p:spPr>
          <a:xfrm>
            <a:off x="1534613" y="176855"/>
            <a:ext cx="4502332" cy="5862320"/>
          </a:xfrm>
          <a:prstGeom prst="rect">
            <a:avLst/>
          </a:prstGeom>
          <a:noFill/>
        </p:spPr>
        <p:txBody>
          <a:bodyPr wrap="square" rtlCol="0" anchor="ctr">
            <a:spAutoFit/>
          </a:bodyPr>
          <a:lstStyle/>
          <a:p>
            <a:pPr algn="ctr">
              <a:lnSpc>
                <a:spcPct val="150000"/>
              </a:lnSpc>
            </a:pPr>
            <a:r>
              <a:rPr lang="en-US" altLang="zh-CN" sz="25000" dirty="0">
                <a:cs typeface="+mn-ea"/>
                <a:sym typeface="+mn-lt"/>
              </a:rPr>
              <a:t>4</a:t>
            </a:r>
            <a:endParaRPr lang="en-US" altLang="zh-CN" sz="25000" dirty="0">
              <a:cs typeface="+mn-ea"/>
              <a:sym typeface="+mn-lt"/>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cs typeface="+mn-ea"/>
              <a:sym typeface="+mn-lt"/>
            </a:endParaRPr>
          </a:p>
        </p:txBody>
      </p:sp>
      <p:sp>
        <p:nvSpPr>
          <p:cNvPr id="53" name="文本框 52"/>
          <p:cNvSpPr txBox="1"/>
          <p:nvPr/>
        </p:nvSpPr>
        <p:spPr>
          <a:xfrm>
            <a:off x="4681006" y="3631262"/>
            <a:ext cx="5859994" cy="1170940"/>
          </a:xfrm>
          <a:prstGeom prst="rect">
            <a:avLst/>
          </a:prstGeom>
          <a:noFill/>
        </p:spPr>
        <p:txBody>
          <a:bodyPr wrap="square" rtlCol="0">
            <a:spAutoFit/>
          </a:bodyPr>
          <a:lstStyle/>
          <a:p>
            <a:pPr>
              <a:lnSpc>
                <a:spcPct val="130000"/>
              </a:lnSpc>
            </a:pPr>
            <a:r>
              <a:rPr lang="zh-CN" altLang="en-US" sz="5400" dirty="0">
                <a:solidFill>
                  <a:schemeClr val="tx2"/>
                </a:solidFill>
                <a:cs typeface="+mn-ea"/>
                <a:sym typeface="+mn-lt"/>
              </a:rPr>
              <a:t>感悟心得</a:t>
            </a:r>
            <a:endParaRPr lang="zh-CN" altLang="en-US" sz="5400" dirty="0">
              <a:solidFill>
                <a:schemeClr val="tx2"/>
              </a:solidFill>
              <a:cs typeface="+mn-ea"/>
              <a:sym typeface="+mn-lt"/>
            </a:endParaRPr>
          </a:p>
        </p:txBody>
      </p:sp>
      <p:sp>
        <p:nvSpPr>
          <p:cNvPr id="61" name="矩形 60"/>
          <p:cNvSpPr/>
          <p:nvPr/>
        </p:nvSpPr>
        <p:spPr>
          <a:xfrm>
            <a:off x="3592956" y="2959978"/>
            <a:ext cx="155638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cs typeface="+mn-ea"/>
                <a:sym typeface="+mn-lt"/>
              </a:rPr>
              <a:t>Part 04</a:t>
            </a:r>
            <a:endParaRPr kumimoji="1" lang="zh-CN" altLang="en-US" sz="3200" dirty="0">
              <a:solidFill>
                <a:schemeClr val="tx2"/>
              </a:solidFill>
              <a:effectLst>
                <a:innerShdw blurRad="63500" dist="50800" dir="16200000">
                  <a:prstClr val="black">
                    <a:alpha val="30000"/>
                  </a:prstClr>
                </a:innerShdw>
              </a:effectLst>
              <a:cs typeface="+mn-ea"/>
              <a:sym typeface="+mn-lt"/>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sz="9600" dirty="0">
                <a:cs typeface="+mn-ea"/>
                <a:sym typeface="+mn-lt"/>
              </a:rPr>
              <a:t>Thank You</a:t>
            </a:r>
            <a:endParaRPr lang="zh-CN" altLang="en-US" sz="9600" dirty="0">
              <a:cs typeface="+mn-ea"/>
              <a:sym typeface="+mn-lt"/>
            </a:endParaRPr>
          </a:p>
        </p:txBody>
      </p:sp>
      <p:sp>
        <p:nvSpPr>
          <p:cNvPr id="2" name="文本框 1"/>
          <p:cNvSpPr txBox="1"/>
          <p:nvPr/>
        </p:nvSpPr>
        <p:spPr>
          <a:xfrm>
            <a:off x="7494270" y="5320030"/>
            <a:ext cx="3459480" cy="368300"/>
          </a:xfrm>
          <a:prstGeom prst="rect">
            <a:avLst/>
          </a:prstGeom>
          <a:noFill/>
        </p:spPr>
        <p:txBody>
          <a:bodyPr wrap="square" rtlCol="0">
            <a:spAutoFit/>
          </a:bodyPr>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5" grpId="0" bldLvl="0" animBg="1"/>
      <p:bldP spid="25" grpId="1" bldLvl="0" animBg="1"/>
      <p:bldP spid="31" grpId="0" bldLvl="0" animBg="1"/>
      <p:bldP spid="31" grpId="1" bldLvl="0" animBg="1"/>
      <p:bldP spid="32" grpId="0" bldLvl="0" animBg="1"/>
      <p:bldP spid="32" grpId="1" bldLvl="0" animBg="1"/>
      <p:bldP spid="32" grpId="2" bldLvl="0" animBg="1"/>
      <p:bldP spid="32" grpId="3" bldLvl="0" animBg="1"/>
      <p:bldP spid="38" grpId="0" bldLvl="0" animBg="1"/>
      <p:bldP spid="38" grpId="1" bldLvl="0" animBg="1"/>
      <p:bldP spid="55" grpId="0" bldLvl="0" animBg="1"/>
      <p:bldP spid="55" grpId="1" bldLvl="0" animBg="1"/>
      <p:bldP spid="55" grpId="2" bldLvl="0" animBg="1"/>
      <p:bldP spid="55" grpId="3" bldLvl="0" animBg="1"/>
      <p:bldP spid="56" grpId="0" bldLvl="0" animBg="1"/>
      <p:bldP spid="56" grpId="1" bldLvl="0" animBg="1"/>
      <p:bldP spid="56" grpId="2" bldLvl="0" animBg="1"/>
      <p:bldP spid="56" grpId="3" bldLvl="0" animBg="1"/>
      <p:bldP spid="57" grpId="0" bldLvl="0" animBg="1"/>
      <p:bldP spid="57" grpId="1" bldLvl="0" animBg="1"/>
      <p:bldP spid="57" grpId="2" bldLvl="0" animBg="1"/>
      <p:bldP spid="57" grpId="3" bldLvl="0" animBg="1"/>
      <p:bldP spid="58" grpId="0" bldLvl="0" animBg="1"/>
      <p:bldP spid="58" grpId="1" bldLvl="0" animBg="1"/>
      <p:bldP spid="58" grpId="2" bldLvl="0" animBg="1"/>
      <p:bldP spid="58" grpId="3" bldLvl="0" animBg="1"/>
      <p:bldP spid="66" grpId="0" bldLvl="0" animBg="1"/>
      <p:bldP spid="66" grpId="1" bldLvl="0" animBg="1"/>
      <p:bldP spid="72" grpId="0" bldLvl="0" animBg="1"/>
      <p:bldP spid="72" grpId="1" bldLvl="0" animBg="1"/>
      <p:bldP spid="72" grpId="2" bldLvl="0" animBg="1"/>
      <p:bldP spid="72" grpId="3" bldLvl="0" animBg="1"/>
      <p:bldP spid="78" grpId="0" bldLvl="0" animBg="1"/>
      <p:bldP spid="78" grpId="1" bldLvl="0" animBg="1"/>
      <p:bldP spid="78" grpId="2" bldLvl="0" animBg="1"/>
      <p:bldP spid="78" grpId="3" bldLvl="0" animBg="1"/>
      <p:bldP spid="81" grpId="0" bldLvl="0" animBg="1"/>
      <p:bldP spid="81" grpId="1" bldLvl="0" animBg="1"/>
      <p:bldP spid="89" grpId="0" bldLvl="0" animBg="1"/>
      <p:bldP spid="89" grpId="1" bldLvl="0" animBg="1"/>
      <p:bldP spid="94" grpId="0" bldLvl="0" animBg="1"/>
      <p:bldP spid="94" grpId="1" bldLvl="0" animBg="1"/>
      <p:bldP spid="95" grpId="0" bldLvl="0" animBg="1"/>
      <p:bldP spid="95" grpId="1" bldLvl="0" animBg="1"/>
      <p:bldP spid="97" grpId="0" bldLvl="0" animBg="1"/>
      <p:bldP spid="97" grpId="1" bldLvl="0" animBg="1"/>
      <p:bldP spid="99" grpId="0" bldLvl="0" animBg="1"/>
      <p:bldP spid="99" grpId="1" bldLvl="0" animBg="1"/>
      <p:bldP spid="99" grpId="2" bldLvl="0" animBg="1"/>
      <p:bldP spid="99" grpId="3" bldLvl="0" animBg="1"/>
      <p:bldP spid="117" grpId="0" bldLvl="0" animBg="1"/>
      <p:bldP spid="117" grpId="1" bldLvl="0" animBg="1"/>
      <p:bldP spid="122" grpId="0" bldLvl="0" animBg="1"/>
      <p:bldP spid="122" grpId="1" bldLvl="0" animBg="1"/>
      <p:bldP spid="122" grpId="2" bldLvl="0" animBg="1"/>
      <p:bldP spid="122" grpId="3" bldLvl="0" animBg="1"/>
      <p:bldP spid="123" grpId="0" bldLvl="0" animBg="1"/>
      <p:bldP spid="123" grpId="1" bldLvl="0" animBg="1"/>
      <p:bldP spid="123" grpId="2" bldLvl="0" animBg="1"/>
      <p:bldP spid="123" grpId="3" bldLvl="0" animBg="1"/>
      <p:bldP spid="124" grpId="0" bldLvl="0" animBg="1"/>
      <p:bldP spid="124" grpId="1" bldLvl="0" animBg="1"/>
      <p:bldP spid="124" grpId="2" bldLvl="0" animBg="1"/>
      <p:bldP spid="124" grpId="3" bldLvl="0" animBg="1"/>
      <p:bldP spid="126" grpId="0" bldLvl="0" animBg="1"/>
      <p:bldP spid="126" grpId="1" bldLvl="0" animBg="1"/>
      <p:bldP spid="129" grpId="0"/>
      <p:bldP spid="1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文本框 50"/>
          <p:cNvSpPr txBox="1"/>
          <p:nvPr/>
        </p:nvSpPr>
        <p:spPr>
          <a:xfrm>
            <a:off x="1459048" y="162885"/>
            <a:ext cx="4502332" cy="5862320"/>
          </a:xfrm>
          <a:prstGeom prst="rect">
            <a:avLst/>
          </a:prstGeom>
          <a:noFill/>
        </p:spPr>
        <p:txBody>
          <a:bodyPr wrap="square" rtlCol="0" anchor="ctr">
            <a:spAutoFit/>
          </a:bodyPr>
          <a:lstStyle/>
          <a:p>
            <a:pPr algn="ctr">
              <a:lnSpc>
                <a:spcPct val="150000"/>
              </a:lnSpc>
            </a:pPr>
            <a:r>
              <a:rPr lang="en-US" altLang="zh-CN" sz="25000" dirty="0">
                <a:cs typeface="+mn-ea"/>
                <a:sym typeface="+mn-lt"/>
              </a:rPr>
              <a:t>1</a:t>
            </a:r>
            <a:endParaRPr lang="en-US" altLang="zh-CN" sz="25000" dirty="0">
              <a:cs typeface="+mn-ea"/>
              <a:sym typeface="+mn-lt"/>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cs typeface="+mn-ea"/>
              <a:sym typeface="+mn-lt"/>
            </a:endParaRPr>
          </a:p>
        </p:txBody>
      </p:sp>
      <p:sp>
        <p:nvSpPr>
          <p:cNvPr id="53" name="文本框 52"/>
          <p:cNvSpPr txBox="1"/>
          <p:nvPr/>
        </p:nvSpPr>
        <p:spPr>
          <a:xfrm>
            <a:off x="4681006" y="3631262"/>
            <a:ext cx="5859994" cy="1170940"/>
          </a:xfrm>
          <a:prstGeom prst="rect">
            <a:avLst/>
          </a:prstGeom>
          <a:noFill/>
        </p:spPr>
        <p:txBody>
          <a:bodyPr wrap="square" rtlCol="0">
            <a:spAutoFit/>
          </a:bodyPr>
          <a:lstStyle/>
          <a:p>
            <a:pPr>
              <a:lnSpc>
                <a:spcPct val="130000"/>
              </a:lnSpc>
            </a:pPr>
            <a:r>
              <a:rPr lang="zh-CN" altLang="en-US" sz="5400" dirty="0">
                <a:solidFill>
                  <a:schemeClr val="tx2"/>
                </a:solidFill>
                <a:cs typeface="+mn-ea"/>
                <a:sym typeface="+mn-lt"/>
              </a:rPr>
              <a:t>系统介绍</a:t>
            </a:r>
            <a:endParaRPr lang="zh-CN" altLang="en-US" sz="5400" dirty="0">
              <a:solidFill>
                <a:schemeClr val="tx2"/>
              </a:solidFill>
              <a:cs typeface="+mn-ea"/>
              <a:sym typeface="+mn-lt"/>
            </a:endParaRPr>
          </a:p>
        </p:txBody>
      </p:sp>
      <p:sp>
        <p:nvSpPr>
          <p:cNvPr id="61" name="矩形 60"/>
          <p:cNvSpPr/>
          <p:nvPr/>
        </p:nvSpPr>
        <p:spPr>
          <a:xfrm>
            <a:off x="3592956" y="2959978"/>
            <a:ext cx="155638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cs typeface="+mn-ea"/>
                <a:sym typeface="+mn-lt"/>
              </a:rPr>
              <a:t>Part 01</a:t>
            </a:r>
            <a:endParaRPr kumimoji="1" lang="zh-CN" altLang="en-US" sz="3200" dirty="0">
              <a:solidFill>
                <a:schemeClr val="tx2"/>
              </a:solidFill>
              <a:effectLst>
                <a:innerShdw blurRad="63500" dist="50800" dir="16200000">
                  <a:prstClr val="black">
                    <a:alpha val="30000"/>
                  </a:prstClr>
                </a:innerShdw>
              </a:effectLst>
              <a:cs typeface="+mn-ea"/>
              <a:sym typeface="+mn-lt"/>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78014" y="1433463"/>
            <a:ext cx="2011680" cy="645160"/>
          </a:xfrm>
          <a:prstGeom prst="rect">
            <a:avLst/>
          </a:prstGeom>
        </p:spPr>
        <p:txBody>
          <a:bodyPr wrap="none">
            <a:spAutoFit/>
          </a:bodyPr>
          <a:lstStyle/>
          <a:p>
            <a:pPr algn="ctr"/>
            <a:r>
              <a:rPr lang="zh-CN" altLang="en-US" sz="3600" dirty="0" err="1">
                <a:solidFill>
                  <a:srgbClr val="252525"/>
                </a:solidFill>
                <a:cs typeface="+mn-ea"/>
                <a:sym typeface="+mn-lt"/>
              </a:rPr>
              <a:t>开发背景</a:t>
            </a: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81330" y="2419985"/>
            <a:ext cx="9172575" cy="2676525"/>
          </a:xfrm>
          <a:prstGeom prst="rect">
            <a:avLst/>
          </a:prstGeom>
        </p:spPr>
        <p:txBody>
          <a:bodyPr wrap="square">
            <a:spAutoFit/>
          </a:bodyPr>
          <a:p>
            <a:pPr algn="l"/>
            <a:r>
              <a:rPr lang="en-US" altLang="zh-CN" sz="2800">
                <a:sym typeface="+mn-ea"/>
              </a:rPr>
              <a:t>       </a:t>
            </a:r>
            <a:r>
              <a:rPr lang="zh-CN" altLang="en-US" sz="2800">
                <a:sym typeface="+mn-ea"/>
              </a:rPr>
              <a:t>在现实生活中，人们经常要到企事业或者机构服务单位的营业厅办理一些业务。通过人工会增加失误的风险，这些就是需要用到系统来规范处理数据的调用过程、管理以及使用。因此需要研发一个网上叫号取号系统来解决人们的生活需求。</a:t>
            </a:r>
            <a:endParaRPr lang="zh-CN" altLang="en-US" sz="2800"/>
          </a:p>
          <a:p>
            <a:pPr algn="l"/>
            <a:endParaRPr lang="zh-CN" altLang="en-US" sz="2800" dirty="0">
              <a:solidFill>
                <a:srgbClr val="252525"/>
              </a:solidFill>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par>
                                <p:cTn id="263" presetID="10" presetClass="entr" presetSubtype="0" fill="hold" grpId="0" nodeType="withEffect">
                                  <p:stCondLst>
                                    <p:cond delay="1500"/>
                                  </p:stCondLst>
                                  <p:childTnLst>
                                    <p:set>
                                      <p:cBhvr>
                                        <p:cTn id="264" dur="1" fill="hold">
                                          <p:stCondLst>
                                            <p:cond delay="0"/>
                                          </p:stCondLst>
                                        </p:cTn>
                                        <p:tgtEl>
                                          <p:spTgt spid="2"/>
                                        </p:tgtEl>
                                        <p:attrNameLst>
                                          <p:attrName>style.visibility</p:attrName>
                                        </p:attrNameLst>
                                      </p:cBhvr>
                                      <p:to>
                                        <p:strVal val="visible"/>
                                      </p:to>
                                    </p:set>
                                    <p:animEffect transition="in" filter="fade">
                                      <p:cBhvr>
                                        <p:cTn id="2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776414" y="1433463"/>
            <a:ext cx="2214880" cy="706755"/>
          </a:xfrm>
          <a:prstGeom prst="rect">
            <a:avLst/>
          </a:prstGeom>
        </p:spPr>
        <p:txBody>
          <a:bodyPr wrap="none">
            <a:spAutoFit/>
          </a:bodyPr>
          <a:lstStyle/>
          <a:p>
            <a:pPr algn="ctr"/>
            <a:r>
              <a:rPr lang="zh-CN" altLang="en-US" sz="4000" dirty="0" err="1">
                <a:solidFill>
                  <a:srgbClr val="252525"/>
                </a:solidFill>
                <a:cs typeface="+mn-ea"/>
                <a:sym typeface="+mn-lt"/>
              </a:rPr>
              <a:t>开发期望</a:t>
            </a:r>
            <a:endParaRPr lang="zh-CN" altLang="en-US" sz="40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5615" y="3193415"/>
            <a:ext cx="8149590" cy="2553335"/>
          </a:xfrm>
          <a:prstGeom prst="rect">
            <a:avLst/>
          </a:prstGeom>
          <a:noFill/>
        </p:spPr>
        <p:txBody>
          <a:bodyPr wrap="square" rtlCol="0">
            <a:spAutoFit/>
          </a:bodyPr>
          <a:p>
            <a:r>
              <a:rPr lang="en-US" altLang="zh-CN" sz="2000"/>
              <a:t>   </a:t>
            </a:r>
            <a:r>
              <a:rPr lang="en-US" altLang="zh-CN" sz="3200"/>
              <a:t>    </a:t>
            </a:r>
            <a:r>
              <a:rPr lang="zh-CN" altLang="en-US" sz="3200"/>
              <a:t>我们希望派叫号系统可以很好地解决客户在服务机构办理业务时所遇到的各种排队、拥挤和混乱现象，为客户办理业务带来莫大的方便和愉悦。</a:t>
            </a:r>
            <a:endParaRPr lang="zh-CN" altLang="en-US" sz="3200"/>
          </a:p>
          <a:p>
            <a:r>
              <a:rPr lang="en-US" altLang="zh-CN" sz="3200"/>
              <a:t>     </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776414" y="1433463"/>
            <a:ext cx="2214880" cy="706755"/>
          </a:xfrm>
          <a:prstGeom prst="rect">
            <a:avLst/>
          </a:prstGeom>
        </p:spPr>
        <p:txBody>
          <a:bodyPr wrap="none">
            <a:spAutoFit/>
          </a:bodyPr>
          <a:lstStyle/>
          <a:p>
            <a:pPr algn="ctr"/>
            <a:r>
              <a:rPr lang="zh-CN" altLang="en-US" sz="4000" dirty="0" err="1">
                <a:solidFill>
                  <a:srgbClr val="252525"/>
                </a:solidFill>
                <a:cs typeface="+mn-ea"/>
                <a:sym typeface="+mn-lt"/>
              </a:rPr>
              <a:t>开发目标</a:t>
            </a:r>
            <a:endParaRPr lang="zh-CN" altLang="en-US" sz="40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6410" y="2078355"/>
            <a:ext cx="8149590" cy="2614930"/>
          </a:xfrm>
          <a:prstGeom prst="rect">
            <a:avLst/>
          </a:prstGeom>
          <a:noFill/>
        </p:spPr>
        <p:txBody>
          <a:bodyPr wrap="square" rtlCol="0">
            <a:spAutoFit/>
          </a:bodyPr>
          <a:p>
            <a:r>
              <a:rPr lang="en-US" altLang="zh-CN" sz="2000"/>
              <a:t>       </a:t>
            </a:r>
            <a:endParaRPr lang="zh-CN" altLang="en-US" sz="2000"/>
          </a:p>
          <a:p>
            <a:r>
              <a:rPr lang="en-US" altLang="zh-CN" sz="2000"/>
              <a:t>       </a:t>
            </a:r>
            <a:r>
              <a:rPr lang="zh-CN" altLang="en-US" sz="2400"/>
              <a:t>本系统</a:t>
            </a:r>
            <a:r>
              <a:rPr lang="zh-CN" altLang="en-US" sz="2400"/>
              <a:t>预期实现可对多个窗口、多种服务类型和随机出 现的客流自动进行分类管理，顺序呼唤客户到对应的窗口前办理业务，实现服务人员与客户间的自动匹配服务，使客户能够充分地而且轻松自由地利用排队时间，做到人人平等，合理公正，井然有序。</a:t>
            </a:r>
            <a:endParaRPr lang="zh-CN" altLang="en-US" sz="2400"/>
          </a:p>
          <a:p>
            <a:r>
              <a:rPr lang="en-US" altLang="zh-CN" sz="2400"/>
              <a:t>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78014" y="1433463"/>
            <a:ext cx="2011680" cy="645160"/>
          </a:xfrm>
          <a:prstGeom prst="rect">
            <a:avLst/>
          </a:prstGeom>
        </p:spPr>
        <p:txBody>
          <a:bodyPr wrap="none">
            <a:spAutoFit/>
          </a:bodyPr>
          <a:lstStyle/>
          <a:p>
            <a:pPr algn="ctr"/>
            <a:r>
              <a:rPr lang="zh-CN" altLang="en-US" sz="3600" dirty="0" err="1">
                <a:solidFill>
                  <a:srgbClr val="252525"/>
                </a:solidFill>
                <a:cs typeface="+mn-ea"/>
                <a:sym typeface="+mn-lt"/>
              </a:rPr>
              <a:t>需求分析</a:t>
            </a: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0105" y="2465070"/>
            <a:ext cx="8009255" cy="3415030"/>
          </a:xfrm>
          <a:prstGeom prst="rect">
            <a:avLst/>
          </a:prstGeom>
          <a:noFill/>
        </p:spPr>
        <p:txBody>
          <a:bodyPr wrap="square" rtlCol="0">
            <a:spAutoFit/>
          </a:bodyPr>
          <a:p>
            <a:r>
              <a:rPr lang="zh-CN" altLang="en-US">
                <a:sym typeface="+mn-ea"/>
              </a:rPr>
              <a:t>取号：</a:t>
            </a:r>
            <a:endParaRPr lang="zh-CN" altLang="en-US"/>
          </a:p>
          <a:p>
            <a:r>
              <a:rPr lang="zh-CN" altLang="en-US">
                <a:sym typeface="+mn-ea"/>
              </a:rPr>
              <a:t>顾客来到营业大厅通过取号机取号，可以选择自己要办理的业务类型。取号后自动进入排队中。等待叫号</a:t>
            </a:r>
            <a:endParaRPr lang="zh-CN" altLang="en-US"/>
          </a:p>
          <a:p>
            <a:endParaRPr lang="zh-CN" altLang="en-US"/>
          </a:p>
          <a:p>
            <a:r>
              <a:rPr lang="zh-CN" altLang="en-US">
                <a:sym typeface="+mn-ea"/>
              </a:rPr>
              <a:t>	叫号：</a:t>
            </a:r>
            <a:endParaRPr lang="zh-CN" altLang="en-US"/>
          </a:p>
          <a:p>
            <a:r>
              <a:rPr lang="zh-CN" altLang="en-US">
                <a:sym typeface="+mn-ea"/>
              </a:rPr>
              <a:t>柜员可以通过叫号端进行重复呼叫、暂停服务和转移。叫号端可是软件也可以是硬件设备。</a:t>
            </a:r>
            <a:endParaRPr lang="zh-CN" altLang="en-US"/>
          </a:p>
          <a:p>
            <a:endParaRPr lang="zh-CN" altLang="en-US"/>
          </a:p>
          <a:p>
            <a:r>
              <a:rPr lang="zh-CN" altLang="en-US">
                <a:sym typeface="+mn-ea"/>
              </a:rPr>
              <a:t>	管理业务类型：</a:t>
            </a:r>
            <a:endParaRPr lang="zh-CN" altLang="en-US"/>
          </a:p>
          <a:p>
            <a:r>
              <a:rPr lang="zh-CN" altLang="en-US">
                <a:sym typeface="+mn-ea"/>
              </a:rPr>
              <a:t>管理人员可以通过后台管理进行业务类型的管理。可以添加、禁用、修改一种业务类型，为某种业务类型可以设置每天最大办理量</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878014" y="1433463"/>
            <a:ext cx="2011680" cy="645160"/>
          </a:xfrm>
          <a:prstGeom prst="rect">
            <a:avLst/>
          </a:prstGeom>
        </p:spPr>
        <p:txBody>
          <a:bodyPr wrap="none">
            <a:spAutoFit/>
          </a:bodyPr>
          <a:lstStyle/>
          <a:p>
            <a:pPr algn="ctr"/>
            <a:r>
              <a:rPr lang="zh-CN" altLang="en-US" sz="3600" dirty="0" err="1">
                <a:solidFill>
                  <a:srgbClr val="252525"/>
                </a:solidFill>
                <a:cs typeface="+mn-ea"/>
                <a:sym typeface="+mn-lt"/>
              </a:rPr>
              <a:t>需求分析</a:t>
            </a:r>
            <a:endParaRPr lang="zh-CN" altLang="en-US" sz="3600" dirty="0" err="1">
              <a:solidFill>
                <a:srgbClr val="252525"/>
              </a:solidFill>
              <a:cs typeface="+mn-ea"/>
              <a:sym typeface="+mn-lt"/>
            </a:endParaRPr>
          </a:p>
        </p:txBody>
      </p:sp>
      <p:sp>
        <p:nvSpPr>
          <p:cNvPr id="20" name="Freeform 48"/>
          <p:cNvSpPr>
            <a:spLocks noEditPoints="1"/>
          </p:cNvSpPr>
          <p:nvPr/>
        </p:nvSpPr>
        <p:spPr bwMode="auto">
          <a:xfrm>
            <a:off x="8870809" y="27186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6062" y="132143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sp>
        <p:nvSpPr>
          <p:cNvPr id="62" name="Freeform 110"/>
          <p:cNvSpPr>
            <a:spLocks noEditPoints="1"/>
          </p:cNvSpPr>
          <p:nvPr/>
        </p:nvSpPr>
        <p:spPr bwMode="auto">
          <a:xfrm>
            <a:off x="10024358" y="86533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文本框 64"/>
          <p:cNvSpPr txBox="1"/>
          <p:nvPr/>
        </p:nvSpPr>
        <p:spPr>
          <a:xfrm>
            <a:off x="258644" y="66146"/>
            <a:ext cx="1040590" cy="922020"/>
          </a:xfrm>
          <a:prstGeom prst="rect">
            <a:avLst/>
          </a:prstGeom>
          <a:noFill/>
        </p:spPr>
        <p:txBody>
          <a:bodyPr wrap="square" rtlCol="0">
            <a:spAutoFit/>
          </a:bodyPr>
          <a:lstStyle>
            <a:defPPr>
              <a:defRPr lang="zh-CN"/>
            </a:defPPr>
            <a:lvl1pPr algn="just">
              <a:defRPr sz="5400">
                <a:cs typeface="+mn-ea"/>
              </a:defRPr>
            </a:lvl1pPr>
          </a:lstStyle>
          <a:p>
            <a:endParaRPr lang="zh-CN" altLang="en-US" dirty="0">
              <a:sym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0105" y="2465070"/>
            <a:ext cx="8009255" cy="3969385"/>
          </a:xfrm>
          <a:prstGeom prst="rect">
            <a:avLst/>
          </a:prstGeom>
          <a:noFill/>
        </p:spPr>
        <p:txBody>
          <a:bodyPr wrap="square" rtlCol="0">
            <a:spAutoFit/>
          </a:bodyPr>
          <a:p>
            <a:r>
              <a:rPr lang="zh-CN" altLang="en-US">
                <a:sym typeface="+mn-ea"/>
              </a:rPr>
              <a:t>管理窗口：</a:t>
            </a:r>
            <a:endParaRPr lang="zh-CN" altLang="en-US"/>
          </a:p>
          <a:p>
            <a:r>
              <a:rPr lang="zh-CN" altLang="en-US">
                <a:sym typeface="+mn-ea"/>
              </a:rPr>
              <a:t>管理人员可以通过后台管理对业务窗口进行管理。可以为某个窗口指定办理某种业务类型</a:t>
            </a:r>
            <a:endParaRPr lang="zh-CN" altLang="en-US"/>
          </a:p>
          <a:p>
            <a:endParaRPr lang="zh-CN" altLang="en-US"/>
          </a:p>
          <a:p>
            <a:r>
              <a:rPr lang="zh-CN" altLang="en-US">
                <a:sym typeface="+mn-ea"/>
              </a:rPr>
              <a:t>	统计整合数据：</a:t>
            </a:r>
            <a:endParaRPr lang="zh-CN" altLang="en-US"/>
          </a:p>
          <a:p>
            <a:r>
              <a:rPr lang="zh-CN" altLang="en-US">
                <a:sym typeface="+mn-ea"/>
              </a:rPr>
              <a:t>系统可以定时的整合数据，将分散在每天的数据按人、业务类型、时间进行整合，可以将统计数据输出成图表形式</a:t>
            </a:r>
            <a:endParaRPr lang="zh-CN" altLang="en-US"/>
          </a:p>
          <a:p>
            <a:r>
              <a:rPr lang="zh-CN" altLang="en-US">
                <a:sym typeface="+mn-ea"/>
              </a:rPr>
              <a:t> </a:t>
            </a:r>
            <a:endParaRPr lang="zh-CN" altLang="en-US"/>
          </a:p>
          <a:p>
            <a:r>
              <a:rPr lang="zh-CN" altLang="en-US">
                <a:sym typeface="+mn-ea"/>
              </a:rPr>
              <a:t>	查看办理情况：</a:t>
            </a:r>
            <a:endParaRPr lang="zh-CN" altLang="en-US"/>
          </a:p>
          <a:p>
            <a:r>
              <a:rPr lang="zh-CN" altLang="en-US">
                <a:sym typeface="+mn-ea"/>
              </a:rPr>
              <a:t>可以查看当前流量、已经办理、未办理的人数。当前办理效率，历史数据等等</a:t>
            </a:r>
            <a:endParaRPr lang="zh-CN" altLang="en-US"/>
          </a:p>
          <a:p>
            <a:endParaRPr lang="zh-CN" altLang="en-US"/>
          </a:p>
          <a:p>
            <a:r>
              <a:rPr lang="zh-CN" altLang="en-US">
                <a:sym typeface="+mn-ea"/>
              </a:rPr>
              <a:t>	记录日志：</a:t>
            </a:r>
            <a:endParaRPr lang="zh-CN" altLang="en-US"/>
          </a:p>
          <a:p>
            <a:r>
              <a:rPr lang="zh-CN" altLang="en-US">
                <a:sym typeface="+mn-ea"/>
              </a:rPr>
              <a:t>系统对关键的地方进行日志记录，以便系统可以在出错时进行调试和处理</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20"/>
                                        </p:tgtEl>
                                        <p:attrNameLst>
                                          <p:attrName>style.visibility</p:attrName>
                                        </p:attrNameLst>
                                      </p:cBhvr>
                                      <p:to>
                                        <p:strVal val="visible"/>
                                      </p:to>
                                    </p:set>
                                    <p:animEffect transition="in" filter="fade">
                                      <p:cBhvr>
                                        <p:cTn id="248" dur="500"/>
                                        <p:tgtEl>
                                          <p:spTgt spid="20"/>
                                        </p:tgtEl>
                                      </p:cBhvr>
                                    </p:animEffect>
                                  </p:childTnLst>
                                </p:cTn>
                              </p:par>
                              <p:par>
                                <p:cTn id="249" presetID="63" presetClass="path" presetSubtype="0" decel="50000" fill="hold" grpId="1" nodeType="withEffect">
                                  <p:stCondLst>
                                    <p:cond delay="750"/>
                                  </p:stCondLst>
                                  <p:childTnLst>
                                    <p:animMotion origin="layout" path="M -0.02773 -2.96296E-6 L 0.0681 -2.96296E-6 " pathEditMode="relative" rAng="0" ptsTypes="AA">
                                      <p:cBhvr>
                                        <p:cTn id="250" dur="750" spd="-100000" fill="hold"/>
                                        <p:tgtEl>
                                          <p:spTgt spid="20"/>
                                        </p:tgtEl>
                                        <p:attrNameLst>
                                          <p:attrName>ppt_x</p:attrName>
                                          <p:attrName>ppt_y</p:attrName>
                                        </p:attrNameLst>
                                      </p:cBhvr>
                                      <p:rCtr x="4792" y="0"/>
                                    </p:animMotion>
                                  </p:childTnLst>
                                </p:cTn>
                              </p:par>
                              <p:par>
                                <p:cTn id="251" presetID="35" presetClass="path" presetSubtype="0" accel="50000" decel="50000" fill="hold" grpId="2" nodeType="withEffect">
                                  <p:stCondLst>
                                    <p:cond delay="1500"/>
                                  </p:stCondLst>
                                  <p:childTnLst>
                                    <p:animMotion origin="layout" path="M -0.02799 -2.96296E-6 L -4.79167E-6 -2.96296E-6 " pathEditMode="relative" rAng="0" ptsTypes="AA">
                                      <p:cBhvr>
                                        <p:cTn id="252" dur="750" fill="hold"/>
                                        <p:tgtEl>
                                          <p:spTgt spid="20"/>
                                        </p:tgtEl>
                                        <p:attrNameLst>
                                          <p:attrName>ppt_x</p:attrName>
                                          <p:attrName>ppt_y</p:attrName>
                                        </p:attrNameLst>
                                      </p:cBhvr>
                                      <p:rCtr x="1393" y="0"/>
                                    </p:animMotion>
                                  </p:childTnLst>
                                </p:cTn>
                              </p:par>
                              <p:par>
                                <p:cTn id="253" presetID="10" presetClass="entr" presetSubtype="0" fill="hold" grpId="0" nodeType="withEffect">
                                  <p:stCondLst>
                                    <p:cond delay="75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par>
                                <p:cTn id="256" presetID="64" presetClass="path" presetSubtype="0" decel="30000" fill="hold" grpId="1" nodeType="withEffect">
                                  <p:stCondLst>
                                    <p:cond delay="750"/>
                                  </p:stCondLst>
                                  <p:childTnLst>
                                    <p:animMotion origin="layout" path="M 0 0.03889 L 0 -0.07963 " pathEditMode="relative" rAng="0" ptsTypes="AA">
                                      <p:cBhvr>
                                        <p:cTn id="257" dur="750" spd="-100000" fill="hold"/>
                                        <p:tgtEl>
                                          <p:spTgt spid="62"/>
                                        </p:tgtEl>
                                        <p:attrNameLst>
                                          <p:attrName>ppt_x</p:attrName>
                                          <p:attrName>ppt_y</p:attrName>
                                        </p:attrNameLst>
                                      </p:cBhvr>
                                      <p:rCtr x="0" y="-5926"/>
                                    </p:animMotion>
                                  </p:childTnLst>
                                </p:cTn>
                              </p:par>
                              <p:par>
                                <p:cTn id="258" presetID="64" presetClass="path" presetSubtype="0" accel="30000" decel="30000" fill="hold" grpId="2" nodeType="withEffect">
                                  <p:stCondLst>
                                    <p:cond delay="1500"/>
                                  </p:stCondLst>
                                  <p:childTnLst>
                                    <p:animMotion origin="layout" path="M 0 0.03843 L 0 3.7037E-7 " pathEditMode="relative" rAng="0" ptsTypes="AA">
                                      <p:cBhvr>
                                        <p:cTn id="259" dur="750" fill="hold"/>
                                        <p:tgtEl>
                                          <p:spTgt spid="62"/>
                                        </p:tgtEl>
                                        <p:attrNameLst>
                                          <p:attrName>ppt_x</p:attrName>
                                          <p:attrName>ppt_y</p:attrName>
                                        </p:attrNameLst>
                                      </p:cBhvr>
                                      <p:rCtr x="0" y="-1921"/>
                                    </p:animMotion>
                                  </p:childTnLst>
                                </p:cTn>
                              </p:par>
                              <p:par>
                                <p:cTn id="260" presetID="10" presetClass="entr" presetSubtype="0" fill="hold" grpId="0" nodeType="withEffect">
                                  <p:stCondLst>
                                    <p:cond delay="1500"/>
                                  </p:stCondLst>
                                  <p:childTnLst>
                                    <p:set>
                                      <p:cBhvr>
                                        <p:cTn id="261" dur="1" fill="hold">
                                          <p:stCondLst>
                                            <p:cond delay="0"/>
                                          </p:stCondLst>
                                        </p:cTn>
                                        <p:tgtEl>
                                          <p:spTgt spid="10"/>
                                        </p:tgtEl>
                                        <p:attrNameLst>
                                          <p:attrName>style.visibility</p:attrName>
                                        </p:attrNameLst>
                                      </p:cBhvr>
                                      <p:to>
                                        <p:strVal val="visible"/>
                                      </p:to>
                                    </p:set>
                                    <p:animEffect transition="in" filter="fade">
                                      <p:cBhvr>
                                        <p:cTn id="2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3" grpId="1" bldLvl="0" animBg="1"/>
      <p:bldP spid="73" grpId="2" bldLvl="0" animBg="1"/>
      <p:bldP spid="10" grpId="0"/>
      <p:bldP spid="20" grpId="0" bldLvl="0" animBg="1"/>
      <p:bldP spid="20" grpId="1" bldLvl="0" animBg="1"/>
      <p:bldP spid="20" grpId="2"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3" grpId="0" bldLvl="0" animBg="1"/>
      <p:bldP spid="62" grpId="0" bldLvl="0" animBg="1"/>
      <p:bldP spid="62" grpId="1" bldLvl="0" animBg="1"/>
      <p:bldP spid="62" grpId="2" bldLvl="0" animBg="1"/>
      <p:bldP spid="65" grpId="0"/>
      <p:bldP spid="6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文本框 50"/>
          <p:cNvSpPr txBox="1"/>
          <p:nvPr/>
        </p:nvSpPr>
        <p:spPr>
          <a:xfrm>
            <a:off x="1459048" y="162885"/>
            <a:ext cx="4502332" cy="5862320"/>
          </a:xfrm>
          <a:prstGeom prst="rect">
            <a:avLst/>
          </a:prstGeom>
          <a:noFill/>
        </p:spPr>
        <p:txBody>
          <a:bodyPr wrap="square" rtlCol="0" anchor="ctr">
            <a:spAutoFit/>
          </a:bodyPr>
          <a:lstStyle/>
          <a:p>
            <a:pPr algn="ctr">
              <a:lnSpc>
                <a:spcPct val="150000"/>
              </a:lnSpc>
            </a:pPr>
            <a:r>
              <a:rPr lang="en-US" altLang="zh-CN" sz="25000" dirty="0">
                <a:cs typeface="+mn-ea"/>
                <a:sym typeface="+mn-lt"/>
              </a:rPr>
              <a:t>2</a:t>
            </a:r>
            <a:endParaRPr lang="en-US" altLang="zh-CN" sz="25000" dirty="0">
              <a:cs typeface="+mn-ea"/>
              <a:sym typeface="+mn-lt"/>
            </a:endParaRP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cs typeface="+mn-ea"/>
              <a:sym typeface="+mn-lt"/>
            </a:endParaRPr>
          </a:p>
        </p:txBody>
      </p:sp>
      <p:sp>
        <p:nvSpPr>
          <p:cNvPr id="53" name="文本框 52"/>
          <p:cNvSpPr txBox="1"/>
          <p:nvPr/>
        </p:nvSpPr>
        <p:spPr>
          <a:xfrm>
            <a:off x="4681006" y="3631262"/>
            <a:ext cx="5859994" cy="1170940"/>
          </a:xfrm>
          <a:prstGeom prst="rect">
            <a:avLst/>
          </a:prstGeom>
          <a:noFill/>
        </p:spPr>
        <p:txBody>
          <a:bodyPr wrap="square" rtlCol="0">
            <a:spAutoFit/>
          </a:bodyPr>
          <a:lstStyle/>
          <a:p>
            <a:pPr>
              <a:lnSpc>
                <a:spcPct val="130000"/>
              </a:lnSpc>
            </a:pPr>
            <a:r>
              <a:rPr lang="zh-CN" altLang="en-US" sz="5400" dirty="0">
                <a:solidFill>
                  <a:schemeClr val="tx2"/>
                </a:solidFill>
                <a:cs typeface="+mn-ea"/>
                <a:sym typeface="+mn-lt"/>
              </a:rPr>
              <a:t>项目开发</a:t>
            </a:r>
            <a:endParaRPr lang="zh-CN" altLang="en-US" sz="5400" dirty="0">
              <a:solidFill>
                <a:schemeClr val="tx2"/>
              </a:solidFill>
              <a:cs typeface="+mn-ea"/>
              <a:sym typeface="+mn-lt"/>
            </a:endParaRPr>
          </a:p>
        </p:txBody>
      </p:sp>
      <p:sp>
        <p:nvSpPr>
          <p:cNvPr id="61" name="矩形 60"/>
          <p:cNvSpPr/>
          <p:nvPr/>
        </p:nvSpPr>
        <p:spPr>
          <a:xfrm>
            <a:off x="3592956" y="2959978"/>
            <a:ext cx="1318260"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cs typeface="+mn-ea"/>
                <a:sym typeface="+mn-lt"/>
              </a:rPr>
              <a:t>Part 2</a:t>
            </a:r>
            <a:endParaRPr kumimoji="1" lang="zh-CN" altLang="en-US" sz="3200" dirty="0">
              <a:solidFill>
                <a:schemeClr val="tx2"/>
              </a:solidFill>
              <a:effectLst>
                <a:innerShdw blurRad="63500" dist="50800" dir="16200000">
                  <a:prstClr val="black">
                    <a:alpha val="30000"/>
                  </a:prstClr>
                </a:innerShdw>
              </a:effectLst>
              <a:cs typeface="+mn-ea"/>
              <a:sym typeface="+mn-lt"/>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tags/tag1.xml><?xml version="1.0" encoding="utf-8"?>
<p:tagLst xmlns:p="http://schemas.openxmlformats.org/presentationml/2006/main">
  <p:tag name="ISPRING_ULTRA_SCORM_SLIDE_COUNT" val="28"/>
  <p:tag name="ISPRING_UUID" val="{91A8A33C-06F4-458A-9E3E-E0FECDA0223B}"/>
  <p:tag name="ISPRING_RESOURCE_FOLDER" val="C:\Users\五毛\Desktop\34线条之美\"/>
  <p:tag name="ISPRING_PRESENTATION_PATH" val="C:\Users\五毛\Desktop\34线条之美.pptx"/>
  <p:tag name="ISPRING_PROJECT_FOLDER_UPDATED" val="1"/>
  <p:tag name="ISPRING_SCREEN_RECS_UPDATED" val="C:\Users\五毛\Desktop\34线条之美\"/>
  <p:tag name="ISPRING_PRESENTATION_TITLE" val="34线条之美"/>
</p:tagLst>
</file>

<file path=ppt/theme/theme1.xml><?xml version="1.0" encoding="utf-8"?>
<a:theme xmlns:a="http://schemas.openxmlformats.org/drawingml/2006/main" name="第一PPT，www.1ppt.com">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kagtzu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870</Words>
  <Application>WPS 演示</Application>
  <PresentationFormat>自定义</PresentationFormat>
  <Paragraphs>140</Paragraphs>
  <Slides>21</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宋体</vt:lpstr>
      <vt:lpstr>Wingdings</vt:lpstr>
      <vt:lpstr>黑体</vt:lpstr>
      <vt:lpstr>Aharoni</vt:lpstr>
      <vt:lpstr>Yu Gothic UI Semibold</vt:lpstr>
      <vt:lpstr>LiHei Pro</vt:lpstr>
      <vt:lpstr>华文中宋</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点线多边形</dc:title>
  <dc:creator>第一PPT</dc:creator>
  <cp:keywords>www.1ppt.com</cp:keywords>
  <dc:description>www.1ppt.com</dc:description>
  <cp:lastModifiedBy>木枫</cp:lastModifiedBy>
  <cp:revision>20</cp:revision>
  <dcterms:created xsi:type="dcterms:W3CDTF">2017-04-23T09:39:00Z</dcterms:created>
  <dcterms:modified xsi:type="dcterms:W3CDTF">2021-10-15T11:41:57Z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AC92B35C7E5649B7AA1F181679E1052C</vt:lpwstr>
  </property>
  <property fmtid="{D5CDD505-2E9C-101B-9397-08002B2CF9AE}" pid="3" name="KSOProductBuildVer">
    <vt:lpwstr>2052-11.1.0.10578</vt:lpwstr>
  </property>
</Properties>
</file>