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7" r:id="rId4"/>
    <p:sldId id="275" r:id="rId5"/>
    <p:sldId id="268" r:id="rId6"/>
    <p:sldId id="258" r:id="rId7"/>
    <p:sldId id="259" r:id="rId8"/>
    <p:sldId id="270" r:id="rId9"/>
    <p:sldId id="262" r:id="rId10"/>
    <p:sldId id="263" r:id="rId11"/>
    <p:sldId id="260" r:id="rId12"/>
    <p:sldId id="264" r:id="rId13"/>
    <p:sldId id="265" r:id="rId14"/>
    <p:sldId id="266" r:id="rId15"/>
    <p:sldId id="276" r:id="rId16"/>
    <p:sldId id="277" r:id="rId17"/>
    <p:sldId id="267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yitope Adelowo" initials="EA" lastIdx="1" clrIdx="0">
    <p:extLst>
      <p:ext uri="{19B8F6BF-5375-455C-9EA6-DF929625EA0E}">
        <p15:presenceInfo xmlns:p15="http://schemas.microsoft.com/office/powerpoint/2012/main" userId="Eyitope Adelow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77072" autoAdjust="0"/>
  </p:normalViewPr>
  <p:slideViewPr>
    <p:cSldViewPr snapToGrid="0">
      <p:cViewPr varScale="1">
        <p:scale>
          <a:sx n="58" d="100"/>
          <a:sy n="58" d="100"/>
        </p:scale>
        <p:origin x="11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7184C-C1CB-4BB5-A18F-DED23A0DF99F}" type="datetimeFigureOut">
              <a:rPr lang="en-GB" smtClean="0"/>
              <a:t>20/1/19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A48E-5FF5-4B31-92A0-0F19E95C38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59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sys.init</a:t>
            </a:r>
            <a:r>
              <a:rPr lang="en-GB" dirty="0" smtClean="0"/>
              <a:t> is system initialization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4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Capture</a:t>
            </a:r>
            <a:r>
              <a:rPr lang="en-GB" baseline="0" dirty="0" smtClean="0"/>
              <a:t> registers grabs the value of a timer at an instance of time..</a:t>
            </a:r>
          </a:p>
          <a:p>
            <a:r>
              <a:rPr lang="en-GB" baseline="0" dirty="0" smtClean="0"/>
              <a:t>Compare registers hold a value and timer pending an event or for some other purpose.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5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step is also similar for Timer B.</a:t>
            </a:r>
            <a:r>
              <a:rPr lang="en-GB" baseline="0" dirty="0" smtClean="0"/>
              <a:t> Timer B can do what Timer A can but it’s not exactly the same in reverse. They have similar functions though, except the little extra of Timer B. In the example code, Timer B was used like a normal timer like Timer A.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1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Engage users in their thoughts on how we</a:t>
            </a:r>
            <a:r>
              <a:rPr lang="en-GB" baseline="0" dirty="0" smtClean="0"/>
              <a:t> could blink the LEDs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Let them try the code to blink the LEDs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Let them try using different clock sources to see how clock speed affects blink rate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Then we explain how we simply looked at the codes in the </a:t>
            </a:r>
            <a:r>
              <a:rPr lang="en-GB" baseline="0" dirty="0" err="1" smtClean="0"/>
              <a:t>driverlib</a:t>
            </a:r>
            <a:r>
              <a:rPr lang="en-GB" baseline="0" dirty="0" smtClean="0"/>
              <a:t> to figure out which functions and their parameters to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62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Page 420 says what the timer is for and its extra features</a:t>
            </a:r>
          </a:p>
          <a:p>
            <a:r>
              <a:rPr lang="en-GB" dirty="0" smtClean="0"/>
              <a:t>2.Nothing will happen in watchdog mode. We then explain that timer expiration causes a PUC that doesn’t hurt our LEDs</a:t>
            </a:r>
            <a:r>
              <a:rPr lang="en-GB" baseline="0" dirty="0" smtClean="0"/>
              <a:t> so much except reset the CPU. It all happens in a flash.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821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We</a:t>
            </a:r>
            <a:r>
              <a:rPr lang="en-GB" baseline="0" dirty="0" smtClean="0"/>
              <a:t> explain how the watchdog sets everything back to default and turns off all low power modes.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 could ask about the reset method of the chip </a:t>
            </a:r>
            <a:r>
              <a:rPr lang="en-GB" baseline="0" smtClean="0"/>
              <a:t>in MEMMCOL meters</a:t>
            </a:r>
            <a:r>
              <a:rPr lang="en-GB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101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use the watchdog as a timer to</a:t>
            </a:r>
            <a:r>
              <a:rPr lang="en-GB" baseline="0" dirty="0" smtClean="0"/>
              <a:t> blink LEDs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Revision</a:t>
            </a:r>
            <a:r>
              <a:rPr lang="en-GB" baseline="0" dirty="0" smtClean="0"/>
              <a:t> of last class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87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Here we used a simple example of checking</a:t>
            </a:r>
            <a:r>
              <a:rPr lang="en-GB" baseline="0" dirty="0" smtClean="0"/>
              <a:t> your </a:t>
            </a:r>
            <a:r>
              <a:rPr lang="en-GB" baseline="0" dirty="0" err="1" smtClean="0"/>
              <a:t>whatsapp</a:t>
            </a:r>
            <a:r>
              <a:rPr lang="en-GB" baseline="0" dirty="0" smtClean="0"/>
              <a:t> while work is going on. You either wait for a notification before checking your phone or you keep checking it in anticipation.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We can then say we’d get back to this since our code uses interrupts. 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Grouped ISR on Design Workshop page 242.  </a:t>
            </a:r>
          </a:p>
          <a:p>
            <a:pPr marL="228600" indent="-228600">
              <a:buAutoNum type="arabicPeriod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Grouped ISRs are why we have the _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GB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even_in_range</a:t>
            </a:r>
            <a:r>
              <a:rPr lang="en-GB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(TA0IV,14) </a:t>
            </a:r>
            <a:r>
              <a:rPr lang="en-GB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kind of functions. Our code figures which flag has been set.</a:t>
            </a:r>
          </a:p>
          <a:p>
            <a:pPr marL="0" indent="0">
              <a:buNone/>
            </a:pPr>
            <a:endParaRPr lang="en-GB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4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show this photo since its important for a device like this to manage power when in</a:t>
            </a:r>
            <a:r>
              <a:rPr lang="en-GB" baseline="0" dirty="0" smtClean="0"/>
              <a:t> standby mode.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61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Page</a:t>
            </a:r>
            <a:r>
              <a:rPr lang="en-GB" baseline="0" dirty="0" smtClean="0"/>
              <a:t> 38 to talk about what causes the types of resets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Page 79 shows flags that can cause resets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648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Page</a:t>
            </a:r>
            <a:r>
              <a:rPr lang="en-GB" baseline="0" dirty="0" smtClean="0"/>
              <a:t> 87 to show the clock system and parts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Then we can trace which pins the clock is connected to on the board. I downloaded the board’s circuit diagram to find out.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4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baseline="0" dirty="0" smtClean="0"/>
              <a:t> simpler look explained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2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 What we should keep in mind about the clock system: the clock pins default to IO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97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Here we talk about</a:t>
            </a:r>
            <a:r>
              <a:rPr lang="en-GB" baseline="0" dirty="0" smtClean="0"/>
              <a:t> how we’d apply the clocks in the practice codes.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5A48E-5FF5-4B31-92A0-0F19E95C38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2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0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3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9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8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5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2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9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7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5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7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FA751-98BE-4863-872C-128AF846C4F4}" type="datetimeFigureOut">
              <a:rPr lang="en-GB" smtClean="0"/>
              <a:t>20/1/19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4E5-F2C8-4BF4-B45A-5D99E57F9B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Resets, </a:t>
            </a:r>
            <a:r>
              <a:rPr lang="en-GB" dirty="0" err="1" smtClean="0">
                <a:solidFill>
                  <a:srgbClr val="FF0000"/>
                </a:solidFill>
              </a:rPr>
              <a:t>sys.init</a:t>
            </a:r>
            <a:r>
              <a:rPr lang="en-GB" dirty="0" smtClean="0">
                <a:solidFill>
                  <a:srgbClr val="FF0000"/>
                </a:solidFill>
              </a:rPr>
              <a:t>, Clocks, Interrupts, Timers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(Board: MSP430FR6989)</a:t>
            </a:r>
          </a:p>
        </p:txBody>
      </p:sp>
    </p:spTree>
    <p:extLst>
      <p:ext uri="{BB962C8B-B14F-4D97-AF65-F5344CB8AC3E}">
        <p14:creationId xmlns:p14="http://schemas.microsoft.com/office/powerpoint/2010/main" val="4171103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8442" y="-363037"/>
            <a:ext cx="11137232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And What Happens to the Clocks After a Reset?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388"/>
            <a:ext cx="12192000" cy="68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84424" y="794083"/>
            <a:ext cx="9144000" cy="7429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 Now What with the Clocks?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4188" y="2628900"/>
            <a:ext cx="9052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Set up timer A to first use the on-board 32.768kHz clock to blink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Set up timer A to use internal DCO at 1MHz to blink LED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 smtClean="0"/>
              <a:t>Configure GPIO for the LEDs</a:t>
            </a:r>
          </a:p>
        </p:txBody>
      </p:sp>
    </p:spTree>
    <p:extLst>
      <p:ext uri="{BB962C8B-B14F-4D97-AF65-F5344CB8AC3E}">
        <p14:creationId xmlns:p14="http://schemas.microsoft.com/office/powerpoint/2010/main" val="230755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19" y="-321077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Timers/Counters!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12403"/>
            <a:ext cx="97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TASK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Go to page </a:t>
            </a:r>
            <a:r>
              <a:rPr lang="en-GB" sz="2400" i="1" dirty="0"/>
              <a:t>3</a:t>
            </a:r>
            <a:r>
              <a:rPr lang="en-GB" sz="2400" i="1" dirty="0" smtClean="0"/>
              <a:t> of MSP430FR	6989 datasheet to see timer.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Let’s </a:t>
            </a:r>
            <a:r>
              <a:rPr lang="en-GB" sz="2400" i="1" dirty="0"/>
              <a:t>u</a:t>
            </a:r>
            <a:r>
              <a:rPr lang="en-GB" sz="2400" i="1" dirty="0" smtClean="0"/>
              <a:t>nderstand the nomenclature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6" y="3848190"/>
            <a:ext cx="4669409" cy="197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55" y="2267805"/>
            <a:ext cx="7119791" cy="51384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1937966"/>
            <a:ext cx="7213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THINGS TO KNOW ABOUT TIMERS ON MSP430 FOR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3 </a:t>
            </a:r>
            <a:r>
              <a:rPr lang="en-GB" sz="2400" dirty="0" smtClean="0"/>
              <a:t>Timer modes: continuous, up-down,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Multiple Capture/Compare registers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1067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 Steps to Program Timer_A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721844" y="1450267"/>
            <a:ext cx="2895600" cy="3578933"/>
            <a:chOff x="5721844" y="1450267"/>
            <a:chExt cx="2895600" cy="3578933"/>
          </a:xfrm>
        </p:grpSpPr>
        <p:sp>
          <p:nvSpPr>
            <p:cNvPr id="21" name="Down Arrow 20"/>
            <p:cNvSpPr/>
            <p:nvPr/>
          </p:nvSpPr>
          <p:spPr bwMode="auto">
            <a:xfrm>
              <a:off x="6719288" y="2247022"/>
              <a:ext cx="900713" cy="2782178"/>
            </a:xfrm>
            <a:prstGeom prst="downArrow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721844" y="1872875"/>
              <a:ext cx="2895600" cy="506702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16-bit Counter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(TAR)</a:t>
              </a:r>
              <a:endPara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721844" y="2874289"/>
              <a:ext cx="2895600" cy="4000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CCR0 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rPr>
                <a:t>(TACCR0)</a:t>
              </a:r>
              <a:endParaRPr lang="en-US" sz="2000" b="0" dirty="0">
                <a:solidFill>
                  <a:schemeClr val="dk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25916" y="3277811"/>
              <a:ext cx="280846" cy="424090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>
                <a:lnSpc>
                  <a:spcPct val="2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.</a:t>
              </a:r>
            </a:p>
            <a:p>
              <a:pPr>
                <a:lnSpc>
                  <a:spcPct val="20000"/>
                </a:lnSpc>
                <a:spcBef>
                  <a:spcPts val="0"/>
                </a:spcBef>
              </a:pPr>
              <a:r>
                <a:rPr lang="en-US" dirty="0" smtClean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.</a:t>
              </a:r>
            </a:p>
            <a:p>
              <a:pPr>
                <a:lnSpc>
                  <a:spcPct val="20000"/>
                </a:lnSpc>
                <a:spcBef>
                  <a:spcPts val="0"/>
                </a:spcBef>
              </a:pPr>
              <a:r>
                <a:rPr lang="en-US" dirty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.</a:t>
              </a:r>
              <a:endParaRPr lang="en-US" dirty="0" smtClean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721844" y="1450267"/>
              <a:ext cx="2895600" cy="422607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Timer_A  Ctrl</a:t>
              </a:r>
              <a:r>
                <a:rPr kumimoji="0" lang="en-US" sz="20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Reg (TACTL)</a:t>
              </a: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721844" y="2545842"/>
              <a:ext cx="2895600" cy="328447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r">
                <a:lnSpc>
                  <a:spcPct val="100000"/>
                </a:lnSpc>
                <a:spcBef>
                  <a:spcPts val="0"/>
                </a:spcBef>
              </a:pPr>
              <a:r>
                <a:rPr lang="en-US" sz="2000" dirty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CCR0 Ctrl </a:t>
              </a:r>
              <a:r>
                <a:rPr lang="en-US" sz="2000" dirty="0" smtClean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Reg (TACCTL0)</a:t>
              </a:r>
              <a:endParaRPr lang="en-US" sz="2000" dirty="0"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721844" y="3687861"/>
              <a:ext cx="2895600" cy="731739"/>
              <a:chOff x="5721844" y="3613090"/>
              <a:chExt cx="2895600" cy="731739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5721844" y="3944779"/>
                <a:ext cx="2895600" cy="400050"/>
              </a:xfrm>
              <a:prstGeom prst="rect">
                <a:avLst/>
              </a:prstGeom>
              <a:solidFill>
                <a:srgbClr val="CCFF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1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CCR6 </a:t>
                </a: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dk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(TACCR6)</a:t>
                </a:r>
                <a:endParaRPr lang="en-US" sz="2000" b="0" dirty="0">
                  <a:solidFill>
                    <a:schemeClr val="dk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5721844" y="3613090"/>
                <a:ext cx="2895600" cy="328447"/>
              </a:xfrm>
              <a:prstGeom prst="rect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dirty="0" smtClean="0">
                    <a:solidFill>
                      <a:schemeClr val="bg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CCR6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Ctrl </a:t>
                </a:r>
                <a:r>
                  <a:rPr lang="en-US" sz="2000" dirty="0" smtClean="0">
                    <a:solidFill>
                      <a:schemeClr val="bg1"/>
                    </a:solidFill>
                    <a:effectLst/>
                    <a:latin typeface="Calibri" pitchFamily="34" charset="0"/>
                    <a:cs typeface="Calibri" pitchFamily="34" charset="0"/>
                  </a:rPr>
                  <a:t>Reg (TACCTL6)</a:t>
                </a:r>
                <a:endParaRPr lang="en-US" sz="2000" dirty="0"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30" name="Rectangle 29"/>
          <p:cNvSpPr/>
          <p:nvPr/>
        </p:nvSpPr>
        <p:spPr bwMode="auto">
          <a:xfrm>
            <a:off x="422522" y="632356"/>
            <a:ext cx="4800600" cy="57149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 smtClean="0">
                <a:effectLst/>
                <a:latin typeface="Calibri" pitchFamily="34" charset="0"/>
                <a:cs typeface="Calibri" pitchFamily="34" charset="0"/>
              </a:rPr>
              <a:t>Timer Setup Code</a:t>
            </a:r>
          </a:p>
          <a:p>
            <a:pPr marL="111125" indent="-342900">
              <a:spcBef>
                <a:spcPts val="6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Configure Timer/Counter (TACTL)</a:t>
            </a:r>
          </a:p>
          <a:p>
            <a:pPr marL="800100" lvl="1" indent="-342900">
              <a:spcBef>
                <a:spcPts val="3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Clocking</a:t>
            </a:r>
          </a:p>
          <a:p>
            <a:pPr marL="800100" lvl="1" indent="-342900">
              <a:spcBef>
                <a:spcPts val="3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Which Count Mode</a:t>
            </a:r>
          </a:p>
          <a:p>
            <a:pPr marL="800100" lvl="1" indent="-342900">
              <a:spcBef>
                <a:spcPts val="300"/>
              </a:spcBef>
              <a:buClr>
                <a:schemeClr val="tx2"/>
              </a:buClr>
              <a:buSzPct val="75000"/>
              <a:buFont typeface="Wingdings"/>
              <a:buChar char=""/>
            </a:pP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Interrupt on TAR rollover?</a:t>
            </a:r>
          </a:p>
          <a:p>
            <a:pPr marL="111125" indent="-3429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800" dirty="0">
                <a:effectLst/>
                <a:latin typeface="Calibri" pitchFamily="34" charset="0"/>
                <a:cs typeface="Calibri" pitchFamily="34" charset="0"/>
              </a:rPr>
              <a:t>Setup Capture  and/or Compare  </a:t>
            </a: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Registers?</a:t>
            </a:r>
            <a:endParaRPr lang="en-US" sz="2800" dirty="0">
              <a:effectLst/>
              <a:latin typeface="Calibri" pitchFamily="34" charset="0"/>
              <a:cs typeface="Calibri" pitchFamily="34" charset="0"/>
            </a:endParaRPr>
          </a:p>
          <a:p>
            <a:pPr marL="111125" indent="-3429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effectLst/>
                <a:latin typeface="Calibri" pitchFamily="34" charset="0"/>
                <a:cs typeface="Calibri" pitchFamily="34" charset="0"/>
              </a:rPr>
              <a:t>Clear interrupt Flags &amp; Start Timer</a:t>
            </a:r>
          </a:p>
          <a:p>
            <a:pPr marL="111125" indent="-342900">
              <a:spcBef>
                <a:spcPts val="1200"/>
              </a:spcBef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Write ISR.</a:t>
            </a:r>
            <a:endParaRPr lang="en-US" sz="2800" dirty="0"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Right Brace 30"/>
          <p:cNvSpPr/>
          <p:nvPr/>
        </p:nvSpPr>
        <p:spPr bwMode="auto">
          <a:xfrm>
            <a:off x="5181600" y="1143000"/>
            <a:ext cx="381000" cy="1236577"/>
          </a:xfrm>
          <a:prstGeom prst="rightBrace">
            <a:avLst>
              <a:gd name="adj1" fmla="val 8333"/>
              <a:gd name="adj2" fmla="val 4554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2" name="Right Brace 31"/>
          <p:cNvSpPr/>
          <p:nvPr/>
        </p:nvSpPr>
        <p:spPr bwMode="auto">
          <a:xfrm>
            <a:off x="5181600" y="2464536"/>
            <a:ext cx="381000" cy="2564664"/>
          </a:xfrm>
          <a:prstGeom prst="rightBrace">
            <a:avLst>
              <a:gd name="adj1" fmla="val 8333"/>
              <a:gd name="adj2" fmla="val 3775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Code Time!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" y="2717554"/>
            <a:ext cx="115214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TASK 1</a:t>
            </a:r>
            <a:r>
              <a:rPr lang="en-GB" sz="2000" i="1" dirty="0" smtClean="0"/>
              <a:t>.</a:t>
            </a:r>
          </a:p>
          <a:p>
            <a:endParaRPr lang="en-GB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How </a:t>
            </a:r>
            <a:r>
              <a:rPr lang="en-GB" sz="2400" i="1" dirty="0"/>
              <a:t>do you think we would get </a:t>
            </a:r>
            <a:r>
              <a:rPr lang="en-GB" sz="2400" i="1" dirty="0" smtClean="0"/>
              <a:t>this </a:t>
            </a:r>
            <a:r>
              <a:rPr lang="en-GB" sz="2400" i="1" dirty="0" err="1" smtClean="0"/>
              <a:t>blinky</a:t>
            </a:r>
            <a:r>
              <a:rPr lang="en-GB" sz="2400" i="1" dirty="0" smtClean="0"/>
              <a:t>  project done? Let’s chat about the algorith</a:t>
            </a:r>
            <a:r>
              <a:rPr lang="en-GB" sz="2400" i="1" dirty="0"/>
              <a:t>m</a:t>
            </a:r>
            <a:r>
              <a:rPr lang="en-GB" sz="2400" i="1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Open up CCS and blink the LED with timer and interrupt.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Change the clock source and check the 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/>
              <a:t>Use different clock sources for different timers to blink the two LEDs separately</a:t>
            </a:r>
            <a:endParaRPr lang="en-GB" sz="2400" i="1" dirty="0"/>
          </a:p>
          <a:p>
            <a:r>
              <a:rPr lang="en-GB" sz="2000" i="1" dirty="0" smtClean="0"/>
              <a:t>.</a:t>
            </a:r>
            <a:endParaRPr lang="en-GB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74334"/>
            <a:ext cx="8291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Do you really need to know about thermodynamics and internal combustion engines to drive a car?  </a:t>
            </a:r>
            <a:r>
              <a:rPr lang="en-GB" sz="2400" i="1" dirty="0" err="1"/>
              <a:t>Driverlib</a:t>
            </a:r>
            <a:r>
              <a:rPr lang="en-GB" sz="2400" i="1" dirty="0"/>
              <a:t> helps us get things done </a:t>
            </a:r>
            <a:r>
              <a:rPr lang="en-GB" sz="2400" i="1" dirty="0" smtClean="0"/>
              <a:t>faster without knowing all the details.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01817" y="5584370"/>
            <a:ext cx="8458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But we need to setup CCS to use </a:t>
            </a:r>
            <a:r>
              <a:rPr lang="en-GB" sz="2800" dirty="0" err="1" smtClean="0">
                <a:solidFill>
                  <a:srgbClr val="FF0000"/>
                </a:solidFill>
              </a:rPr>
              <a:t>driverlib</a:t>
            </a:r>
            <a:r>
              <a:rPr lang="en-GB" sz="2800" dirty="0" smtClean="0">
                <a:solidFill>
                  <a:srgbClr val="FF0000"/>
                </a:solidFill>
              </a:rPr>
              <a:t> first!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Setting up CCS to Use </a:t>
            </a:r>
            <a:r>
              <a:rPr lang="en-GB" dirty="0" smtClean="0">
                <a:solidFill>
                  <a:srgbClr val="7030A0"/>
                </a:solidFill>
              </a:rPr>
              <a:t>&lt;</a:t>
            </a:r>
            <a:r>
              <a:rPr lang="en-GB" dirty="0" err="1" smtClean="0">
                <a:solidFill>
                  <a:srgbClr val="7030A0"/>
                </a:solidFill>
              </a:rPr>
              <a:t>driverlib.h</a:t>
            </a:r>
            <a:r>
              <a:rPr lang="en-GB" dirty="0" smtClean="0">
                <a:solidFill>
                  <a:srgbClr val="7030A0"/>
                </a:solidFill>
              </a:rPr>
              <a:t>&gt;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7268"/>
            <a:ext cx="6830823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Take note of where you have the </a:t>
            </a:r>
            <a:r>
              <a:rPr lang="en-GB" dirty="0" err="1" smtClean="0"/>
              <a:t>driverlib</a:t>
            </a:r>
            <a:r>
              <a:rPr lang="en-GB" dirty="0" smtClean="0"/>
              <a:t> </a:t>
            </a:r>
            <a:r>
              <a:rPr lang="en-GB" dirty="0" smtClean="0"/>
              <a:t>folder on your computer</a:t>
            </a:r>
            <a:endParaRPr lang="en-GB" dirty="0" smtClean="0"/>
          </a:p>
          <a:p>
            <a:pPr marL="514350" indent="-514350">
              <a:buAutoNum type="arabicPeriod"/>
            </a:pPr>
            <a:r>
              <a:rPr lang="en-GB" dirty="0" smtClean="0"/>
              <a:t>Go file -&gt; import -&gt; general -&gt; file system , then </a:t>
            </a:r>
            <a:r>
              <a:rPr lang="en-GB" dirty="0" smtClean="0"/>
              <a:t>browse</a:t>
            </a:r>
            <a:r>
              <a:rPr lang="en-GB" dirty="0" smtClean="0"/>
              <a:t> </a:t>
            </a:r>
            <a:r>
              <a:rPr lang="en-GB" dirty="0" smtClean="0"/>
              <a:t>to </a:t>
            </a:r>
            <a:r>
              <a:rPr lang="en-GB" dirty="0" smtClean="0"/>
              <a:t>the </a:t>
            </a:r>
            <a:r>
              <a:rPr lang="en-GB" dirty="0" err="1" smtClean="0"/>
              <a:t>driverlib</a:t>
            </a:r>
            <a:r>
              <a:rPr lang="en-GB" dirty="0" smtClean="0"/>
              <a:t> folder and press OK. Then select </a:t>
            </a:r>
            <a:r>
              <a:rPr lang="en-GB" dirty="0" smtClean="0"/>
              <a:t>your chip-specific </a:t>
            </a:r>
            <a:r>
              <a:rPr lang="en-GB" dirty="0" smtClean="0"/>
              <a:t>folder like it is </a:t>
            </a:r>
            <a:r>
              <a:rPr lang="en-GB" dirty="0" smtClean="0"/>
              <a:t>in this picture.</a:t>
            </a:r>
            <a:endParaRPr lang="en-GB" dirty="0" smtClean="0"/>
          </a:p>
          <a:p>
            <a:pPr marL="514350" indent="-514350">
              <a:buAutoNum type="arabicPeriod" startAt="4"/>
            </a:pPr>
            <a:r>
              <a:rPr lang="en-GB" dirty="0" smtClean="0"/>
              <a:t>In the ‘Into folder’ </a:t>
            </a:r>
            <a:r>
              <a:rPr lang="en-GB" dirty="0" smtClean="0"/>
              <a:t>entry box, browse to your </a:t>
            </a:r>
            <a:r>
              <a:rPr lang="en-GB" dirty="0" smtClean="0"/>
              <a:t>active project. </a:t>
            </a:r>
            <a:endParaRPr lang="en-GB" dirty="0"/>
          </a:p>
          <a:p>
            <a:pPr marL="514350" indent="-514350">
              <a:buAutoNum type="arabicPeriod" startAt="4"/>
            </a:pPr>
            <a:r>
              <a:rPr lang="en-GB" dirty="0" smtClean="0"/>
              <a:t>Click finish to…well, finish.</a:t>
            </a:r>
          </a:p>
          <a:p>
            <a:pPr marL="514350" indent="-514350">
              <a:buAutoNum type="arabicPeriod" startAt="4"/>
            </a:pP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823" y="2290082"/>
            <a:ext cx="5361177" cy="4567918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0597241" y="1775051"/>
            <a:ext cx="555171" cy="5150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loud 6"/>
          <p:cNvSpPr/>
          <p:nvPr/>
        </p:nvSpPr>
        <p:spPr>
          <a:xfrm>
            <a:off x="9816189" y="148544"/>
            <a:ext cx="2495553" cy="175872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rgbClr val="FF0000"/>
                </a:solidFill>
              </a:rPr>
              <a:t>Where the chip-specific folder is on my PC.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0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Setting up </a:t>
            </a:r>
            <a:r>
              <a:rPr lang="en-GB" b="1" dirty="0" smtClean="0">
                <a:solidFill>
                  <a:srgbClr val="FF0000"/>
                </a:solidFill>
              </a:rPr>
              <a:t>compiler path for </a:t>
            </a:r>
            <a:r>
              <a:rPr lang="en-GB" b="1" dirty="0" smtClean="0">
                <a:solidFill>
                  <a:srgbClr val="7030A0"/>
                </a:solidFill>
              </a:rPr>
              <a:t>#include </a:t>
            </a:r>
            <a:r>
              <a:rPr lang="en-GB" dirty="0" smtClean="0">
                <a:solidFill>
                  <a:srgbClr val="7030A0"/>
                </a:solidFill>
              </a:rPr>
              <a:t>&lt;</a:t>
            </a:r>
            <a:r>
              <a:rPr lang="en-GB" dirty="0" err="1" smtClean="0">
                <a:solidFill>
                  <a:srgbClr val="7030A0"/>
                </a:solidFill>
              </a:rPr>
              <a:t>driverlib.h</a:t>
            </a:r>
            <a:r>
              <a:rPr lang="en-GB" dirty="0">
                <a:solidFill>
                  <a:srgbClr val="7030A0"/>
                </a:solidFill>
              </a:rPr>
              <a:t>&gt;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01083"/>
            <a:ext cx="116205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GB" dirty="0" smtClean="0"/>
              <a:t>In the tab on the upper side of the screen go </a:t>
            </a:r>
            <a:r>
              <a:rPr lang="en-GB" dirty="0" smtClean="0"/>
              <a:t>to Project -&gt; Properties -&gt; Build  -&gt; MS430 Compiler -&gt; Include Options</a:t>
            </a:r>
          </a:p>
          <a:p>
            <a:pPr marL="514350" indent="-514350">
              <a:buAutoNum type="arabicPeriod"/>
            </a:pPr>
            <a:r>
              <a:rPr lang="en-GB" dirty="0" smtClean="0"/>
              <a:t>Then click add, then workspace, then </a:t>
            </a:r>
            <a:r>
              <a:rPr lang="en-GB" dirty="0" smtClean="0"/>
              <a:t>browse to MSP430xx </a:t>
            </a:r>
            <a:r>
              <a:rPr lang="en-GB" dirty="0" smtClean="0"/>
              <a:t>folder you imported earlier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504" y="2808514"/>
            <a:ext cx="8283496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38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Watchdog Timer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848644"/>
            <a:ext cx="6457950" cy="4305300"/>
          </a:xfrm>
        </p:spPr>
      </p:pic>
    </p:spTree>
    <p:extLst>
      <p:ext uri="{BB962C8B-B14F-4D97-AF65-F5344CB8AC3E}">
        <p14:creationId xmlns:p14="http://schemas.microsoft.com/office/powerpoint/2010/main" val="204416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A little about the Watchdog Timer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70025"/>
          </a:xfrm>
        </p:spPr>
        <p:txBody>
          <a:bodyPr/>
          <a:lstStyle/>
          <a:p>
            <a:r>
              <a:rPr lang="en-GB" i="1" dirty="0" smtClean="0"/>
              <a:t>Go to page 420 of family user guide for the introduction</a:t>
            </a:r>
          </a:p>
          <a:p>
            <a:r>
              <a:rPr lang="en-GB" i="1" dirty="0" smtClean="0"/>
              <a:t>Run the Watchdog in timer mode and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314806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61610"/>
            <a:ext cx="10827409" cy="634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0"/>
            <a:ext cx="710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/>
              <a:t>Go to page 47 of user guide for explanation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60064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Review of Previous Classes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#include </a:t>
            </a:r>
            <a:r>
              <a:rPr lang="en-GB" dirty="0">
                <a:solidFill>
                  <a:srgbClr val="0070C0"/>
                </a:solidFill>
              </a:rPr>
              <a:t>&lt;</a:t>
            </a:r>
            <a:r>
              <a:rPr lang="en-GB" dirty="0" err="1" smtClean="0">
                <a:solidFill>
                  <a:srgbClr val="0070C0"/>
                </a:solidFill>
              </a:rPr>
              <a:t>driverlib.h</a:t>
            </a:r>
            <a:r>
              <a:rPr lang="en-GB" dirty="0" smtClean="0">
                <a:solidFill>
                  <a:srgbClr val="0070C0"/>
                </a:solidFill>
              </a:rPr>
              <a:t>&gt;   	  </a:t>
            </a:r>
            <a:r>
              <a:rPr lang="en-GB" dirty="0" err="1" smtClean="0">
                <a:solidFill>
                  <a:srgbClr val="0070C0"/>
                </a:solidFill>
              </a:rPr>
              <a:t>vs</a:t>
            </a:r>
            <a:r>
              <a:rPr lang="en-GB" dirty="0" smtClean="0">
                <a:solidFill>
                  <a:srgbClr val="0070C0"/>
                </a:solidFill>
              </a:rPr>
              <a:t>	</a:t>
            </a:r>
            <a:r>
              <a:rPr lang="en-GB" dirty="0">
                <a:solidFill>
                  <a:srgbClr val="0070C0"/>
                </a:solidFill>
              </a:rPr>
              <a:t>#include &lt;msp430.h&gt;</a:t>
            </a:r>
          </a:p>
          <a:p>
            <a:r>
              <a:rPr lang="en-GB" dirty="0" smtClean="0"/>
              <a:t>Setting up a CCS project to use </a:t>
            </a:r>
            <a:r>
              <a:rPr lang="en-GB" dirty="0" err="1" smtClean="0"/>
              <a:t>driverlib.h</a:t>
            </a:r>
            <a:endParaRPr lang="en-GB" dirty="0" smtClean="0"/>
          </a:p>
          <a:p>
            <a:r>
              <a:rPr lang="en-GB" dirty="0" smtClean="0"/>
              <a:t>GPIOs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17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Watchdog in Timer Mode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Run the code set for timer mode and see for yourself. Interrupts also used.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996056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50120" y="2967335"/>
            <a:ext cx="26917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THE END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67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We’d go through…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Operating modes &amp; Resets(BOR, POR, PUC, AM)</a:t>
            </a:r>
          </a:p>
          <a:p>
            <a:r>
              <a:rPr lang="en-GB" dirty="0" smtClean="0"/>
              <a:t>Clocks and types</a:t>
            </a:r>
          </a:p>
          <a:p>
            <a:r>
              <a:rPr lang="en-GB" dirty="0" smtClean="0"/>
              <a:t>Watchdog timer</a:t>
            </a:r>
          </a:p>
          <a:p>
            <a:r>
              <a:rPr lang="en-GB" dirty="0" smtClean="0"/>
              <a:t>DCO setup and initialization</a:t>
            </a:r>
          </a:p>
          <a:p>
            <a:r>
              <a:rPr lang="en-GB" dirty="0" smtClean="0"/>
              <a:t>Interrupts</a:t>
            </a:r>
          </a:p>
          <a:p>
            <a:r>
              <a:rPr lang="en-GB" smtClean="0"/>
              <a:t>Quiz time?</a:t>
            </a:r>
            <a:endParaRPr lang="en-GB" dirty="0" smtClean="0"/>
          </a:p>
          <a:p>
            <a:r>
              <a:rPr lang="en-GB" dirty="0" smtClean="0"/>
              <a:t>Using the clocks.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573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97217" y="2967335"/>
            <a:ext cx="3997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INTERRUPTS!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10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" y="0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Operating Modes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10" y="968475"/>
            <a:ext cx="9793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i="1" dirty="0" smtClean="0"/>
              <a:t>Let’s talk about operating modes from the user guide. Go to page 48.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" y="2294038"/>
            <a:ext cx="5939790" cy="3832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934" y="2353470"/>
            <a:ext cx="6128066" cy="3609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41031" y="6126160"/>
            <a:ext cx="6256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Aktivmed</a:t>
            </a:r>
            <a:r>
              <a:rPr lang="en-GB" sz="2000" dirty="0" smtClean="0"/>
              <a:t> </a:t>
            </a:r>
            <a:r>
              <a:rPr lang="en-GB" sz="2000" dirty="0" err="1" smtClean="0"/>
              <a:t>Glucocheck</a:t>
            </a:r>
            <a:r>
              <a:rPr lang="en-GB" sz="2000" dirty="0" smtClean="0"/>
              <a:t> runs on two 1.5V AA batteries.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46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12" y="1675229"/>
            <a:ext cx="6100483" cy="391931"/>
          </a:xfrm>
        </p:spPr>
      </p:pic>
      <p:sp>
        <p:nvSpPr>
          <p:cNvPr id="8" name="TextBox 7"/>
          <p:cNvSpPr txBox="1"/>
          <p:nvPr/>
        </p:nvSpPr>
        <p:spPr>
          <a:xfrm>
            <a:off x="814137" y="4158730"/>
            <a:ext cx="94259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Acronyms just in case you’re stuck.</a:t>
            </a:r>
          </a:p>
          <a:p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FRCTL –FRAM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PMM –Power Management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WDT –Watchdog Timer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MPU –Memory Protection Unit</a:t>
            </a:r>
          </a:p>
          <a:p>
            <a:endParaRPr lang="en-GB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14137" y="2450387"/>
            <a:ext cx="9793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 smtClean="0"/>
              <a:t>TASK</a:t>
            </a:r>
          </a:p>
          <a:p>
            <a:r>
              <a:rPr lang="en-GB" sz="2400" i="1" dirty="0" smtClean="0"/>
              <a:t>Go to page 38 of MSP4306989 user guide for reset overview</a:t>
            </a:r>
          </a:p>
          <a:p>
            <a:r>
              <a:rPr lang="en-GB" sz="2400" i="1" dirty="0" smtClean="0"/>
              <a:t>Go to page 79 of MSP4306989 datasheet for specific reset sources</a:t>
            </a:r>
            <a:r>
              <a:rPr lang="en-GB" sz="2000" i="1" dirty="0" smtClean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4137" y="409074"/>
            <a:ext cx="8454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Where Do Resets Come from ?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0019" y="2715550"/>
            <a:ext cx="1099686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TASK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Let’s find the clock on the board and figure out which pins it is connected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What are the types of clocks we have all together?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019" y="1257832"/>
            <a:ext cx="979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TASK 1</a:t>
            </a:r>
          </a:p>
          <a:p>
            <a:r>
              <a:rPr lang="en-GB" sz="2400" i="1" dirty="0" smtClean="0"/>
              <a:t>Go to page 87 of MSP430FR6989 user guide for clock system block diagram.</a:t>
            </a:r>
          </a:p>
        </p:txBody>
      </p:sp>
      <p:sp>
        <p:nvSpPr>
          <p:cNvPr id="9" name="Oval 8"/>
          <p:cNvSpPr/>
          <p:nvPr/>
        </p:nvSpPr>
        <p:spPr>
          <a:xfrm>
            <a:off x="9675603" y="4126713"/>
            <a:ext cx="1828020" cy="22640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140043" y="4586881"/>
            <a:ext cx="3237094" cy="1590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60202" y="4380533"/>
            <a:ext cx="1926355" cy="200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10173914" y="4411600"/>
            <a:ext cx="101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ACLK</a:t>
            </a:r>
          </a:p>
          <a:p>
            <a:r>
              <a:rPr lang="en-GB" dirty="0" smtClean="0"/>
              <a:t>MCLK</a:t>
            </a:r>
          </a:p>
          <a:p>
            <a:r>
              <a:rPr lang="en-GB" dirty="0" smtClean="0"/>
              <a:t>SMCLK</a:t>
            </a:r>
          </a:p>
          <a:p>
            <a:r>
              <a:rPr lang="en-GB" dirty="0" smtClean="0"/>
              <a:t>VLOCLK</a:t>
            </a:r>
          </a:p>
          <a:p>
            <a:r>
              <a:rPr lang="en-GB" dirty="0" smtClean="0"/>
              <a:t>LFXTCLK</a:t>
            </a:r>
          </a:p>
          <a:p>
            <a:r>
              <a:rPr lang="en-GB" dirty="0" smtClean="0"/>
              <a:t>MODCLK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208209" y="4688598"/>
            <a:ext cx="155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LFXTCLK</a:t>
            </a:r>
          </a:p>
          <a:p>
            <a:r>
              <a:rPr lang="en-GB" dirty="0" smtClean="0"/>
              <a:t>HFXTCLK</a:t>
            </a:r>
          </a:p>
          <a:p>
            <a:r>
              <a:rPr lang="en-GB" dirty="0" smtClean="0"/>
              <a:t>VLOCLK</a:t>
            </a:r>
          </a:p>
          <a:p>
            <a:r>
              <a:rPr lang="en-GB" dirty="0" smtClean="0"/>
              <a:t>DCOCLK</a:t>
            </a:r>
          </a:p>
          <a:p>
            <a:r>
              <a:rPr lang="en-GB" dirty="0" smtClean="0"/>
              <a:t>LFMODCLK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26207" y="4601151"/>
            <a:ext cx="10583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LFXT</a:t>
            </a:r>
          </a:p>
          <a:p>
            <a:r>
              <a:rPr lang="en-GB" dirty="0" smtClean="0"/>
              <a:t>HFXT</a:t>
            </a:r>
          </a:p>
          <a:p>
            <a:r>
              <a:rPr lang="en-GB" dirty="0" smtClean="0"/>
              <a:t>VLO</a:t>
            </a:r>
          </a:p>
          <a:p>
            <a:r>
              <a:rPr lang="en-GB" dirty="0" smtClean="0"/>
              <a:t>DCO</a:t>
            </a:r>
          </a:p>
          <a:p>
            <a:r>
              <a:rPr lang="en-GB" dirty="0" smtClean="0"/>
              <a:t>MODOSC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91399" y="6383604"/>
            <a:ext cx="129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HARDWARE</a:t>
            </a:r>
            <a:endParaRPr lang="en-GB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793894" y="6246092"/>
            <a:ext cx="205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SIGNAL GENERATED</a:t>
            </a:r>
            <a:endParaRPr lang="en-GB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9294226" y="640797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 smtClean="0"/>
              <a:t>INTERNAL DEVICE SIGNAL</a:t>
            </a:r>
            <a:endParaRPr lang="en-GB" i="1" dirty="0"/>
          </a:p>
        </p:txBody>
      </p:sp>
      <p:sp>
        <p:nvSpPr>
          <p:cNvPr id="20" name="Right Arrow 19"/>
          <p:cNvSpPr/>
          <p:nvPr/>
        </p:nvSpPr>
        <p:spPr>
          <a:xfrm>
            <a:off x="6554177" y="5156230"/>
            <a:ext cx="763005" cy="45167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2413697" y="5125695"/>
            <a:ext cx="644781" cy="51274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332874" y="265766"/>
            <a:ext cx="8454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>
                <a:solidFill>
                  <a:srgbClr val="FF0000"/>
                </a:solidFill>
              </a:rPr>
              <a:t>Tick-</a:t>
            </a:r>
            <a:r>
              <a:rPr lang="en-GB" sz="4400" b="1" dirty="0" err="1" smtClean="0">
                <a:solidFill>
                  <a:srgbClr val="FF0000"/>
                </a:solidFill>
              </a:rPr>
              <a:t>Tock</a:t>
            </a:r>
            <a:r>
              <a:rPr lang="en-GB" sz="4400" b="1" dirty="0" smtClean="0">
                <a:solidFill>
                  <a:srgbClr val="FF0000"/>
                </a:solidFill>
              </a:rPr>
              <a:t> Goes the Clock.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476824" y="4221144"/>
            <a:ext cx="1503880" cy="200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9069579" y="4994487"/>
            <a:ext cx="501356" cy="38757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7767740" y="50729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1/2/4/8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7767740" y="6357596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5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70" y="1013150"/>
            <a:ext cx="8754110" cy="4852822"/>
          </a:xfrm>
        </p:spPr>
      </p:pic>
    </p:spTree>
    <p:extLst>
      <p:ext uri="{BB962C8B-B14F-4D97-AF65-F5344CB8AC3E}">
        <p14:creationId xmlns:p14="http://schemas.microsoft.com/office/powerpoint/2010/main" val="42440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84424" y="794083"/>
            <a:ext cx="9144000" cy="7429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 What Clocks Do You Need?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4514" y="1870337"/>
            <a:ext cx="8822120" cy="3225498"/>
          </a:xfrm>
          <a:prstGeom prst="rect">
            <a:avLst/>
          </a:prstGeom>
        </p:spPr>
        <p:txBody>
          <a:bodyPr wrap="square" lIns="182880" tIns="91440" bIns="9144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indent="-396875"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Fast Clocks	</a:t>
            </a:r>
            <a:r>
              <a:rPr lang="en-US" sz="2400" b="0" dirty="0" smtClean="0">
                <a:effectLst/>
                <a:latin typeface="Calibri" pitchFamily="34" charset="0"/>
                <a:cs typeface="Calibri" pitchFamily="34" charset="0"/>
              </a:rPr>
              <a:t>CPU, Communications, Burst Processing</a:t>
            </a:r>
          </a:p>
          <a:p>
            <a:pPr marL="396875" indent="-396875"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Low-power	</a:t>
            </a:r>
            <a:r>
              <a:rPr lang="en-US" sz="2400" b="0" dirty="0" smtClean="0">
                <a:effectLst/>
                <a:latin typeface="Calibri" pitchFamily="34" charset="0"/>
                <a:cs typeface="Calibri" pitchFamily="34" charset="0"/>
              </a:rPr>
              <a:t>RTC, Remote, Battery, </a:t>
            </a:r>
            <a:r>
              <a:rPr lang="en-US" sz="2400" b="0" dirty="0">
                <a:effectLst/>
                <a:latin typeface="Calibri" pitchFamily="34" charset="0"/>
                <a:cs typeface="Calibri" pitchFamily="34" charset="0"/>
              </a:rPr>
              <a:t>Energy Harvesting </a:t>
            </a:r>
          </a:p>
          <a:p>
            <a:pPr marL="396875" indent="-396875"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Accurate	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Stable over ⁰/V, Communications, RTC, Sensors</a:t>
            </a:r>
            <a:endParaRPr lang="en-US" dirty="0" smtClean="0">
              <a:effectLst/>
              <a:latin typeface="Calibri" pitchFamily="34" charset="0"/>
              <a:cs typeface="Calibri" pitchFamily="34" charset="0"/>
            </a:endParaRPr>
          </a:p>
          <a:p>
            <a:pPr marL="396875" indent="-396875"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Failsafe	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Robust–keeps </a:t>
            </a:r>
            <a:r>
              <a:rPr lang="en-US" sz="2400" b="0" dirty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system 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running in case of failure</a:t>
            </a:r>
            <a:endParaRPr lang="en-US" dirty="0" smtClean="0">
              <a:effectLst/>
              <a:latin typeface="Calibri" pitchFamily="34" charset="0"/>
              <a:cs typeface="Calibri" pitchFamily="34" charset="0"/>
            </a:endParaRPr>
          </a:p>
          <a:p>
            <a:pPr marL="396875" indent="-396875"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Cheap	</a:t>
            </a:r>
            <a:r>
              <a:rPr lang="en-US" sz="2400" b="0" dirty="0" smtClean="0">
                <a:solidFill>
                  <a:srgbClr val="000000"/>
                </a:solidFill>
                <a:effectLst/>
                <a:latin typeface="Calibri" pitchFamily="34" charset="0"/>
                <a:cs typeface="Calibri" pitchFamily="34" charset="0"/>
              </a:rPr>
              <a:t>… goes without saying …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1200" b="0" dirty="0" smtClean="0"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461963" indent="-461963">
              <a:buNone/>
              <a:tabLst>
                <a:tab pos="2743200" algn="l"/>
              </a:tabLst>
            </a:pP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	… </a:t>
            </a:r>
            <a:r>
              <a:rPr lang="en-US" dirty="0">
                <a:effectLst/>
                <a:latin typeface="Calibri" pitchFamily="34" charset="0"/>
                <a:cs typeface="Calibri" pitchFamily="34" charset="0"/>
              </a:rPr>
              <a:t>or some combination of </a:t>
            </a:r>
            <a:r>
              <a:rPr lang="en-US" dirty="0" smtClean="0">
                <a:effectLst/>
                <a:latin typeface="Calibri" pitchFamily="34" charset="0"/>
                <a:cs typeface="Calibri" pitchFamily="34" charset="0"/>
              </a:rPr>
              <a:t>these features?</a:t>
            </a:r>
            <a:endParaRPr lang="en-US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1116</Words>
  <Application>Microsoft Office PowerPoint</Application>
  <PresentationFormat>Widescreen</PresentationFormat>
  <Paragraphs>163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Wingdings</vt:lpstr>
      <vt:lpstr>Office Theme</vt:lpstr>
      <vt:lpstr>Resets, sys.init, Clocks, Interrupts, Timers</vt:lpstr>
      <vt:lpstr>Review of Previous Classes</vt:lpstr>
      <vt:lpstr>We’d go through…</vt:lpstr>
      <vt:lpstr>PowerPoint Presentation</vt:lpstr>
      <vt:lpstr>Operating Modes</vt:lpstr>
      <vt:lpstr>PowerPoint Presentation</vt:lpstr>
      <vt:lpstr>PowerPoint Presentation</vt:lpstr>
      <vt:lpstr>PowerPoint Presentation</vt:lpstr>
      <vt:lpstr>So What Clocks Do You Need?</vt:lpstr>
      <vt:lpstr>And What Happens to the Clocks After a Reset?</vt:lpstr>
      <vt:lpstr>So Now What with the Clocks?</vt:lpstr>
      <vt:lpstr>Timers/Counters!</vt:lpstr>
      <vt:lpstr>4 Steps to Program Timer_A</vt:lpstr>
      <vt:lpstr>Code Time!</vt:lpstr>
      <vt:lpstr>Setting up CCS to Use &lt;driverlib.h&gt;</vt:lpstr>
      <vt:lpstr>Setting up compiler path for #include &lt;driverlib.h&gt;</vt:lpstr>
      <vt:lpstr>Watchdog Timer</vt:lpstr>
      <vt:lpstr>A little about the Watchdog Timer</vt:lpstr>
      <vt:lpstr>PowerPoint Presentation</vt:lpstr>
      <vt:lpstr>Watchdog in Timer Mode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Resets, System Initialization and Clocking</dc:title>
  <dc:creator>Eyitope Adelowo</dc:creator>
  <cp:keywords>Dapo Sosanyu</cp:keywords>
  <cp:lastModifiedBy>Eyitope Adelowo</cp:lastModifiedBy>
  <cp:revision>82</cp:revision>
  <dcterms:created xsi:type="dcterms:W3CDTF">2018-11-21T21:23:24Z</dcterms:created>
  <dcterms:modified xsi:type="dcterms:W3CDTF">2019-01-20T21:58:50Z</dcterms:modified>
</cp:coreProperties>
</file>