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77" r:id="rId3"/>
  </p:sldMasterIdLst>
  <p:notesMasterIdLst>
    <p:notesMasterId r:id="rId154"/>
  </p:notesMasterIdLst>
  <p:handoutMasterIdLst>
    <p:handoutMasterId r:id="rId155"/>
  </p:handoutMasterIdLst>
  <p:sldIdLst>
    <p:sldId id="256" r:id="rId4"/>
    <p:sldId id="593" r:id="rId5"/>
    <p:sldId id="378" r:id="rId6"/>
    <p:sldId id="494" r:id="rId7"/>
    <p:sldId id="495" r:id="rId8"/>
    <p:sldId id="497" r:id="rId9"/>
    <p:sldId id="498" r:id="rId10"/>
    <p:sldId id="499" r:id="rId11"/>
    <p:sldId id="648" r:id="rId12"/>
    <p:sldId id="647" r:id="rId13"/>
    <p:sldId id="736" r:id="rId14"/>
    <p:sldId id="735" r:id="rId15"/>
    <p:sldId id="748" r:id="rId16"/>
    <p:sldId id="558" r:id="rId17"/>
    <p:sldId id="649" r:id="rId18"/>
    <p:sldId id="651" r:id="rId19"/>
    <p:sldId id="650" r:id="rId20"/>
    <p:sldId id="556" r:id="rId21"/>
    <p:sldId id="557" r:id="rId22"/>
    <p:sldId id="506" r:id="rId23"/>
    <p:sldId id="644" r:id="rId24"/>
    <p:sldId id="652" r:id="rId25"/>
    <p:sldId id="738" r:id="rId26"/>
    <p:sldId id="750" r:id="rId27"/>
    <p:sldId id="663" r:id="rId28"/>
    <p:sldId id="668" r:id="rId29"/>
    <p:sldId id="664" r:id="rId30"/>
    <p:sldId id="607" r:id="rId31"/>
    <p:sldId id="665" r:id="rId32"/>
    <p:sldId id="669" r:id="rId33"/>
    <p:sldId id="609" r:id="rId34"/>
    <p:sldId id="666" r:id="rId35"/>
    <p:sldId id="667" r:id="rId36"/>
    <p:sldId id="616" r:id="rId37"/>
    <p:sldId id="613" r:id="rId38"/>
    <p:sldId id="617" r:id="rId39"/>
    <p:sldId id="739" r:id="rId40"/>
    <p:sldId id="756" r:id="rId41"/>
    <p:sldId id="673" r:id="rId42"/>
    <p:sldId id="752" r:id="rId43"/>
    <p:sldId id="751" r:id="rId44"/>
    <p:sldId id="674" r:id="rId45"/>
    <p:sldId id="675" r:id="rId46"/>
    <p:sldId id="676" r:id="rId47"/>
    <p:sldId id="753" r:id="rId48"/>
    <p:sldId id="755" r:id="rId49"/>
    <p:sldId id="754" r:id="rId50"/>
    <p:sldId id="677" r:id="rId51"/>
    <p:sldId id="741" r:id="rId52"/>
    <p:sldId id="771" r:id="rId53"/>
    <p:sldId id="688" r:id="rId54"/>
    <p:sldId id="689" r:id="rId55"/>
    <p:sldId id="690" r:id="rId56"/>
    <p:sldId id="772" r:id="rId57"/>
    <p:sldId id="773" r:id="rId58"/>
    <p:sldId id="691" r:id="rId59"/>
    <p:sldId id="740" r:id="rId60"/>
    <p:sldId id="759" r:id="rId61"/>
    <p:sldId id="758" r:id="rId62"/>
    <p:sldId id="761" r:id="rId63"/>
    <p:sldId id="762" r:id="rId64"/>
    <p:sldId id="763" r:id="rId65"/>
    <p:sldId id="764" r:id="rId66"/>
    <p:sldId id="765" r:id="rId67"/>
    <p:sldId id="768" r:id="rId68"/>
    <p:sldId id="767" r:id="rId69"/>
    <p:sldId id="760" r:id="rId70"/>
    <p:sldId id="769" r:id="rId71"/>
    <p:sldId id="678" r:id="rId72"/>
    <p:sldId id="679" r:id="rId73"/>
    <p:sldId id="775" r:id="rId74"/>
    <p:sldId id="776" r:id="rId75"/>
    <p:sldId id="785" r:id="rId76"/>
    <p:sldId id="777" r:id="rId77"/>
    <p:sldId id="778" r:id="rId78"/>
    <p:sldId id="779" r:id="rId79"/>
    <p:sldId id="780" r:id="rId80"/>
    <p:sldId id="781" r:id="rId81"/>
    <p:sldId id="782" r:id="rId82"/>
    <p:sldId id="783" r:id="rId83"/>
    <p:sldId id="784" r:id="rId84"/>
    <p:sldId id="757" r:id="rId85"/>
    <p:sldId id="774" r:id="rId86"/>
    <p:sldId id="681" r:id="rId87"/>
    <p:sldId id="682" r:id="rId88"/>
    <p:sldId id="683" r:id="rId89"/>
    <p:sldId id="685" r:id="rId90"/>
    <p:sldId id="692" r:id="rId91"/>
    <p:sldId id="693" r:id="rId92"/>
    <p:sldId id="742" r:id="rId93"/>
    <p:sldId id="786" r:id="rId94"/>
    <p:sldId id="697" r:id="rId95"/>
    <p:sldId id="698" r:id="rId96"/>
    <p:sldId id="699" r:id="rId97"/>
    <p:sldId id="700" r:id="rId98"/>
    <p:sldId id="701" r:id="rId99"/>
    <p:sldId id="702" r:id="rId100"/>
    <p:sldId id="710" r:id="rId101"/>
    <p:sldId id="745" r:id="rId102"/>
    <p:sldId id="787" r:id="rId103"/>
    <p:sldId id="581" r:id="rId104"/>
    <p:sldId id="582" r:id="rId105"/>
    <p:sldId id="583" r:id="rId106"/>
    <p:sldId id="584" r:id="rId107"/>
    <p:sldId id="585" r:id="rId108"/>
    <p:sldId id="586" r:id="rId109"/>
    <p:sldId id="599" r:id="rId110"/>
    <p:sldId id="600" r:id="rId111"/>
    <p:sldId id="601" r:id="rId112"/>
    <p:sldId id="602" r:id="rId113"/>
    <p:sldId id="603" r:id="rId114"/>
    <p:sldId id="604" r:id="rId115"/>
    <p:sldId id="715" r:id="rId116"/>
    <p:sldId id="737" r:id="rId117"/>
    <p:sldId id="749" r:id="rId118"/>
    <p:sldId id="605" r:id="rId119"/>
    <p:sldId id="654" r:id="rId120"/>
    <p:sldId id="717" r:id="rId121"/>
    <p:sldId id="788" r:id="rId122"/>
    <p:sldId id="719" r:id="rId123"/>
    <p:sldId id="720" r:id="rId124"/>
    <p:sldId id="721" r:id="rId125"/>
    <p:sldId id="722" r:id="rId126"/>
    <p:sldId id="723" r:id="rId127"/>
    <p:sldId id="724" r:id="rId128"/>
    <p:sldId id="725" r:id="rId129"/>
    <p:sldId id="726" r:id="rId130"/>
    <p:sldId id="727" r:id="rId131"/>
    <p:sldId id="730" r:id="rId132"/>
    <p:sldId id="731" r:id="rId133"/>
    <p:sldId id="791" r:id="rId134"/>
    <p:sldId id="792" r:id="rId135"/>
    <p:sldId id="789" r:id="rId136"/>
    <p:sldId id="711" r:id="rId137"/>
    <p:sldId id="712" r:id="rId138"/>
    <p:sldId id="713" r:id="rId139"/>
    <p:sldId id="714" r:id="rId140"/>
    <p:sldId id="790" r:id="rId141"/>
    <p:sldId id="716" r:id="rId142"/>
    <p:sldId id="746" r:id="rId143"/>
    <p:sldId id="572" r:id="rId144"/>
    <p:sldId id="573" r:id="rId145"/>
    <p:sldId id="747" r:id="rId146"/>
    <p:sldId id="718" r:id="rId147"/>
    <p:sldId id="703" r:id="rId148"/>
    <p:sldId id="704" r:id="rId149"/>
    <p:sldId id="705" r:id="rId150"/>
    <p:sldId id="706" r:id="rId151"/>
    <p:sldId id="707" r:id="rId152"/>
    <p:sldId id="708" r:id="rId15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00"/>
    <a:srgbClr val="33CCFF"/>
    <a:srgbClr val="FF7C80"/>
    <a:srgbClr val="FF0000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4648"/>
  </p:normalViewPr>
  <p:slideViewPr>
    <p:cSldViewPr>
      <p:cViewPr varScale="1">
        <p:scale>
          <a:sx n="117" d="100"/>
          <a:sy n="117" d="100"/>
        </p:scale>
        <p:origin x="15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tableStyles" Target="tableStyles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9D0D5-B927-6C47-9141-834365BBEB59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810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7DCA16-F500-974D-B5AA-D71E747CE2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77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30E9F7-B8B2-CA43-B62C-47FCEDEEBBF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37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1CF39-6146-3C41-9624-18B731C91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32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D7653-48FF-0547-BEA0-91ECEEB4CAC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16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5A3864-1CEE-774D-8560-F0DEFFE5CF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25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961ABC-476D-E943-8E45-7EFFF41D0E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71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0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0F7B0F-18F9-3345-862B-A838E09CCC1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670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2AF87-4F43-9040-80C1-3AC234D841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309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83A11-5FFC-BF4F-9F1A-1ECFF490195A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16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83A11-5FFC-BF4F-9F1A-1ECFF490195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0904-99F7-2840-8581-8119E63AC672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71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2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CF502B6-B967-DE40-B6F0-41D5B0FEF6A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CF502B6-B967-DE40-B6F0-41D5B0FEF6A5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13E2ACC-76A5-3348-B12B-66B942CB9A86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2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0E741-B519-A044-8803-09D388B93FA3}" type="slidenum">
              <a:rPr lang="en-US"/>
              <a:pPr/>
              <a:t>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3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2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76789-FB90-5949-B11C-E0648AA72CD6}" type="slidenum">
              <a:rPr lang="en-US"/>
              <a:pPr/>
              <a:t>35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76789-FB90-5949-B11C-E0648AA72CD6}" type="slidenum">
              <a:rPr lang="en-US"/>
              <a:pPr/>
              <a:t>36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6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39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3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8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AC02C-D75D-524B-81B8-337C5C3E5525}" type="slidenum">
              <a:rPr lang="en-US"/>
              <a:pPr/>
              <a:t>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2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7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0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48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20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21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6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9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5CF99-8EC1-3F49-BC44-EFAAC0D287CA}" type="slidenum">
              <a:rPr lang="en-US"/>
              <a:pPr/>
              <a:t>6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4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F4851-66C2-114E-82B5-A883F59371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4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4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59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72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0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4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23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0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5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3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317DE-5AB0-494B-AEC0-1C5368C9DBD5}" type="slidenum">
              <a:rPr lang="en-US"/>
              <a:pPr/>
              <a:t>7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4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61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5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69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39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4851-66C2-114E-82B5-A883F59371AA}" type="slidenum">
              <a:rPr lang="en-US"/>
              <a:pPr/>
              <a:t>70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0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43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80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02237-69D2-1342-A1A2-5F058401A25A}" type="slidenum">
              <a:rPr lang="en-US"/>
              <a:pPr/>
              <a:t>84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7FE7E-17CF-C648-A1EF-F39977738070}" type="slidenum">
              <a:rPr lang="en-US"/>
              <a:pPr/>
              <a:t>85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E1483-80BA-B244-9DAB-B86AE635E943}" type="slidenum">
              <a:rPr lang="en-US"/>
              <a:pPr/>
              <a:t>86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660F7-1A5E-FC43-B455-C812C560C887}" type="slidenum">
              <a:rPr lang="en-US"/>
              <a:pPr/>
              <a:t>87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21923-0D55-1D40-AACC-018860A68B4F}" type="slidenum">
              <a:rPr lang="en-US"/>
              <a:pPr/>
              <a:t>88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14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236BC-BABE-504E-8554-3E8502122AFA}" type="slidenum">
              <a:rPr lang="en-US"/>
              <a:pPr/>
              <a:t>89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59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41B3D7-B694-A944-AF7A-DF55CE106D0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71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B1A5BD-4A5A-6646-8293-5612FF79DF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80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EBE1B-86C5-F540-9417-5894EF01B23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96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97081DEB-065F-C04C-A17C-39D0F35CD1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708BA3-AC21-7841-8524-DB360C51EE74}" type="slidenum">
              <a:rPr kumimoji="0" lang="en-US" altLang="en-US" sz="1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en-US" sz="12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C35FEC8E-F48A-144B-8FED-AB0422DCC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4CBDDDCA-E166-DF47-B6DD-13EF17F5F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519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61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F78E5F-1224-634C-A7BB-22F34ED536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9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1FB937-2ADD-6F4B-A0F5-5C7993016B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14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C9E5C1-A7BD-8C42-B8A3-E3A4396083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6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3D8B3-CF39-A144-9DB7-44A831C963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04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679615-911D-AD41-9A03-CDCED449ECD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82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EF63C-962D-2E40-A397-74B0F9C791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79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F11CF9-62D2-214E-824D-A4B03AA0C9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61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2088C-1EAC-6C4C-B6BE-1209FFD5A8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03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FEA17-CDD2-B542-B611-EE72DB002E6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12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64F514-0096-7B47-BDDC-9B2559E44A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Use board to give the interesting example.</a:t>
            </a:r>
          </a:p>
          <a:p>
            <a:r>
              <a:rPr lang="en-US"/>
              <a:t>Also talk about transactions, and delayed constraint checking.</a:t>
            </a:r>
          </a:p>
          <a:p>
            <a:r>
              <a:rPr lang="en-US"/>
              <a:t>How about we set the manager to the manager of that guy ? Well that requires triggers.</a:t>
            </a:r>
          </a:p>
        </p:txBody>
      </p:sp>
    </p:spTree>
    <p:extLst>
      <p:ext uri="{BB962C8B-B14F-4D97-AF65-F5344CB8AC3E}">
        <p14:creationId xmlns:p14="http://schemas.microsoft.com/office/powerpoint/2010/main" val="29460542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665AF3-A945-6F4A-AA40-40AC2D8ADA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446A-6EEC-CD45-9171-472CEDF3D36F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97EAA-A080-BD46-ABA4-E93E7B0138B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5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9988-2253-484E-A5E2-4E4ADDC033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38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23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DBFF2-5093-6D4E-BBAA-76CE98EF5D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8585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DBFF2-5093-6D4E-BBAA-76CE98EF5D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2490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5D98D-AC68-1B4C-8470-196A8D959C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86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F0538-DFB4-3548-B676-E67194E383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26686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95F08-F60F-DE45-B620-EEEAFCC00B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3513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46BE86-BF5A-A64F-831E-F9D6F8803E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36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90B8C-2C65-4D4D-972F-FCD85BF27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A794A-0ABD-5C4C-8BF5-EDAE40725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DE00-4BC9-BD45-9616-42756C1DE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F7F3-01E0-0E4E-86F5-322D22957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F5F44-5F28-9D47-AC0A-B46BEB24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FF708-8962-9A4D-9B64-7B6855C65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4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7D452-EA86-094A-9A25-E83F96CB0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B7ADB1-3BB4-D843-871A-87817D7AA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C31C-51BE-5D4B-803C-44CEC2744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8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46BCB-3EA0-1D40-AE57-91FC6DA44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90B8C-2C65-4D4D-972F-FCD85BF27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2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aphicFrame>
        <p:nvGraphicFramePr>
          <p:cNvPr id="706566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706566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Database System Concepts, 6</a:t>
            </a:r>
            <a:r>
              <a:rPr lang="en-US" sz="1600" b="1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th</a:t>
            </a:r>
            <a:r>
              <a:rPr lang="en-US" sz="16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 Ed</a:t>
            </a:r>
            <a:r>
              <a:rPr lang="en-US" sz="1600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©Silberschatz, Korth and Sudarshan</a:t>
            </a:r>
            <a:br>
              <a:rPr lang="en-US" sz="12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</a:br>
            <a:r>
              <a:rPr lang="en-US" sz="12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See </a:t>
            </a:r>
            <a:r>
              <a:rPr lang="en-US" sz="1200" b="1" baseline="0">
                <a:solidFill>
                  <a:srgbClr val="CC3300"/>
                </a:solidFill>
                <a:latin typeface="Helvetica" charset="0"/>
                <a:ea typeface="ＭＳ Ｐゴシック" charset="0"/>
                <a:hlinkClick r:id="rId4"/>
              </a:rPr>
              <a:t>www.db-book.com</a:t>
            </a:r>
            <a:r>
              <a:rPr lang="en-US" sz="12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 for conditions on re-use </a:t>
            </a:r>
          </a:p>
        </p:txBody>
      </p:sp>
      <p:pic>
        <p:nvPicPr>
          <p:cNvPr id="706568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09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BEC767-4B38-F549-921E-B1B3B107FC5E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39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C98409-C199-044B-8AC2-5C3CAA0C75B0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2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6EAB8D-4AF0-F04F-B937-028AFB17D519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47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681D4A-9CA4-1F4B-A031-CFAB4B42206C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1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68455D-D87C-A949-8920-9BAB66843B88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24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E0ADD-AE90-6A4E-A21B-A733BA0B424A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28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7F9F24-B577-DE41-8517-7475354A2394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6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278183-0F65-4B42-AB29-4B68FDCC23A6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80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476B36-D3ED-BF4F-891E-D2C8EAF39707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69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F40B01-2E14-2847-BD01-16758C7C5422}" type="slidenum">
              <a:rPr lang="en-US">
                <a:solidFill>
                  <a:srgbClr val="666699"/>
                </a:solidFill>
              </a:rPr>
              <a:pPr/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5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5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283EC02F-6EDB-0546-89D6-2A68FF3EBFE4}" type="slidenum">
              <a:rPr lang="en-US" baseline="0" smtClean="0">
                <a:solidFill>
                  <a:srgbClr val="666699"/>
                </a:solidFill>
                <a:ea typeface="ＭＳ Ｐゴシック" charset="0"/>
              </a:rPr>
              <a:pPr/>
              <a:t>‹#›</a:t>
            </a:fld>
            <a:endParaRPr lang="en-US" baseline="0">
              <a:solidFill>
                <a:srgbClr val="666699"/>
              </a:solidFill>
              <a:ea typeface="ＭＳ Ｐゴシック" charset="0"/>
            </a:endParaRP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©Silberschatz, Korth 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6.</a:t>
            </a:r>
            <a:fld id="{D4B14A48-50BA-AE40-A0D0-2D1FD603CCDE}" type="slidenum">
              <a:rPr lang="en-US" sz="1000" b="1" baseline="0" smtClean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 baseline="0">
              <a:solidFill>
                <a:srgbClr val="CC33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Database System Concepts - 6</a:t>
            </a:r>
            <a:r>
              <a:rPr lang="en-US" sz="1000" b="1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th</a:t>
            </a:r>
            <a:r>
              <a:rPr lang="en-US" sz="1000" b="1" baseline="0">
                <a:solidFill>
                  <a:srgbClr val="CC3300"/>
                </a:solidFill>
                <a:latin typeface="Helvetica" charset="0"/>
                <a:ea typeface="ＭＳ Ｐゴシック" charset="0"/>
              </a:rPr>
              <a:t> Edition</a:t>
            </a:r>
          </a:p>
        </p:txBody>
      </p:sp>
      <p:sp>
        <p:nvSpPr>
          <p:cNvPr id="70554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baseline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</p:txBody>
      </p:sp>
      <p:pic>
        <p:nvPicPr>
          <p:cNvPr id="705545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208.4165" TargetMode="External"/><Relationship Id="rId2" Type="http://schemas.openxmlformats.org/officeDocument/2006/relationships/hyperlink" Target="https://blog.jooq.org/2016/04/25/10-sql-tricks-that-you-didnt-think-were-possible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ooq.org/2016/04/25/10-sql-tricks-that-you-didnt-think-were-possib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blog.jooq.org/2016/04/25/10-sql-tricks-that-you-didnt-think-were-possible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row-level-security?view=sql-server-ver15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990600"/>
            <a:ext cx="7162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sz="4444" u="sng" dirty="0">
                <a:ea typeface="+mj-ea"/>
                <a:cs typeface="+mj-cs"/>
              </a:rPr>
              <a:t>Relational Model; SQL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Tables in a University Database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20125" cy="5088572"/>
          </a:xfrm>
          <a:noFill/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2400" dirty="0"/>
              <a:t>classroom(building, </a:t>
            </a:r>
            <a:r>
              <a:rPr lang="en-US" sz="2400" dirty="0" err="1"/>
              <a:t>room_number</a:t>
            </a:r>
            <a:r>
              <a:rPr lang="en-US" sz="2400" dirty="0"/>
              <a:t>, capacity)</a:t>
            </a:r>
          </a:p>
          <a:p>
            <a:pPr marL="109537" indent="0">
              <a:buNone/>
            </a:pPr>
            <a:r>
              <a:rPr lang="en-US" sz="2400" dirty="0"/>
              <a:t>department(</a:t>
            </a:r>
            <a:r>
              <a:rPr lang="en-US" sz="2400" dirty="0" err="1"/>
              <a:t>dept_name</a:t>
            </a:r>
            <a:r>
              <a:rPr lang="en-US" sz="2400" dirty="0"/>
              <a:t>, building, budget)</a:t>
            </a:r>
          </a:p>
          <a:p>
            <a:pPr marL="109537" indent="0">
              <a:buNone/>
            </a:pPr>
            <a:r>
              <a:rPr lang="en-US" sz="2400" dirty="0"/>
              <a:t>course(</a:t>
            </a:r>
            <a:r>
              <a:rPr lang="en-US" sz="2400" dirty="0" err="1"/>
              <a:t>course_id</a:t>
            </a:r>
            <a:r>
              <a:rPr lang="en-US" sz="2400" dirty="0"/>
              <a:t>, title, </a:t>
            </a:r>
            <a:r>
              <a:rPr lang="en-US" sz="2400" dirty="0" err="1"/>
              <a:t>dept_name</a:t>
            </a:r>
            <a:r>
              <a:rPr lang="en-US" sz="2400" dirty="0"/>
              <a:t>, credits)</a:t>
            </a:r>
          </a:p>
          <a:p>
            <a:pPr marL="109537" indent="0">
              <a:buNone/>
            </a:pPr>
            <a:r>
              <a:rPr lang="en-US" sz="2400" dirty="0"/>
              <a:t>instructor(ID, name, </a:t>
            </a:r>
            <a:r>
              <a:rPr lang="en-US" sz="2400" dirty="0" err="1"/>
              <a:t>dept_name</a:t>
            </a:r>
            <a:r>
              <a:rPr lang="en-US" sz="2400" dirty="0"/>
              <a:t>, salary)</a:t>
            </a:r>
          </a:p>
          <a:p>
            <a:pPr marL="109537" indent="0">
              <a:buNone/>
            </a:pPr>
            <a:r>
              <a:rPr lang="en-US" sz="2400" dirty="0"/>
              <a:t>section(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, semester, year, building, </a:t>
            </a:r>
          </a:p>
          <a:p>
            <a:pPr marL="109537" indent="0">
              <a:buNone/>
            </a:pPr>
            <a:r>
              <a:rPr lang="en-US" sz="2400" dirty="0"/>
              <a:t>					</a:t>
            </a:r>
            <a:r>
              <a:rPr lang="en-US" sz="2400" dirty="0" err="1"/>
              <a:t>room_number</a:t>
            </a:r>
            <a:r>
              <a:rPr lang="en-US" sz="2400" dirty="0"/>
              <a:t>, </a:t>
            </a:r>
            <a:r>
              <a:rPr lang="en-US" sz="2400" dirty="0" err="1"/>
              <a:t>time_slot_id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/>
              <a:t>teaches(ID, 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, semester, year)</a:t>
            </a:r>
          </a:p>
          <a:p>
            <a:pPr marL="109537" indent="0">
              <a:buNone/>
            </a:pPr>
            <a:r>
              <a:rPr lang="en-US" sz="2400" dirty="0"/>
              <a:t>student(ID, name, </a:t>
            </a:r>
            <a:r>
              <a:rPr lang="en-US" sz="2400" dirty="0" err="1"/>
              <a:t>dept_name</a:t>
            </a:r>
            <a:r>
              <a:rPr lang="en-US" sz="2400" dirty="0"/>
              <a:t>, </a:t>
            </a:r>
            <a:r>
              <a:rPr lang="en-US" sz="2400" dirty="0" err="1"/>
              <a:t>tot_cred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/>
              <a:t>takes(Id, 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, semester, year, grade)</a:t>
            </a:r>
          </a:p>
          <a:p>
            <a:pPr marL="109537" indent="0">
              <a:buNone/>
            </a:pPr>
            <a:r>
              <a:rPr lang="en-US" sz="2400" dirty="0"/>
              <a:t>advisor(</a:t>
            </a:r>
            <a:r>
              <a:rPr lang="en-US" sz="2400" dirty="0" err="1"/>
              <a:t>s_ID</a:t>
            </a:r>
            <a:r>
              <a:rPr lang="en-US" sz="2400" dirty="0"/>
              <a:t>, </a:t>
            </a:r>
            <a:r>
              <a:rPr lang="en-US" sz="2400" dirty="0" err="1"/>
              <a:t>i_ID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 err="1"/>
              <a:t>time_slot</a:t>
            </a:r>
            <a:r>
              <a:rPr lang="en-US" sz="2400" dirty="0"/>
              <a:t>(</a:t>
            </a:r>
            <a:r>
              <a:rPr lang="en-US" sz="2400" dirty="0" err="1"/>
              <a:t>time_slot_id</a:t>
            </a:r>
            <a:r>
              <a:rPr lang="en-US" sz="2400" dirty="0"/>
              <a:t>, day, </a:t>
            </a:r>
            <a:r>
              <a:rPr lang="en-US" sz="2400" dirty="0" err="1"/>
              <a:t>start_time</a:t>
            </a:r>
            <a:r>
              <a:rPr lang="en-US" sz="2400" dirty="0"/>
              <a:t>, </a:t>
            </a:r>
            <a:r>
              <a:rPr lang="en-US" sz="2400" dirty="0" err="1"/>
              <a:t>end_time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 err="1"/>
              <a:t>prereq</a:t>
            </a:r>
            <a:r>
              <a:rPr lang="en-US" sz="2400" dirty="0"/>
              <a:t>(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prereq_id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5171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Constraints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Integrity Constraints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Referential Integrity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specify in SQL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Integrity Constraints	</a:t>
            </a:r>
          </a:p>
        </p:txBody>
      </p:sp>
    </p:spTree>
    <p:extLst>
      <p:ext uri="{BB962C8B-B14F-4D97-AF65-F5344CB8AC3E}">
        <p14:creationId xmlns:p14="http://schemas.microsoft.com/office/powerpoint/2010/main" val="41616777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IC’s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839788"/>
            <a:ext cx="7950200" cy="5313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Goal: Avoid Semantic Inconsistencies in the Data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An IC is a predicate on the database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Must always be true (checked whenever DB gets updated)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There are the following 4 types of IC’s: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Key constraints </a:t>
            </a:r>
            <a:r>
              <a:rPr lang="en-US" sz="2000" dirty="0">
                <a:latin typeface="Calibri" charset="0"/>
              </a:rPr>
              <a:t>(1 table)</a:t>
            </a:r>
          </a:p>
          <a:p>
            <a:pPr marL="1085850" lvl="2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e.g., </a:t>
            </a:r>
            <a:r>
              <a:rPr lang="en-US" sz="2000" i="1" dirty="0">
                <a:latin typeface="Calibri" charset="0"/>
              </a:rPr>
              <a:t>2 accts can’t share the same </a:t>
            </a:r>
            <a:r>
              <a:rPr lang="en-US" sz="2000" i="1" dirty="0" err="1">
                <a:latin typeface="Calibri" charset="0"/>
              </a:rPr>
              <a:t>acct_no</a:t>
            </a:r>
            <a:endParaRPr lang="en-US" sz="2000" i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Attribute constraints </a:t>
            </a:r>
            <a:r>
              <a:rPr lang="en-US" sz="2000" dirty="0">
                <a:latin typeface="Calibri" charset="0"/>
              </a:rPr>
              <a:t>(1 table)</a:t>
            </a:r>
          </a:p>
          <a:p>
            <a:pPr marL="1085850" lvl="2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e.g., </a:t>
            </a:r>
            <a:r>
              <a:rPr lang="en-US" sz="2000" i="1" dirty="0">
                <a:latin typeface="Calibri" charset="0"/>
              </a:rPr>
              <a:t>accts must have nonnegative balance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Referential Integrity constraints </a:t>
            </a:r>
            <a:r>
              <a:rPr lang="en-US" sz="2000" dirty="0">
                <a:latin typeface="Calibri" charset="0"/>
              </a:rPr>
              <a:t>( 2 tables)</a:t>
            </a:r>
          </a:p>
          <a:p>
            <a:pPr marL="1085850" lvl="2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E.g. </a:t>
            </a:r>
            <a:r>
              <a:rPr lang="en-US" sz="2000" i="1" dirty="0" err="1">
                <a:latin typeface="Calibri" charset="0"/>
              </a:rPr>
              <a:t>bnames</a:t>
            </a:r>
            <a:r>
              <a:rPr lang="en-US" sz="2000" dirty="0">
                <a:latin typeface="Calibri" charset="0"/>
              </a:rPr>
              <a:t> associated w/ </a:t>
            </a:r>
            <a:r>
              <a:rPr lang="en-US" sz="2000" i="1" dirty="0">
                <a:latin typeface="Calibri" charset="0"/>
              </a:rPr>
              <a:t>loans</a:t>
            </a:r>
            <a:r>
              <a:rPr lang="en-US" sz="2000" dirty="0">
                <a:latin typeface="Calibri" charset="0"/>
              </a:rPr>
              <a:t> must be names of real branches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Global Constraints </a:t>
            </a:r>
            <a:r>
              <a:rPr lang="en-US" sz="2000" dirty="0">
                <a:latin typeface="Calibri" charset="0"/>
              </a:rPr>
              <a:t>(</a:t>
            </a:r>
            <a:r>
              <a:rPr lang="en-US" sz="2000" i="1" dirty="0">
                <a:latin typeface="Calibri" charset="0"/>
              </a:rPr>
              <a:t>n </a:t>
            </a:r>
            <a:r>
              <a:rPr lang="en-US" sz="2000" dirty="0">
                <a:latin typeface="Calibri" charset="0"/>
              </a:rPr>
              <a:t>tables)</a:t>
            </a:r>
          </a:p>
          <a:p>
            <a:pPr marL="1085850" lvl="2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E.g., all </a:t>
            </a:r>
            <a:r>
              <a:rPr lang="en-US" sz="2000" i="1" dirty="0">
                <a:latin typeface="Calibri" charset="0"/>
              </a:rPr>
              <a:t>loans</a:t>
            </a:r>
            <a:r>
              <a:rPr lang="en-US" sz="2000" dirty="0">
                <a:latin typeface="Calibri" charset="0"/>
              </a:rPr>
              <a:t> must be carried by at least 1 </a:t>
            </a:r>
            <a:r>
              <a:rPr lang="en-US" sz="2000" i="1" dirty="0">
                <a:latin typeface="Calibri" charset="0"/>
              </a:rPr>
              <a:t>customer</a:t>
            </a:r>
            <a:r>
              <a:rPr lang="en-US" sz="2000" dirty="0">
                <a:latin typeface="Calibri" charset="0"/>
              </a:rPr>
              <a:t> with a savings acct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875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Key Constraints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606425"/>
            <a:ext cx="7848600" cy="600075"/>
          </a:xfrm>
        </p:spPr>
        <p:txBody>
          <a:bodyPr/>
          <a:lstStyle/>
          <a:p>
            <a:pPr>
              <a:buFont typeface="Wingdings 3" charset="2"/>
              <a:buNone/>
            </a:pPr>
            <a:r>
              <a:rPr lang="en-US">
                <a:latin typeface="Calibri" charset="0"/>
              </a:rPr>
              <a:t>Idea: specifies that a relation is a set, not a bag</a:t>
            </a:r>
          </a:p>
        </p:txBody>
      </p:sp>
      <p:sp>
        <p:nvSpPr>
          <p:cNvPr id="1148932" name="Text Box 4"/>
          <p:cNvSpPr txBox="1">
            <a:spLocks noChangeArrowheads="1"/>
          </p:cNvSpPr>
          <p:nvPr/>
        </p:nvSpPr>
        <p:spPr bwMode="auto">
          <a:xfrm>
            <a:off x="614363" y="1138238"/>
            <a:ext cx="8120062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SQL examples: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1.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Primary Key: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CREATE TABLE branch(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CHAR(15)  PRIMARY KEY,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CHAR(20),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assets    INT);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			   CREATE TABLE depositor(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CHAR(15),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acct_no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CHAR(5),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PRIMARY KEY(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acct_no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Candidate Keys: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CREATE TABLE customer (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ssn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CHAR(9)    PRIMARY KEY,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CHAR(15),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address CHAR(30),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city          CHAR(10),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UNIQUE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address, city));</a:t>
            </a:r>
          </a:p>
        </p:txBody>
      </p:sp>
    </p:spTree>
    <p:extLst>
      <p:ext uri="{BB962C8B-B14F-4D97-AF65-F5344CB8AC3E}">
        <p14:creationId xmlns:p14="http://schemas.microsoft.com/office/powerpoint/2010/main" val="41038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2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Key Constraints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823913"/>
            <a:ext cx="7848600" cy="1076325"/>
          </a:xfrm>
        </p:spPr>
        <p:txBody>
          <a:bodyPr/>
          <a:lstStyle/>
          <a:p>
            <a:pPr>
              <a:lnSpc>
                <a:spcPct val="6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Effect of SQL Key declarations</a:t>
            </a:r>
          </a:p>
          <a:p>
            <a:pPr>
              <a:lnSpc>
                <a:spcPct val="6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             PRIMARY  (A1, A2, .., An) or</a:t>
            </a:r>
          </a:p>
          <a:p>
            <a:pPr>
              <a:lnSpc>
                <a:spcPct val="6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             UNIQUE (A1, A2, ..., An)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11200" y="2087563"/>
            <a:ext cx="82375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Insertions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:  check if any tuple has same values for A1, A2, .., An as 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inserted tuple. If found,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reject insertion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Updates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to any of A1, A2, ..., An:   treat as insertion of entire tuple</a:t>
            </a:r>
          </a:p>
        </p:txBody>
      </p:sp>
      <p:sp>
        <p:nvSpPr>
          <p:cNvPr id="1150981" name="Text Box 5"/>
          <p:cNvSpPr txBox="1">
            <a:spLocks noChangeArrowheads="1"/>
          </p:cNvSpPr>
          <p:nvPr/>
        </p:nvSpPr>
        <p:spPr bwMode="auto">
          <a:xfrm>
            <a:off x="665836" y="3962400"/>
            <a:ext cx="84534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Primary vs Unique (candidate)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primary key per table, several unique keys allowed.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Only primary key can be referenced by “foreign key” (ref integrity)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DBMS may treat primary key differently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(e.g.: create an index on PK)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4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1" grpId="0" build="allAtOnce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Attribute Constraints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7848600" cy="175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Idea: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Attach constraints to values of attributes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Enhances types system (e.g.: &gt;= 0 rather than integer)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In SQL: </a:t>
            </a:r>
          </a:p>
        </p:txBody>
      </p:sp>
      <p:sp>
        <p:nvSpPr>
          <p:cNvPr id="1153028" name="Text Box 4"/>
          <p:cNvSpPr txBox="1">
            <a:spLocks noChangeArrowheads="1"/>
          </p:cNvSpPr>
          <p:nvPr/>
        </p:nvSpPr>
        <p:spPr bwMode="auto">
          <a:xfrm>
            <a:off x="1992313" y="2001838"/>
            <a:ext cx="70389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NOT 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e.g.:   CREATE TABLE branch(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bname   CHAR(15) 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Note: declaring bname as primary key also prevents null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e.g.:   CREATE TABLE depositor(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balance int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CHECK(  balance &gt;= 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affect insertions, update in affected columns </a:t>
            </a:r>
          </a:p>
        </p:txBody>
      </p:sp>
    </p:spTree>
    <p:extLst>
      <p:ext uri="{BB962C8B-B14F-4D97-AF65-F5344CB8AC3E}">
        <p14:creationId xmlns:p14="http://schemas.microsoft.com/office/powerpoint/2010/main" val="40982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Attribute Constraints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651875" cy="833437"/>
          </a:xfrm>
        </p:spPr>
        <p:txBody>
          <a:bodyPr/>
          <a:lstStyle/>
          <a:p>
            <a:pPr>
              <a:buFont typeface="Wingdings 3" charset="2"/>
              <a:buNone/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Domains</a:t>
            </a:r>
            <a:r>
              <a:rPr lang="en-US" sz="2000" dirty="0">
                <a:latin typeface="Calibri" charset="0"/>
              </a:rPr>
              <a:t>:  can associate constraints with DOMAINS rather than attributes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1279525" y="1522413"/>
            <a:ext cx="7539038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e.g:   instead of:   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TABLE depositor(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....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balance INT NOT NULL,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CHECK  (balance &gt;= 0)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 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One can write: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DOMAIN  bank-balance INT (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CONSTRAINT not-overdrawn CHECK (value &gt;= 0),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CONSTRAINT not-null-value CHECK( value NOT NULL));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	   CREATE TABLE depositor (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.....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balance    bank-balance,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Advantages?</a:t>
            </a:r>
          </a:p>
        </p:txBody>
      </p:sp>
    </p:spTree>
    <p:extLst>
      <p:ext uri="{BB962C8B-B14F-4D97-AF65-F5344CB8AC3E}">
        <p14:creationId xmlns:p14="http://schemas.microsoft.com/office/powerpoint/2010/main" val="7127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Attribute Constraints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9215"/>
            <a:ext cx="7848600" cy="477838"/>
          </a:xfrm>
        </p:spPr>
        <p:txBody>
          <a:bodyPr/>
          <a:lstStyle/>
          <a:p>
            <a:pPr>
              <a:lnSpc>
                <a:spcPct val="90000"/>
              </a:lnSpc>
              <a:buFont typeface="Wingdings 3" charset="2"/>
              <a:buNone/>
            </a:pPr>
            <a:r>
              <a:rPr lang="en-US" dirty="0">
                <a:latin typeface="Calibri" charset="0"/>
              </a:rPr>
              <a:t>Advantage of associating constraints with domains:</a:t>
            </a:r>
          </a:p>
        </p:txBody>
      </p:sp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1085850" y="1644650"/>
            <a:ext cx="581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1.  can avoid repeating specification of same constraint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for multiple columns</a:t>
            </a:r>
          </a:p>
        </p:txBody>
      </p:sp>
      <p:sp>
        <p:nvSpPr>
          <p:cNvPr id="1157125" name="Text Box 5"/>
          <p:cNvSpPr txBox="1">
            <a:spLocks noChangeArrowheads="1"/>
          </p:cNvSpPr>
          <p:nvPr/>
        </p:nvSpPr>
        <p:spPr bwMode="auto">
          <a:xfrm>
            <a:off x="1065213" y="2416175"/>
            <a:ext cx="64690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2. can  name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e.g.: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DOMAIN bank-balance INT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CONSTRAINT not-overdrawn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CHECK (value &gt;= 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CONSTRAINT not-null-value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CHECK( value NOT NULL));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allows one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1. add or remove: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ALTER DOMAIN bank-balance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ADD CONSTRAINT capped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CHECK( value &lt;= 10000)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2. report better errors (know which constraint violated) </a:t>
            </a:r>
          </a:p>
        </p:txBody>
      </p:sp>
    </p:spTree>
    <p:extLst>
      <p:ext uri="{BB962C8B-B14F-4D97-AF65-F5344CB8AC3E}">
        <p14:creationId xmlns:p14="http://schemas.microsoft.com/office/powerpoint/2010/main" val="2911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4" grpId="0"/>
      <p:bldP spid="115712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Referential Integrity Constraints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646113"/>
            <a:ext cx="7848600" cy="944562"/>
          </a:xfrm>
        </p:spPr>
        <p:txBody>
          <a:bodyPr/>
          <a:lstStyle/>
          <a:p>
            <a:pPr>
              <a:buFont typeface="Wingdings 3" charset="2"/>
              <a:buNone/>
            </a:pPr>
            <a:r>
              <a:rPr lang="en-US" sz="2400">
                <a:latin typeface="Calibri" charset="0"/>
              </a:rPr>
              <a:t>Idea: prevent “dangling tuples” (e.g.: a loan with a bname, </a:t>
            </a:r>
            <a:r>
              <a:rPr lang="en-US" sz="2400" i="1">
                <a:latin typeface="Calibri" charset="0"/>
              </a:rPr>
              <a:t>Kenmore</a:t>
            </a:r>
            <a:r>
              <a:rPr lang="en-US" sz="2400">
                <a:latin typeface="Calibri" charset="0"/>
              </a:rPr>
              <a:t>, when no </a:t>
            </a:r>
            <a:r>
              <a:rPr lang="en-US" sz="2400" i="1">
                <a:latin typeface="Calibri" charset="0"/>
              </a:rPr>
              <a:t>Kenmore</a:t>
            </a:r>
            <a:r>
              <a:rPr lang="en-US" sz="2400">
                <a:latin typeface="Calibri" charset="0"/>
              </a:rPr>
              <a:t> tuple in branch)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138238" y="1920875"/>
            <a:ext cx="1919287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2479675" y="1900238"/>
            <a:ext cx="0" cy="1411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2468563" y="2195513"/>
            <a:ext cx="600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2479675" y="2463800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489200" y="2730500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89200" y="2978150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1157288" y="1982788"/>
            <a:ext cx="1279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Referencing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(e.g. loan)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4862513" y="2033588"/>
            <a:ext cx="1919287" cy="1390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5441950" y="2012950"/>
            <a:ext cx="0" cy="1411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4849813" y="2308225"/>
            <a:ext cx="600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860925" y="257651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870450" y="284321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870450" y="309086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5489575" y="2146300"/>
            <a:ext cx="1336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Referenced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(e.g. branch)</a:t>
            </a:r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>
            <a:off x="2794000" y="2022475"/>
            <a:ext cx="2041525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 flipV="1">
            <a:off x="2814638" y="2214563"/>
            <a:ext cx="19907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2824163" y="2651125"/>
            <a:ext cx="2001837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733675" y="2865438"/>
            <a:ext cx="2112963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133600" y="3421063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“foreign key”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bname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491038" y="3624263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bname</a:t>
            </a: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flipV="1">
            <a:off x="2701925" y="3362325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H="1" flipV="1">
            <a:off x="5140325" y="3495675"/>
            <a:ext cx="20638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14490" name="Text Box 26"/>
          <p:cNvSpPr txBox="1">
            <a:spLocks noChangeArrowheads="1"/>
          </p:cNvSpPr>
          <p:nvPr/>
        </p:nvSpPr>
        <p:spPr bwMode="auto">
          <a:xfrm>
            <a:off x="1095375" y="4540250"/>
            <a:ext cx="75707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Ref Integrity: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ensure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foreign key value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  <a:sym typeface="Wingdings" charset="2"/>
              </a:rPr>
              <a:t>    primary key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  <a:sym typeface="Wingdings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  <a:sym typeface="Wingdings" charset="2"/>
              </a:rPr>
              <a:t>(note: don’t need to ensure ,  i.e., not all branches have to have loans)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9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Referential Integrity Constraints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108075" y="884238"/>
            <a:ext cx="1919288" cy="1390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2449513" y="863600"/>
            <a:ext cx="0" cy="1411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2438400" y="1158875"/>
            <a:ext cx="600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2449513" y="142716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2459038" y="169386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2459038" y="1941513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127125" y="946150"/>
            <a:ext cx="1279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Referencing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(e.g. loan)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832350" y="996950"/>
            <a:ext cx="1919288" cy="1390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5411788" y="976313"/>
            <a:ext cx="0" cy="1411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4819650" y="1271588"/>
            <a:ext cx="600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4830763" y="1539875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4840288" y="1806575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4840288" y="2054225"/>
            <a:ext cx="5778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5459413" y="1109663"/>
            <a:ext cx="1336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Referenced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(e.g. branch)</a:t>
            </a: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2763838" y="985838"/>
            <a:ext cx="2041525" cy="639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2794000" y="1614488"/>
            <a:ext cx="2001838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397125" y="590550"/>
            <a:ext cx="812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bname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4743450" y="661988"/>
            <a:ext cx="812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bname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457450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2505075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4956175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730250" y="2649538"/>
            <a:ext cx="579596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TABLE  branch(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bname   CHAR(15)  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CREATE TABLE loan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.........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FOREIGN KEY bname REFERENCES branch);</a:t>
            </a:r>
          </a:p>
        </p:txBody>
      </p:sp>
      <p:sp>
        <p:nvSpPr>
          <p:cNvPr id="1216537" name="Text Box 25"/>
          <p:cNvSpPr txBox="1">
            <a:spLocks noChangeArrowheads="1"/>
          </p:cNvSpPr>
          <p:nvPr/>
        </p:nvSpPr>
        <p:spPr bwMode="auto">
          <a:xfrm>
            <a:off x="882650" y="5057775"/>
            <a:ext cx="4911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Affects: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1) Insertions, updates of referencing 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2) Deletions, updates of referenced relation</a:t>
            </a:r>
          </a:p>
        </p:txBody>
      </p:sp>
    </p:spTree>
    <p:extLst>
      <p:ext uri="{BB962C8B-B14F-4D97-AF65-F5344CB8AC3E}">
        <p14:creationId xmlns:p14="http://schemas.microsoft.com/office/powerpoint/2010/main" val="13614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3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Referential Integrity Constraints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108075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2449513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4832350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5411788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2763838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2794000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2579688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4976813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2457450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505075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4956175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 flipH="1">
            <a:off x="1095375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3" name="Line 15"/>
          <p:cNvSpPr>
            <a:spLocks noChangeShapeType="1"/>
          </p:cNvSpPr>
          <p:nvPr/>
        </p:nvSpPr>
        <p:spPr bwMode="auto">
          <a:xfrm flipH="1">
            <a:off x="1104900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H="1">
            <a:off x="1095375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>
            <a:off x="1095375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 flipH="1">
            <a:off x="1095375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 flipH="1">
            <a:off x="1104900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 flipH="1">
            <a:off x="4814888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09" name="Line 21"/>
          <p:cNvSpPr>
            <a:spLocks noChangeShapeType="1"/>
          </p:cNvSpPr>
          <p:nvPr/>
        </p:nvSpPr>
        <p:spPr bwMode="auto">
          <a:xfrm flipH="1">
            <a:off x="4843463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 flipH="1">
            <a:off x="4843463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H="1">
            <a:off x="4843463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12" name="Line 24"/>
          <p:cNvSpPr>
            <a:spLocks noChangeShapeType="1"/>
          </p:cNvSpPr>
          <p:nvPr/>
        </p:nvSpPr>
        <p:spPr bwMode="auto">
          <a:xfrm flipH="1">
            <a:off x="4824413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1676400" y="2365375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5403850" y="24558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</a:t>
            </a:r>
          </a:p>
        </p:txBody>
      </p:sp>
      <p:sp>
        <p:nvSpPr>
          <p:cNvPr id="1218587" name="Text Box 27"/>
          <p:cNvSpPr txBox="1">
            <a:spLocks noChangeArrowheads="1"/>
          </p:cNvSpPr>
          <p:nvPr/>
        </p:nvSpPr>
        <p:spPr bwMode="auto">
          <a:xfrm>
            <a:off x="6905625" y="2060575"/>
            <a:ext cx="2238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what happens when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we try to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this tuple?</a:t>
            </a:r>
          </a:p>
        </p:txBody>
      </p:sp>
      <p:sp>
        <p:nvSpPr>
          <p:cNvPr id="1218588" name="Line 28"/>
          <p:cNvSpPr>
            <a:spLocks noChangeShapeType="1"/>
          </p:cNvSpPr>
          <p:nvPr/>
        </p:nvSpPr>
        <p:spPr bwMode="auto">
          <a:xfrm flipH="1" flipV="1">
            <a:off x="6797675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762000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801688" y="1400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j</a:t>
            </a:r>
          </a:p>
        </p:txBody>
      </p:sp>
      <p:sp>
        <p:nvSpPr>
          <p:cNvPr id="1218591" name="Text Box 31"/>
          <p:cNvSpPr txBox="1">
            <a:spLocks noChangeArrowheads="1"/>
          </p:cNvSpPr>
          <p:nvPr/>
        </p:nvSpPr>
        <p:spPr bwMode="auto">
          <a:xfrm>
            <a:off x="801688" y="3644900"/>
            <a:ext cx="647223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Ans:  3 possibilities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1)  reject  deletion/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2)  set   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[c],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[c]  = 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3)  propagate deletion/update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DELETE:    delete  ti, tj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UPDATE:    set ti[c], tj[c] to updated values </a:t>
            </a:r>
          </a:p>
        </p:txBody>
      </p:sp>
    </p:spTree>
    <p:extLst>
      <p:ext uri="{BB962C8B-B14F-4D97-AF65-F5344CB8AC3E}">
        <p14:creationId xmlns:p14="http://schemas.microsoft.com/office/powerpoint/2010/main" val="19977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7" grpId="0"/>
      <p:bldP spid="1218588" grpId="0" animBg="1"/>
      <p:bldP spid="12185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915091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6872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Referential Integrity Constraints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831850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2173288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556125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5135563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2487613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2517775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2303463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4700588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2181225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2228850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4679950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</a:t>
            </a:r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 flipH="1">
            <a:off x="819150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 flipH="1">
            <a:off x="828675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 flipH="1">
            <a:off x="819150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 flipH="1">
            <a:off x="819150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 flipH="1">
            <a:off x="819150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H="1">
            <a:off x="828675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 flipH="1">
            <a:off x="4538663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H="1">
            <a:off x="4567238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8" name="Line 22"/>
          <p:cNvSpPr>
            <a:spLocks noChangeShapeType="1"/>
          </p:cNvSpPr>
          <p:nvPr/>
        </p:nvSpPr>
        <p:spPr bwMode="auto">
          <a:xfrm flipH="1">
            <a:off x="4567238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59" name="Line 23"/>
          <p:cNvSpPr>
            <a:spLocks noChangeShapeType="1"/>
          </p:cNvSpPr>
          <p:nvPr/>
        </p:nvSpPr>
        <p:spPr bwMode="auto">
          <a:xfrm flipH="1">
            <a:off x="4567238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 flipH="1">
            <a:off x="4548188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1400175" y="2365375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5127625" y="24558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6511925" y="2009775"/>
            <a:ext cx="22177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what happens when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we try to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this tuple?</a:t>
            </a:r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 flipH="1" flipV="1">
            <a:off x="6521450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485775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525463" y="1400175"/>
            <a:ext cx="280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j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588963" y="2876550"/>
            <a:ext cx="509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TABLE A (   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FOREIGN KEY c REFERENCES B  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.......... )</a:t>
            </a:r>
          </a:p>
        </p:txBody>
      </p:sp>
      <p:sp>
        <p:nvSpPr>
          <p:cNvPr id="1220640" name="Text Box 32"/>
          <p:cNvSpPr txBox="1">
            <a:spLocks noChangeArrowheads="1"/>
          </p:cNvSpPr>
          <p:nvPr/>
        </p:nvSpPr>
        <p:spPr bwMode="auto">
          <a:xfrm>
            <a:off x="517525" y="3827463"/>
            <a:ext cx="6662738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Action:      1)  left blank  (deletion/update  rejected)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2)  ON DELETE SET NULL/ ON UPDATE SET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sets  ti[c] = NULL, tj[c] =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3)  ON  DELETE CASCADE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deletes ti, tj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ON UPDATE CASCADE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sets ti[c], tj[c] to new key values </a:t>
            </a:r>
          </a:p>
        </p:txBody>
      </p:sp>
    </p:spTree>
    <p:extLst>
      <p:ext uri="{BB962C8B-B14F-4D97-AF65-F5344CB8AC3E}">
        <p14:creationId xmlns:p14="http://schemas.microsoft.com/office/powerpoint/2010/main" val="20354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4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Global Constraints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636588"/>
            <a:ext cx="7848600" cy="1879600"/>
          </a:xfrm>
        </p:spPr>
        <p:txBody>
          <a:bodyPr/>
          <a:lstStyle/>
          <a:p>
            <a:pPr>
              <a:buFont typeface="Wingdings 3" charset="2"/>
              <a:buNone/>
            </a:pPr>
            <a:r>
              <a:rPr lang="en-US" sz="2400">
                <a:latin typeface="Calibri" charset="0"/>
              </a:rPr>
              <a:t>Idea:   two kinds</a:t>
            </a:r>
          </a:p>
          <a:p>
            <a:pPr>
              <a:buFont typeface="Wingdings 3" charset="2"/>
              <a:buNone/>
            </a:pPr>
            <a:r>
              <a:rPr lang="en-US" sz="2400">
                <a:latin typeface="Calibri" charset="0"/>
              </a:rPr>
              <a:t>1)  single relation (constraints spans multiple columns)</a:t>
            </a:r>
          </a:p>
          <a:p>
            <a:pPr lvl="1"/>
            <a:r>
              <a:rPr lang="en-US" sz="2000">
                <a:latin typeface="Calibri" charset="0"/>
              </a:rPr>
              <a:t>E.g.:  </a:t>
            </a:r>
            <a:r>
              <a:rPr lang="en-US" sz="1800">
                <a:latin typeface="Calibri" charset="0"/>
              </a:rPr>
              <a:t>CHECK (total = svngs + check)  declared in the CREATE TABLE</a:t>
            </a:r>
          </a:p>
          <a:p>
            <a:pPr>
              <a:buFont typeface="Wingdings 3" charset="2"/>
              <a:buNone/>
            </a:pPr>
            <a:r>
              <a:rPr lang="en-US" sz="2400">
                <a:latin typeface="Calibri" charset="0"/>
              </a:rPr>
              <a:t>2)  multiple relations: </a:t>
            </a:r>
            <a:r>
              <a:rPr lang="en-US" sz="2000">
                <a:latin typeface="Calibri" charset="0"/>
              </a:rPr>
              <a:t>CREATE ASSERTION</a:t>
            </a:r>
          </a:p>
          <a:p>
            <a:endParaRPr lang="en-US" sz="2000">
              <a:latin typeface="Calibri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60400" y="2649538"/>
            <a:ext cx="7119938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SQL 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1)   single relation:  All Bkln branches must have assets &gt; 5M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TABLE branch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..........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bcity  CHAR(15),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assets INT,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CHECK (NOT(bcity = ‘Bkln’) OR assets &gt; 5M))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Affects: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insertions into branch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updates of bcity or assets in branch</a:t>
            </a:r>
          </a:p>
        </p:txBody>
      </p:sp>
    </p:spTree>
    <p:extLst>
      <p:ext uri="{BB962C8B-B14F-4D97-AF65-F5344CB8AC3E}">
        <p14:creationId xmlns:p14="http://schemas.microsoft.com/office/powerpoint/2010/main" val="8036888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5667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Global Constraints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03225" y="746125"/>
            <a:ext cx="742632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SQL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2)  Multiple relations:  every loan has a borrower with a savings account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 (NOT EXISTS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SELECT  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FROM loan AS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WHERE  NOT EXISTS(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SELECT  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FROM borrower B, depositor D, account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WHERE B.cname = D.cname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        D.acct_no = A.acct_no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                                     L.lno  = B.lno)))</a:t>
            </a:r>
          </a:p>
        </p:txBody>
      </p:sp>
      <p:sp>
        <p:nvSpPr>
          <p:cNvPr id="1224708" name="Text Box 4"/>
          <p:cNvSpPr txBox="1">
            <a:spLocks noChangeArrowheads="1"/>
          </p:cNvSpPr>
          <p:nvPr/>
        </p:nvSpPr>
        <p:spPr bwMode="auto">
          <a:xfrm>
            <a:off x="646113" y="4152900"/>
            <a:ext cx="65627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Problem: Where to put this constraint?  At depositor? Loan? 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Ans: None of the above: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CREATE ASSERTION loan-constraint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        CHECK(  ..... )</a:t>
            </a:r>
          </a:p>
        </p:txBody>
      </p:sp>
      <p:sp>
        <p:nvSpPr>
          <p:cNvPr id="1224709" name="Text Box 5"/>
          <p:cNvSpPr txBox="1">
            <a:spLocks noChangeArrowheads="1"/>
          </p:cNvSpPr>
          <p:nvPr/>
        </p:nvSpPr>
        <p:spPr bwMode="auto">
          <a:xfrm>
            <a:off x="4281488" y="5935663"/>
            <a:ext cx="3602037" cy="64135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Checked with EVERY DB update!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very expensive.....</a:t>
            </a:r>
          </a:p>
        </p:txBody>
      </p:sp>
    </p:spTree>
    <p:extLst>
      <p:ext uri="{BB962C8B-B14F-4D97-AF65-F5344CB8AC3E}">
        <p14:creationId xmlns:p14="http://schemas.microsoft.com/office/powerpoint/2010/main" val="13863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8" grpId="0"/>
      <p:bldP spid="122470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11" y="243838"/>
            <a:ext cx="8077200" cy="3667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Summary: Integrity Constraints</a:t>
            </a:r>
          </a:p>
        </p:txBody>
      </p:sp>
      <p:graphicFrame>
        <p:nvGraphicFramePr>
          <p:cNvPr id="1226755" name="Group 3"/>
          <p:cNvGraphicFramePr>
            <a:graphicFrameLocks noGrp="1"/>
          </p:cNvGraphicFramePr>
          <p:nvPr/>
        </p:nvGraphicFramePr>
        <p:xfrm>
          <a:off x="187325" y="962025"/>
          <a:ext cx="8778875" cy="5652137"/>
        </p:xfrm>
        <a:graphic>
          <a:graphicData uri="http://schemas.openxmlformats.org/drawingml/2006/table">
            <a:tbl>
              <a:tblPr/>
              <a:tblGrid>
                <a:gridCol w="184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Constraint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Where declared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Affects...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Expense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Key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CREATE TABLE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(PRIMARY KEY, UNIQUE)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Insertions,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Moderate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Attribute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CREATE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CREATE DOMAIN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(Not NULL, CHECK)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Insertions,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Referential Integrity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Table Tag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(FOREIGN KEY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REFERENCES ....)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1.Insertions into referencing rel’n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2. Updates of referencing rel’n of relevant attrs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3. Deletions  from referenced rel’n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4. Update of referenced rel’n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1,2: like key constraints. Another reason to index/sort on the primary keys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3,4: depends 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  a. update/delete policy chosen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b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. existence of indexes on foreign key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Global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Table Tag (CHECK)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         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outside table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(CREATE ASSERTION)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1. For single rel’n constraint, with insertion, deletion of relevant attrs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2. For assesrtions w/ every db modification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1. cheap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</a:rPr>
                        <a:t>2. very expensive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943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524000" y="3091434"/>
            <a:ext cx="6095999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6938424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2.5, 2.6, 6.1.1-6.1.3 (expanded treatment of 2.5, 2.6)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Relational query languages and what purpose they serve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Basic unary and binary relational operations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between relational operations and SQL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3265060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schema: </a:t>
            </a:r>
            <a:r>
              <a:rPr lang="en-US" i="1"/>
              <a:t>R(A, B)</a:t>
            </a:r>
          </a:p>
          <a:p>
            <a:r>
              <a:rPr lang="en-US"/>
              <a:t>Practical languages</a:t>
            </a:r>
          </a:p>
          <a:p>
            <a:pPr lvl="1"/>
            <a:r>
              <a:rPr lang="en-US" u="sng"/>
              <a:t>SQL</a:t>
            </a:r>
          </a:p>
          <a:p>
            <a:pPr lvl="2"/>
            <a:r>
              <a:rPr lang="en-US"/>
              <a:t>select A from R where B = 5;</a:t>
            </a:r>
          </a:p>
          <a:p>
            <a:pPr lvl="1"/>
            <a:r>
              <a:rPr lang="en-US" u="sng"/>
              <a:t>Datalog</a:t>
            </a:r>
            <a:r>
              <a:rPr lang="en-US"/>
              <a:t> (sort of practical)</a:t>
            </a:r>
          </a:p>
          <a:p>
            <a:pPr lvl="2"/>
            <a:r>
              <a:rPr lang="en-US"/>
              <a:t>q(A) :- R(A, 5)</a:t>
            </a:r>
          </a:p>
          <a:p>
            <a:r>
              <a:rPr lang="en-US"/>
              <a:t>Formal languages</a:t>
            </a:r>
          </a:p>
          <a:p>
            <a:pPr lvl="1"/>
            <a:r>
              <a:rPr lang="en-US" u="sng"/>
              <a:t>Relational algebra</a:t>
            </a:r>
          </a:p>
          <a:p>
            <a:pPr lvl="2">
              <a:buNone/>
            </a:pPr>
            <a:r>
              <a:rPr lang="en-US"/>
              <a:t>      </a:t>
            </a:r>
            <a:r>
              <a:rPr lang="en-US" dirty="0">
                <a:latin typeface="Calibri" charset="0"/>
                <a:sym typeface="Symbol" charset="2"/>
              </a:rPr>
              <a:t> π</a:t>
            </a:r>
            <a:r>
              <a:rPr lang="en-US" baseline="-25000" dirty="0">
                <a:latin typeface="Calibri" charset="0"/>
                <a:sym typeface="Symbol" charset="2"/>
              </a:rPr>
              <a:t>A </a:t>
            </a:r>
            <a:r>
              <a:rPr lang="en-US" dirty="0">
                <a:latin typeface="Calibri" charset="0"/>
                <a:sym typeface="Symbol" charset="2"/>
              </a:rPr>
              <a:t>( </a:t>
            </a:r>
            <a:r>
              <a:rPr lang="en-US" baseline="-25000" dirty="0">
                <a:latin typeface="Calibri" charset="0"/>
                <a:sym typeface="Symbol" charset="2"/>
              </a:rPr>
              <a:t>B=</a:t>
            </a:r>
            <a:r>
              <a:rPr lang="en-US" baseline="-25000" dirty="0" err="1">
                <a:latin typeface="Calibri" charset="0"/>
                <a:sym typeface="Symbol" charset="2"/>
              </a:rPr>
              <a:t>5 </a:t>
            </a:r>
            <a:r>
              <a:rPr lang="en-US" dirty="0" err="1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R</a:t>
            </a:r>
            <a:r>
              <a:rPr lang="en-US" dirty="0">
                <a:latin typeface="Calibri" charset="0"/>
                <a:sym typeface="Symbol" charset="2"/>
              </a:rPr>
              <a:t>) )</a:t>
            </a:r>
            <a:endParaRPr lang="en-US"/>
          </a:p>
          <a:p>
            <a:pPr lvl="1"/>
            <a:r>
              <a:rPr lang="en-US" u="sng"/>
              <a:t>Tuple relational calculus</a:t>
            </a:r>
          </a:p>
          <a:p>
            <a:pPr lvl="2">
              <a:buNone/>
            </a:pPr>
            <a:r>
              <a:rPr lang="en-US"/>
              <a:t>	  { </a:t>
            </a:r>
            <a:r>
              <a:rPr lang="en-US" i="1"/>
              <a:t>t</a:t>
            </a:r>
            <a:r>
              <a:rPr lang="en-US"/>
              <a:t> : {A} | ∃ </a:t>
            </a:r>
            <a:r>
              <a:rPr lang="en-US" i="1"/>
              <a:t>s</a:t>
            </a:r>
            <a:r>
              <a:rPr lang="en-US"/>
              <a:t> : {A, B} ( R(</a:t>
            </a:r>
            <a:r>
              <a:rPr lang="en-US" i="1"/>
              <a:t>A, B</a:t>
            </a:r>
            <a:r>
              <a:rPr lang="en-US"/>
              <a:t>) ∧ </a:t>
            </a:r>
            <a:r>
              <a:rPr lang="en-US" i="1"/>
              <a:t>s</a:t>
            </a:r>
            <a:r>
              <a:rPr lang="en-US"/>
              <a:t>.B = 5) }</a:t>
            </a:r>
          </a:p>
          <a:p>
            <a:pPr lvl="1"/>
            <a:r>
              <a:rPr lang="en-US" u="sng"/>
              <a:t>Domain relational calculus</a:t>
            </a:r>
          </a:p>
          <a:p>
            <a:pPr lvl="2"/>
            <a:r>
              <a:rPr lang="en-US"/>
              <a:t>Similar to tuple relational calculus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20333857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languages are “procedural” and provide a set of operations </a:t>
            </a:r>
          </a:p>
          <a:p>
            <a:pPr lvl="1"/>
            <a:r>
              <a:rPr lang="en-US" dirty="0"/>
              <a:t>Each operation takes one or two relations as input, and produces a single relation as output</a:t>
            </a:r>
          </a:p>
          <a:p>
            <a:pPr lvl="1"/>
            <a:r>
              <a:rPr lang="en-US" dirty="0"/>
              <a:t>Examples: SQL, and Relational Algebra</a:t>
            </a:r>
          </a:p>
          <a:p>
            <a:endParaRPr lang="en-US" dirty="0"/>
          </a:p>
          <a:p>
            <a:r>
              <a:rPr lang="en-US" dirty="0"/>
              <a:t>The “non-procedural” (also called “declarative”) languages specify the output, but don’t specify the operations </a:t>
            </a:r>
          </a:p>
          <a:p>
            <a:pPr lvl="1"/>
            <a:r>
              <a:rPr lang="en-US" dirty="0"/>
              <a:t>Relational calculus</a:t>
            </a:r>
          </a:p>
          <a:p>
            <a:pPr lvl="1"/>
            <a:r>
              <a:rPr lang="en-US" dirty="0" err="1"/>
              <a:t>Datalog</a:t>
            </a:r>
            <a:r>
              <a:rPr lang="en-US" dirty="0"/>
              <a:t> (used as an intermediate layer in quite a few systems today)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42613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Relational Algebra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Procedural language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Six basic operators</a:t>
            </a:r>
          </a:p>
          <a:p>
            <a:pPr lvl="1"/>
            <a:r>
              <a:rPr lang="en-US">
                <a:latin typeface="Calibri" charset="0"/>
              </a:rPr>
              <a:t>select</a:t>
            </a:r>
          </a:p>
          <a:p>
            <a:pPr lvl="1"/>
            <a:r>
              <a:rPr lang="en-US">
                <a:latin typeface="Calibri" charset="0"/>
              </a:rPr>
              <a:t>project</a:t>
            </a:r>
          </a:p>
          <a:p>
            <a:pPr lvl="1"/>
            <a:r>
              <a:rPr lang="en-US">
                <a:latin typeface="Calibri" charset="0"/>
              </a:rPr>
              <a:t>union</a:t>
            </a:r>
          </a:p>
          <a:p>
            <a:pPr lvl="1"/>
            <a:r>
              <a:rPr lang="en-US">
                <a:latin typeface="Calibri" charset="0"/>
              </a:rPr>
              <a:t>set difference</a:t>
            </a:r>
          </a:p>
          <a:p>
            <a:pPr lvl="1"/>
            <a:r>
              <a:rPr lang="en-US">
                <a:latin typeface="Calibri" charset="0"/>
              </a:rPr>
              <a:t>Cartesian product</a:t>
            </a:r>
          </a:p>
          <a:p>
            <a:pPr lvl="1"/>
            <a:r>
              <a:rPr lang="en-US">
                <a:latin typeface="Calibri" charset="0"/>
              </a:rPr>
              <a:t>rename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The operators take one or more relations as inputs and give a new relation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824075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 Operation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1414463"/>
            <a:ext cx="13557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Relation r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7922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494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7066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1638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7922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2494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7066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23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1638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235133" y="1343055"/>
            <a:ext cx="2002471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=B ∧ D &gt; 5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(r)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438900" y="1409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6896100" y="1409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7353300" y="1409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7810500" y="1409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438900" y="1943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6896100" y="1943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353300" y="1943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23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7810500" y="1943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4165600"/>
            <a:ext cx="5981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Equivalent: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select </a:t>
            </a:r>
            <a:r>
              <a:rPr lang="en-US" sz="2400" baseline="0" dirty="0">
                <a:solidFill>
                  <a:prstClr val="black"/>
                </a:solidFill>
              </a:rPr>
              <a:t>distinct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where A = B and D &gt; 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9519" y="5981700"/>
            <a:ext cx="35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Unfortunate naming confusion</a:t>
            </a:r>
          </a:p>
        </p:txBody>
      </p:sp>
    </p:spTree>
    <p:extLst>
      <p:ext uri="{BB962C8B-B14F-4D97-AF65-F5344CB8AC3E}">
        <p14:creationId xmlns:p14="http://schemas.microsoft.com/office/powerpoint/2010/main" val="35572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381250" y="3091434"/>
            <a:ext cx="44577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42901703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1414463"/>
            <a:ext cx="13557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Relation r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78363" y="1343025"/>
            <a:ext cx="12144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π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A,D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(r)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4165600"/>
            <a:ext cx="5981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Equivalent: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select distinct A, D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46788" y="1333500"/>
            <a:ext cx="914400" cy="2209800"/>
            <a:chOff x="5868987" y="1333500"/>
            <a:chExt cx="914400" cy="2209800"/>
          </a:xfrm>
        </p:grpSpPr>
        <p:sp>
          <p:nvSpPr>
            <p:cNvPr id="39956" name="Rectangle 4"/>
            <p:cNvSpPr>
              <a:spLocks noChangeArrowheads="1"/>
            </p:cNvSpPr>
            <p:nvPr/>
          </p:nvSpPr>
          <p:spPr bwMode="auto">
            <a:xfrm>
              <a:off x="5868987" y="13335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9957" name="Rectangle 7"/>
            <p:cNvSpPr>
              <a:spLocks noChangeArrowheads="1"/>
            </p:cNvSpPr>
            <p:nvPr/>
          </p:nvSpPr>
          <p:spPr bwMode="auto">
            <a:xfrm>
              <a:off x="6326187" y="13335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9958" name="Rectangle 8"/>
            <p:cNvSpPr>
              <a:spLocks noChangeArrowheads="1"/>
            </p:cNvSpPr>
            <p:nvPr/>
          </p:nvSpPr>
          <p:spPr bwMode="auto">
            <a:xfrm>
              <a:off x="5868987" y="1866900"/>
              <a:ext cx="4572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⍺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⍺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β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β</a:t>
              </a:r>
            </a:p>
          </p:txBody>
        </p:sp>
        <p:sp>
          <p:nvSpPr>
            <p:cNvPr id="39959" name="Rectangle 11"/>
            <p:cNvSpPr>
              <a:spLocks noChangeArrowheads="1"/>
            </p:cNvSpPr>
            <p:nvPr/>
          </p:nvSpPr>
          <p:spPr bwMode="auto">
            <a:xfrm>
              <a:off x="6326187" y="1866900"/>
              <a:ext cx="4572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7594600" y="1308100"/>
            <a:ext cx="915988" cy="1841500"/>
            <a:chOff x="7594600" y="1308100"/>
            <a:chExt cx="915988" cy="1841500"/>
          </a:xfrm>
        </p:grpSpPr>
        <p:sp>
          <p:nvSpPr>
            <p:cNvPr id="39951" name="Rectangle 4"/>
            <p:cNvSpPr>
              <a:spLocks noChangeArrowheads="1"/>
            </p:cNvSpPr>
            <p:nvPr/>
          </p:nvSpPr>
          <p:spPr bwMode="auto">
            <a:xfrm>
              <a:off x="7596188" y="13081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9952" name="Rectangle 7"/>
            <p:cNvSpPr>
              <a:spLocks noChangeArrowheads="1"/>
            </p:cNvSpPr>
            <p:nvPr/>
          </p:nvSpPr>
          <p:spPr bwMode="auto">
            <a:xfrm>
              <a:off x="8053388" y="13081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9953" name="Rectangle 8"/>
            <p:cNvSpPr>
              <a:spLocks noChangeArrowheads="1"/>
            </p:cNvSpPr>
            <p:nvPr/>
          </p:nvSpPr>
          <p:spPr bwMode="auto">
            <a:xfrm>
              <a:off x="7594600" y="1841500"/>
              <a:ext cx="458788" cy="1308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⍺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β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β</a:t>
              </a:r>
            </a:p>
          </p:txBody>
        </p:sp>
        <p:sp>
          <p:nvSpPr>
            <p:cNvPr id="39954" name="Rectangle 11"/>
            <p:cNvSpPr>
              <a:spLocks noChangeArrowheads="1"/>
            </p:cNvSpPr>
            <p:nvPr/>
          </p:nvSpPr>
          <p:spPr bwMode="auto">
            <a:xfrm>
              <a:off x="8051800" y="1841500"/>
              <a:ext cx="458788" cy="1308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37" name="Multiply 36"/>
          <p:cNvSpPr/>
          <p:nvPr/>
        </p:nvSpPr>
        <p:spPr>
          <a:xfrm>
            <a:off x="5295900" y="927100"/>
            <a:ext cx="2387600" cy="3213100"/>
          </a:xfrm>
          <a:prstGeom prst="mathMultiply">
            <a:avLst/>
          </a:prstGeom>
          <a:solidFill>
            <a:schemeClr val="accent2">
              <a:alpha val="44000"/>
            </a:schemeClr>
          </a:solidFill>
          <a:ln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22CB315F-1D02-3540-BF00-CB38024D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6D2199BF-E62D-844E-8AA7-A8A944E2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B1F4C64E-DED3-544A-8493-C3EAC669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832B95C0-2502-C54C-BFA3-7C4FFBE7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13843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EBD865B-3F85-3846-A2D4-E117F2DB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632FFE1-FAFF-7D46-B587-7FD962D9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4F37E8C4-B4BC-3E47-B74C-7E514328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C781D029-33BD-4640-95BB-AD6D8ABB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19177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414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Union, Difference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414463"/>
            <a:ext cx="1628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Relation r, s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787900" y="3975100"/>
            <a:ext cx="4356100" cy="2882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Equivalent: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select *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union/except/intersect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select *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is one case where duplicates are removed.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6510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1082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651000" y="18161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108200" y="18161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9718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4290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971800" y="1816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3429000" y="1816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978025" y="31115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57550" y="2806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</a:p>
        </p:txBody>
      </p:sp>
      <p:sp>
        <p:nvSpPr>
          <p:cNvPr id="41999" name="Rectangle 4"/>
          <p:cNvSpPr>
            <a:spLocks noChangeArrowheads="1"/>
          </p:cNvSpPr>
          <p:nvPr/>
        </p:nvSpPr>
        <p:spPr bwMode="auto">
          <a:xfrm>
            <a:off x="4127500" y="1333500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r ⋃ s: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5295900" y="1295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5753100" y="1295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5295900" y="1828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5753100" y="1828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</p:txBody>
      </p:sp>
      <p:sp>
        <p:nvSpPr>
          <p:cNvPr id="42004" name="Rectangle 16"/>
          <p:cNvSpPr>
            <a:spLocks noChangeArrowheads="1"/>
          </p:cNvSpPr>
          <p:nvPr/>
        </p:nvSpPr>
        <p:spPr bwMode="auto">
          <a:xfrm>
            <a:off x="78359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2005" name="Rectangle 17"/>
          <p:cNvSpPr>
            <a:spLocks noChangeArrowheads="1"/>
          </p:cNvSpPr>
          <p:nvPr/>
        </p:nvSpPr>
        <p:spPr bwMode="auto">
          <a:xfrm>
            <a:off x="8293100" y="12827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2006" name="Rectangle 18"/>
          <p:cNvSpPr>
            <a:spLocks noChangeArrowheads="1"/>
          </p:cNvSpPr>
          <p:nvPr/>
        </p:nvSpPr>
        <p:spPr bwMode="auto">
          <a:xfrm>
            <a:off x="7835900" y="1816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</p:txBody>
      </p:sp>
      <p:sp>
        <p:nvSpPr>
          <p:cNvPr id="42007" name="Rectangle 19"/>
          <p:cNvSpPr>
            <a:spLocks noChangeArrowheads="1"/>
          </p:cNvSpPr>
          <p:nvPr/>
        </p:nvSpPr>
        <p:spPr bwMode="auto">
          <a:xfrm>
            <a:off x="8293100" y="18161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42008" name="Rectangle 4"/>
          <p:cNvSpPr>
            <a:spLocks noChangeArrowheads="1"/>
          </p:cNvSpPr>
          <p:nvPr/>
        </p:nvSpPr>
        <p:spPr bwMode="auto">
          <a:xfrm>
            <a:off x="6578600" y="1333500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r  – s: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0" y="3975100"/>
            <a:ext cx="38227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Must be compatible schemas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about intersection 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 be derived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∩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– (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–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);        </a:t>
            </a:r>
          </a:p>
        </p:txBody>
      </p:sp>
    </p:spTree>
    <p:extLst>
      <p:ext uri="{BB962C8B-B14F-4D97-AF65-F5344CB8AC3E}">
        <p14:creationId xmlns:p14="http://schemas.microsoft.com/office/powerpoint/2010/main" val="199404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Cartesian Product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0" y="1414463"/>
            <a:ext cx="1628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230188" marR="0" lvl="0" indent="-230188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Relation r, s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4305300"/>
            <a:ext cx="7607300" cy="203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Equivalent: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select distinct *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41B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4646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Does not remove duplicates.       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4445000" y="1320800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r × s:</a:t>
            </a: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17399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1971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1739900" y="19050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2197100" y="19050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</p:txBody>
      </p:sp>
      <p:sp>
        <p:nvSpPr>
          <p:cNvPr id="44043" name="Rectangle 19"/>
          <p:cNvSpPr>
            <a:spLocks noChangeArrowheads="1"/>
          </p:cNvSpPr>
          <p:nvPr/>
        </p:nvSpPr>
        <p:spPr bwMode="auto">
          <a:xfrm>
            <a:off x="2870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Rectangle 20"/>
          <p:cNvSpPr>
            <a:spLocks noChangeArrowheads="1"/>
          </p:cNvSpPr>
          <p:nvPr/>
        </p:nvSpPr>
        <p:spPr bwMode="auto">
          <a:xfrm>
            <a:off x="3327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2870200" y="1905000"/>
            <a:ext cx="457200" cy="173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3327400" y="1905000"/>
            <a:ext cx="457200" cy="173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3784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3784600" y="1905000"/>
            <a:ext cx="457200" cy="173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4049" name="Text Box 26"/>
          <p:cNvSpPr txBox="1">
            <a:spLocks noChangeArrowheads="1"/>
          </p:cNvSpPr>
          <p:nvPr/>
        </p:nvSpPr>
        <p:spPr bwMode="auto">
          <a:xfrm>
            <a:off x="2044700" y="2667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</a:p>
        </p:txBody>
      </p:sp>
      <p:sp>
        <p:nvSpPr>
          <p:cNvPr id="44050" name="Text Box 27"/>
          <p:cNvSpPr txBox="1">
            <a:spLocks noChangeArrowheads="1"/>
          </p:cNvSpPr>
          <p:nvPr/>
        </p:nvSpPr>
        <p:spPr bwMode="auto">
          <a:xfrm>
            <a:off x="3406775" y="360559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</a:p>
        </p:txBody>
      </p:sp>
      <p:sp>
        <p:nvSpPr>
          <p:cNvPr id="44051" name="Rectangle 9"/>
          <p:cNvSpPr>
            <a:spLocks noChangeArrowheads="1"/>
          </p:cNvSpPr>
          <p:nvPr/>
        </p:nvSpPr>
        <p:spPr bwMode="auto">
          <a:xfrm>
            <a:off x="5651500" y="13335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44052" name="Rectangle 10"/>
          <p:cNvSpPr>
            <a:spLocks noChangeArrowheads="1"/>
          </p:cNvSpPr>
          <p:nvPr/>
        </p:nvSpPr>
        <p:spPr bwMode="auto">
          <a:xfrm>
            <a:off x="6108700" y="13335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44053" name="Rectangle 11"/>
          <p:cNvSpPr>
            <a:spLocks noChangeArrowheads="1"/>
          </p:cNvSpPr>
          <p:nvPr/>
        </p:nvSpPr>
        <p:spPr bwMode="auto">
          <a:xfrm>
            <a:off x="5651500" y="1943100"/>
            <a:ext cx="4572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54" name="Rectangle 12"/>
          <p:cNvSpPr>
            <a:spLocks noChangeArrowheads="1"/>
          </p:cNvSpPr>
          <p:nvPr/>
        </p:nvSpPr>
        <p:spPr bwMode="auto">
          <a:xfrm>
            <a:off x="6108700" y="1943100"/>
            <a:ext cx="4572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</p:txBody>
      </p:sp>
      <p:sp>
        <p:nvSpPr>
          <p:cNvPr id="44055" name="Rectangle 13"/>
          <p:cNvSpPr>
            <a:spLocks noChangeArrowheads="1"/>
          </p:cNvSpPr>
          <p:nvPr/>
        </p:nvSpPr>
        <p:spPr bwMode="auto">
          <a:xfrm>
            <a:off x="6565900" y="13335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56" name="Rectangle 14"/>
          <p:cNvSpPr>
            <a:spLocks noChangeArrowheads="1"/>
          </p:cNvSpPr>
          <p:nvPr/>
        </p:nvSpPr>
        <p:spPr bwMode="auto">
          <a:xfrm>
            <a:off x="7023100" y="13335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57" name="Rectangle 15"/>
          <p:cNvSpPr>
            <a:spLocks noChangeArrowheads="1"/>
          </p:cNvSpPr>
          <p:nvPr/>
        </p:nvSpPr>
        <p:spPr bwMode="auto">
          <a:xfrm>
            <a:off x="6565900" y="1943100"/>
            <a:ext cx="4572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58" name="Rectangle 16"/>
          <p:cNvSpPr>
            <a:spLocks noChangeArrowheads="1"/>
          </p:cNvSpPr>
          <p:nvPr/>
        </p:nvSpPr>
        <p:spPr bwMode="auto">
          <a:xfrm>
            <a:off x="7023100" y="1943100"/>
            <a:ext cx="4572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</p:txBody>
      </p:sp>
      <p:sp>
        <p:nvSpPr>
          <p:cNvPr id="44059" name="Rectangle 17"/>
          <p:cNvSpPr>
            <a:spLocks noChangeArrowheads="1"/>
          </p:cNvSpPr>
          <p:nvPr/>
        </p:nvSpPr>
        <p:spPr bwMode="auto">
          <a:xfrm>
            <a:off x="7480300" y="13335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</a:t>
            </a:r>
          </a:p>
        </p:txBody>
      </p:sp>
      <p:sp>
        <p:nvSpPr>
          <p:cNvPr id="44060" name="Rectangle 18"/>
          <p:cNvSpPr>
            <a:spLocks noChangeArrowheads="1"/>
          </p:cNvSpPr>
          <p:nvPr/>
        </p:nvSpPr>
        <p:spPr bwMode="auto">
          <a:xfrm>
            <a:off x="7480300" y="1943100"/>
            <a:ext cx="4572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334250" y="1187450"/>
          <a:ext cx="1397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3" name="Equation" r:id="rId4" imgW="4470400" imgH="9347200" progId="Equation.3">
                  <p:embed/>
                </p:oleObj>
              </mc:Choice>
              <mc:Fallback>
                <p:oleObj name="Equation" r:id="rId4" imgW="4470400" imgH="9347200" progId="Equation.3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1187450"/>
                        <a:ext cx="1397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8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Rename Operation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Allows us to name, and therefore to refer to, the results of relational-algebra expressions.</a:t>
            </a:r>
          </a:p>
          <a:p>
            <a:r>
              <a:rPr lang="en-US">
                <a:latin typeface="Calibri" charset="0"/>
              </a:rPr>
              <a:t>Allows us to refer to a relation by more than one name.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Example: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				</a:t>
            </a:r>
            <a:r>
              <a:rPr lang="en-US" sz="2400" i="1">
                <a:latin typeface="Calibri" charset="0"/>
                <a:sym typeface="Symbol" charset="2"/>
              </a:rPr>
              <a:t></a:t>
            </a:r>
            <a:r>
              <a:rPr lang="en-US" i="1">
                <a:latin typeface="Calibri" charset="0"/>
              </a:rPr>
              <a:t> </a:t>
            </a:r>
            <a:r>
              <a:rPr lang="en-US" sz="2800" i="1" baseline="-25000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 (</a:t>
            </a:r>
            <a:r>
              <a:rPr lang="en-US" i="1">
                <a:latin typeface="Calibri" charset="0"/>
              </a:rPr>
              <a:t>E</a:t>
            </a:r>
            <a:r>
              <a:rPr lang="en-US">
                <a:latin typeface="Calibri" charset="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returns the expression </a:t>
            </a:r>
            <a:r>
              <a:rPr lang="en-US" i="1">
                <a:latin typeface="Calibri" charset="0"/>
              </a:rPr>
              <a:t>E</a:t>
            </a:r>
            <a:r>
              <a:rPr lang="en-US">
                <a:latin typeface="Calibri" charset="0"/>
              </a:rPr>
              <a:t> under the name </a:t>
            </a:r>
            <a:r>
              <a:rPr lang="en-US" i="1">
                <a:latin typeface="Calibri" charset="0"/>
              </a:rPr>
              <a:t>X</a:t>
            </a:r>
            <a:endParaRPr lang="en-US">
              <a:latin typeface="Calibri" charset="0"/>
            </a:endParaRPr>
          </a:p>
          <a:p>
            <a:pPr>
              <a:buFont typeface="Monotype Sorts" charset="2"/>
              <a:buNone/>
            </a:pPr>
            <a:endParaRPr lang="en-US">
              <a:latin typeface="Calibri" charset="0"/>
            </a:endParaRP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If a relational-algebra expression </a:t>
            </a:r>
            <a:r>
              <a:rPr lang="en-US" i="1">
                <a:latin typeface="Calibri" charset="0"/>
              </a:rPr>
              <a:t>E</a:t>
            </a:r>
            <a:r>
              <a:rPr lang="en-US">
                <a:latin typeface="Calibri" charset="0"/>
              </a:rPr>
              <a:t> has arity </a:t>
            </a:r>
            <a:r>
              <a:rPr lang="en-US" i="1">
                <a:latin typeface="Calibri" charset="0"/>
              </a:rPr>
              <a:t>n</a:t>
            </a:r>
            <a:r>
              <a:rPr lang="en-US">
                <a:latin typeface="Calibri" charset="0"/>
              </a:rPr>
              <a:t>, then 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                                   </a:t>
            </a:r>
            <a:r>
              <a:rPr lang="en-US" sz="2400" i="1">
                <a:latin typeface="Calibri" charset="0"/>
                <a:sym typeface="Symbol" charset="2"/>
              </a:rPr>
              <a:t></a:t>
            </a:r>
            <a:r>
              <a:rPr lang="en-US" sz="2800" i="1" baseline="-25000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 </a:t>
            </a:r>
            <a:r>
              <a:rPr lang="en-US" sz="2400" baseline="-25000">
                <a:latin typeface="Calibri" charset="0"/>
              </a:rPr>
              <a:t>(</a:t>
            </a:r>
            <a:r>
              <a:rPr lang="en-US" sz="2400" i="1" baseline="-25000">
                <a:latin typeface="Calibri" charset="0"/>
              </a:rPr>
              <a:t>A1, A2, …, An</a:t>
            </a:r>
            <a:r>
              <a:rPr lang="en-US" sz="2400" baseline="-25000">
                <a:latin typeface="Calibri" charset="0"/>
              </a:rPr>
              <a:t>)</a:t>
            </a:r>
            <a:r>
              <a:rPr lang="en-US" baseline="-25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(</a:t>
            </a:r>
            <a:r>
              <a:rPr lang="en-US" i="1">
                <a:latin typeface="Calibri" charset="0"/>
              </a:rPr>
              <a:t>E</a:t>
            </a:r>
            <a:r>
              <a:rPr lang="en-US">
                <a:latin typeface="Calibri" charset="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returns the result of expression </a:t>
            </a:r>
            <a:r>
              <a:rPr lang="en-US" i="1">
                <a:latin typeface="Calibri" charset="0"/>
              </a:rPr>
              <a:t>E</a:t>
            </a:r>
            <a:r>
              <a:rPr lang="en-US">
                <a:latin typeface="Calibri" charset="0"/>
              </a:rPr>
              <a:t> under the name </a:t>
            </a:r>
            <a:r>
              <a:rPr lang="en-US" i="1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, </a:t>
            </a:r>
          </a:p>
          <a:p>
            <a:pPr>
              <a:buFont typeface="Monotype Sorts" charset="2"/>
              <a:buNone/>
            </a:pPr>
            <a:r>
              <a:rPr lang="en-US">
                <a:latin typeface="Calibri" charset="0"/>
              </a:rPr>
              <a:t>       and with the attributes renamed to </a:t>
            </a:r>
            <a:r>
              <a:rPr lang="en-US" i="1">
                <a:latin typeface="Calibri" charset="0"/>
              </a:rPr>
              <a:t>A</a:t>
            </a:r>
            <a:r>
              <a:rPr lang="en-US" sz="1800" i="1">
                <a:latin typeface="Calibri" charset="0"/>
              </a:rPr>
              <a:t>1</a:t>
            </a:r>
            <a:r>
              <a:rPr lang="en-US" i="1">
                <a:latin typeface="Calibri" charset="0"/>
              </a:rPr>
              <a:t>, A2, …., An</a:t>
            </a:r>
            <a:r>
              <a:rPr lang="en-US">
                <a:latin typeface="Calibri" charset="0"/>
              </a:rPr>
              <a:t>.</a:t>
            </a:r>
          </a:p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01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Those are the basic operations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SQL Joins ?</a:t>
            </a:r>
          </a:p>
          <a:p>
            <a:pPr lvl="1"/>
            <a:r>
              <a:rPr lang="en-US" dirty="0">
                <a:latin typeface="Calibri" charset="0"/>
              </a:rPr>
              <a:t>Compose multiple operators together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  <a:sym typeface="Symbol" charset="2"/>
              </a:rPr>
              <a:t>                 </a:t>
            </a:r>
            <a:r>
              <a:rPr lang="en-US" baseline="-25000" dirty="0">
                <a:latin typeface="Calibri" charset="0"/>
                <a:sym typeface="Symbol" charset="2"/>
              </a:rPr>
              <a:t>A=</a:t>
            </a:r>
            <a:r>
              <a:rPr lang="en-US" baseline="-25000" dirty="0" err="1">
                <a:latin typeface="Calibri" charset="0"/>
                <a:sym typeface="Symbol" charset="2"/>
              </a:rPr>
              <a:t>C</a:t>
            </a:r>
            <a:r>
              <a:rPr lang="en-US" dirty="0" err="1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r</a:t>
            </a:r>
            <a:r>
              <a:rPr lang="en-US" i="1" dirty="0">
                <a:latin typeface="Calibri" charset="0"/>
                <a:sym typeface="Symbol" charset="2"/>
              </a:rPr>
              <a:t> </a:t>
            </a:r>
            <a:r>
              <a:rPr lang="en-US" i="1" dirty="0" err="1">
                <a:latin typeface="Calibri" charset="0"/>
                <a:sym typeface="Symbol" charset="2"/>
              </a:rPr>
              <a:t>x</a:t>
            </a:r>
            <a:r>
              <a:rPr lang="en-US" i="1" dirty="0">
                <a:latin typeface="Calibri" charset="0"/>
                <a:sym typeface="Symbol" charset="2"/>
              </a:rPr>
              <a:t> </a:t>
            </a:r>
            <a:r>
              <a:rPr lang="en-US" i="1" dirty="0" err="1">
                <a:latin typeface="Calibri" charset="0"/>
                <a:sym typeface="Symbol" charset="2"/>
              </a:rPr>
              <a:t>s</a:t>
            </a:r>
            <a:r>
              <a:rPr lang="en-US" dirty="0">
                <a:latin typeface="Calibri" charset="0"/>
                <a:sym typeface="Symbol" charset="2"/>
              </a:rPr>
              <a:t>)</a:t>
            </a:r>
          </a:p>
          <a:p>
            <a:pPr lvl="1">
              <a:buFont typeface="Verdana" charset="0"/>
              <a:buNone/>
            </a:pP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Additional Operations</a:t>
            </a:r>
          </a:p>
          <a:p>
            <a:pPr lvl="1"/>
            <a:r>
              <a:rPr lang="en-US" dirty="0">
                <a:latin typeface="Calibri" charset="0"/>
              </a:rPr>
              <a:t>Set intersection</a:t>
            </a:r>
          </a:p>
          <a:p>
            <a:pPr lvl="1"/>
            <a:r>
              <a:rPr lang="en-US" dirty="0">
                <a:latin typeface="Calibri" charset="0"/>
              </a:rPr>
              <a:t>Natural join</a:t>
            </a:r>
          </a:p>
          <a:p>
            <a:pPr lvl="1"/>
            <a:r>
              <a:rPr lang="en-US" dirty="0">
                <a:latin typeface="Calibri" charset="0"/>
              </a:rPr>
              <a:t>Division</a:t>
            </a:r>
          </a:p>
          <a:p>
            <a:pPr lvl="1"/>
            <a:r>
              <a:rPr lang="en-US" dirty="0">
                <a:latin typeface="Calibri" charset="0"/>
              </a:rPr>
              <a:t>Assignment</a:t>
            </a:r>
          </a:p>
          <a:p>
            <a:pPr>
              <a:buFont typeface="Wingdings 3" charset="2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4612307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Set intersection 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aseline="0" dirty="0"/>
              <a:t>∩ )</a:t>
            </a:r>
            <a:endParaRPr lang="en-US" dirty="0">
              <a:latin typeface="Calibri" charset="0"/>
            </a:endParaRPr>
          </a:p>
          <a:p>
            <a:pPr lvl="1"/>
            <a:r>
              <a:rPr lang="en-US" sz="2000" baseline="0" dirty="0"/>
              <a:t> </a:t>
            </a:r>
            <a:r>
              <a:rPr lang="en-US" sz="2000" baseline="0" dirty="0" err="1"/>
              <a:t>r</a:t>
            </a:r>
            <a:r>
              <a:rPr lang="en-US" sz="2000" baseline="0" dirty="0"/>
              <a:t> ∩ </a:t>
            </a:r>
            <a:r>
              <a:rPr lang="en-US" sz="2000" baseline="0" dirty="0" err="1"/>
              <a:t>s</a:t>
            </a:r>
            <a:r>
              <a:rPr lang="en-US" sz="2000" baseline="0" dirty="0"/>
              <a:t> = </a:t>
            </a:r>
            <a:r>
              <a:rPr lang="en-US" sz="2000" baseline="0" dirty="0" err="1"/>
              <a:t>r</a:t>
            </a:r>
            <a:r>
              <a:rPr lang="en-US" sz="2000" baseline="0" dirty="0"/>
              <a:t> – ( </a:t>
            </a:r>
            <a:r>
              <a:rPr lang="en-US" sz="2000" baseline="0" dirty="0" err="1"/>
              <a:t>r</a:t>
            </a:r>
            <a:r>
              <a:rPr lang="en-US" sz="2000" baseline="0" dirty="0"/>
              <a:t>  – </a:t>
            </a:r>
            <a:r>
              <a:rPr lang="en-US" sz="2000" baseline="0" dirty="0" err="1"/>
              <a:t>s</a:t>
            </a:r>
            <a:r>
              <a:rPr lang="en-US" sz="2000" baseline="0" dirty="0"/>
              <a:t>);        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SQL Equivalent: intersect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Assignment (</a:t>
            </a:r>
            <a:r>
              <a:rPr lang="en-US" sz="2800" dirty="0" err="1">
                <a:sym typeface="Symbol" charset="2"/>
              </a:rPr>
              <a:t></a:t>
            </a:r>
            <a:r>
              <a:rPr lang="en-US" sz="2800" dirty="0">
                <a:sym typeface="Symbol" charset="2"/>
              </a:rPr>
              <a:t>)</a:t>
            </a:r>
          </a:p>
          <a:p>
            <a:pPr lvl="1"/>
            <a:r>
              <a:rPr lang="en-US" dirty="0">
                <a:latin typeface="Calibri" charset="0"/>
                <a:sym typeface="Symbol" charset="2"/>
              </a:rPr>
              <a:t>A convenient way to right complex RA expressions</a:t>
            </a:r>
          </a:p>
          <a:p>
            <a:pPr lvl="1"/>
            <a:r>
              <a:rPr lang="en-US" dirty="0">
                <a:latin typeface="Calibri" charset="0"/>
                <a:sym typeface="Symbol" charset="2"/>
              </a:rPr>
              <a:t>Essentially for creating “temporary” relations</a:t>
            </a:r>
          </a:p>
          <a:p>
            <a:pPr lvl="2"/>
            <a:r>
              <a:rPr lang="en-US" sz="2400" dirty="0"/>
              <a:t>	</a:t>
            </a:r>
            <a:r>
              <a:rPr lang="en-US" sz="2400" i="1" dirty="0"/>
              <a:t>temp</a:t>
            </a:r>
            <a:r>
              <a:rPr lang="en-US" sz="2400" dirty="0"/>
              <a:t>1</a:t>
            </a:r>
            <a:r>
              <a:rPr lang="en-US" sz="2400" baseline="30000" dirty="0"/>
              <a:t> </a:t>
            </a:r>
            <a:r>
              <a:rPr lang="en-US" sz="2400" dirty="0" err="1">
                <a:sym typeface="Symbol" charset="2"/>
              </a:rPr>
              <a:t></a:t>
            </a:r>
            <a:r>
              <a:rPr lang="en-US" sz="2400" dirty="0">
                <a:sym typeface="Symbol" charset="2"/>
              </a:rPr>
              <a:t> </a:t>
            </a:r>
            <a:r>
              <a:rPr lang="en-US" sz="3200" i="1" baseline="-25000" dirty="0">
                <a:sym typeface="Symbol" charset="2"/>
              </a:rPr>
              <a:t>R-S</a:t>
            </a:r>
            <a:r>
              <a:rPr lang="en-US" sz="2400" dirty="0">
                <a:sym typeface="Symbol" charset="2"/>
              </a:rPr>
              <a:t> (</a:t>
            </a:r>
            <a:r>
              <a:rPr lang="en-US" sz="2400" i="1" dirty="0" err="1">
                <a:sym typeface="Symbol" charset="2"/>
              </a:rPr>
              <a:t>r</a:t>
            </a:r>
            <a:r>
              <a:rPr lang="en-US" sz="2400" dirty="0">
                <a:sym typeface="Symbol" charset="2"/>
              </a:rPr>
              <a:t>)</a:t>
            </a:r>
          </a:p>
          <a:p>
            <a:pPr lvl="1"/>
            <a:endParaRPr lang="en-US" sz="2600" dirty="0">
              <a:solidFill>
                <a:srgbClr val="FF0000"/>
              </a:solidFill>
              <a:sym typeface="Symbol" charset="2"/>
            </a:endParaRPr>
          </a:p>
          <a:p>
            <a:pPr lvl="1"/>
            <a:r>
              <a:rPr lang="en-US" sz="2600" dirty="0">
                <a:solidFill>
                  <a:srgbClr val="FF0000"/>
                </a:solidFill>
                <a:sym typeface="Symbol" charset="2"/>
              </a:rPr>
              <a:t>SQL Equivalent: “create table as…”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2400" dirty="0">
              <a:latin typeface="Calibri" charset="0"/>
              <a:sym typeface="Symbol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11553607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Natural join (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⋈</a:t>
            </a:r>
            <a:r>
              <a:rPr lang="en-US" sz="2800" dirty="0">
                <a:solidFill>
                  <a:prstClr val="black"/>
                </a:solidFill>
                <a:latin typeface="Calibri" charset="0"/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 charset="0"/>
              </a:rPr>
              <a:t>A Cartesian product with equality condition on common attributes </a:t>
            </a:r>
            <a:r>
              <a:rPr lang="en-US" dirty="0">
                <a:latin typeface="Calibri" charset="0"/>
              </a:rPr>
              <a:t> </a:t>
            </a:r>
            <a:r>
              <a:rPr lang="en-US" i="0" dirty="0"/>
              <a:t> </a:t>
            </a:r>
            <a:endParaRPr lang="en-US" i="0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Example:</a:t>
            </a:r>
          </a:p>
          <a:p>
            <a:pPr lvl="2"/>
            <a:r>
              <a:rPr lang="en-US" i="0" dirty="0">
                <a:latin typeface="Calibri" charset="0"/>
              </a:rPr>
              <a:t>if </a:t>
            </a:r>
            <a:r>
              <a:rPr lang="en-US" i="1" dirty="0" err="1">
                <a:latin typeface="Calibri" charset="0"/>
              </a:rPr>
              <a:t>r</a:t>
            </a:r>
            <a:r>
              <a:rPr lang="en-US" i="1" dirty="0">
                <a:latin typeface="Calibri" charset="0"/>
              </a:rPr>
              <a:t> </a:t>
            </a:r>
            <a:r>
              <a:rPr lang="en-US" i="0" dirty="0">
                <a:latin typeface="Calibri" charset="0"/>
              </a:rPr>
              <a:t>has schema  </a:t>
            </a:r>
            <a:r>
              <a:rPr lang="en-US" i="1" dirty="0">
                <a:latin typeface="Calibri" charset="0"/>
              </a:rPr>
              <a:t>R(A, B, C, D)</a:t>
            </a:r>
            <a:r>
              <a:rPr lang="en-US" dirty="0">
                <a:latin typeface="Calibri" charset="0"/>
              </a:rPr>
              <a:t>, and if </a:t>
            </a:r>
            <a:r>
              <a:rPr lang="en-US" i="1" dirty="0" err="1">
                <a:latin typeface="Calibri" charset="0"/>
              </a:rPr>
              <a:t>s</a:t>
            </a:r>
            <a:r>
              <a:rPr lang="en-US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has schema </a:t>
            </a:r>
            <a:r>
              <a:rPr lang="en-US" i="1" dirty="0">
                <a:latin typeface="Calibri" charset="0"/>
              </a:rPr>
              <a:t>S(E, B, D)</a:t>
            </a:r>
          </a:p>
          <a:p>
            <a:pPr lvl="2"/>
            <a:r>
              <a:rPr lang="en-US" dirty="0">
                <a:latin typeface="Calibri" charset="0"/>
              </a:rPr>
              <a:t>Common attributes: </a:t>
            </a:r>
            <a:r>
              <a:rPr lang="en-US" i="1" dirty="0">
                <a:latin typeface="Calibri" charset="0"/>
              </a:rPr>
              <a:t>B</a:t>
            </a:r>
            <a:r>
              <a:rPr lang="en-US" dirty="0">
                <a:latin typeface="Calibri" charset="0"/>
              </a:rPr>
              <a:t> and </a:t>
            </a:r>
            <a:r>
              <a:rPr lang="en-US" i="1" dirty="0">
                <a:latin typeface="Calibri" charset="0"/>
              </a:rPr>
              <a:t>D</a:t>
            </a:r>
          </a:p>
          <a:p>
            <a:pPr lvl="2"/>
            <a:r>
              <a:rPr lang="en-US" i="0" dirty="0">
                <a:latin typeface="Calibri" charset="0"/>
              </a:rPr>
              <a:t>Then:</a:t>
            </a:r>
          </a:p>
          <a:p>
            <a:pPr lvl="4">
              <a:buNone/>
            </a:pPr>
            <a:r>
              <a:rPr lang="en-US" sz="2400" dirty="0">
                <a:latin typeface="Calibri" charset="0"/>
              </a:rPr>
              <a:t>r</a:t>
            </a:r>
            <a:r>
              <a:rPr lang="en-US" sz="2400" i="0" dirty="0">
                <a:latin typeface="Calibri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⋈</a:t>
            </a:r>
            <a:r>
              <a:rPr lang="en-US" sz="2400" i="0" dirty="0">
                <a:latin typeface="Calibri" charset="0"/>
              </a:rPr>
              <a:t> s  = </a:t>
            </a:r>
            <a:r>
              <a:rPr lang="en-US" sz="2400" dirty="0">
                <a:sym typeface="Symbol" charset="2"/>
              </a:rPr>
              <a:t></a:t>
            </a:r>
            <a:r>
              <a:rPr lang="en-US" sz="3200" i="1" baseline="-25000" dirty="0" err="1"/>
              <a:t>r.A</a:t>
            </a:r>
            <a:r>
              <a:rPr lang="en-US" sz="3200" i="1" baseline="-25000" dirty="0"/>
              <a:t>, </a:t>
            </a:r>
            <a:r>
              <a:rPr lang="en-US" sz="3200" i="1" baseline="-25000" dirty="0" err="1"/>
              <a:t>r.B</a:t>
            </a:r>
            <a:r>
              <a:rPr lang="en-US" sz="3200" i="1" baseline="-25000" dirty="0"/>
              <a:t>, </a:t>
            </a:r>
            <a:r>
              <a:rPr lang="en-US" sz="3200" i="1" baseline="-25000" dirty="0" err="1"/>
              <a:t>r.C</a:t>
            </a:r>
            <a:r>
              <a:rPr lang="en-US" sz="3200" i="1" baseline="-25000" dirty="0"/>
              <a:t>, </a:t>
            </a:r>
            <a:r>
              <a:rPr lang="en-US" sz="3200" i="1" baseline="-25000" dirty="0" err="1"/>
              <a:t>r.D</a:t>
            </a:r>
            <a:r>
              <a:rPr lang="en-US" sz="3200" i="1" baseline="-25000" dirty="0"/>
              <a:t>, </a:t>
            </a:r>
            <a:r>
              <a:rPr lang="en-US" sz="3200" i="1" baseline="-25000" dirty="0" err="1"/>
              <a:t>s.E</a:t>
            </a:r>
            <a:r>
              <a:rPr lang="en-US" sz="2400" dirty="0"/>
              <a:t> (</a:t>
            </a:r>
            <a:r>
              <a:rPr lang="en-US" sz="3200" dirty="0">
                <a:sym typeface="Symbol" charset="2"/>
              </a:rPr>
              <a:t></a:t>
            </a:r>
            <a:r>
              <a:rPr lang="en-US" sz="3200" i="1" baseline="-25000" dirty="0" err="1"/>
              <a:t>r.B</a:t>
            </a:r>
            <a:r>
              <a:rPr lang="en-US" sz="3200" i="1" baseline="-25000" dirty="0"/>
              <a:t> = </a:t>
            </a:r>
            <a:r>
              <a:rPr lang="en-US" sz="3200" i="1" baseline="-25000" dirty="0" err="1"/>
              <a:t>s.B</a:t>
            </a:r>
            <a:r>
              <a:rPr lang="en-US" sz="3200" i="1" baseline="-25000" dirty="0"/>
              <a:t> </a:t>
            </a:r>
            <a:r>
              <a:rPr lang="en-US" sz="2400" baseline="-25000" dirty="0">
                <a:sym typeface="Symbol" charset="2"/>
              </a:rPr>
              <a:t></a:t>
            </a:r>
            <a:r>
              <a:rPr lang="en-US" sz="3200" i="1" baseline="-25000" dirty="0"/>
              <a:t> </a:t>
            </a:r>
            <a:r>
              <a:rPr lang="en-US" sz="3200" i="1" baseline="-25000" dirty="0" err="1"/>
              <a:t>r.D</a:t>
            </a:r>
            <a:r>
              <a:rPr lang="en-US" sz="3200" i="1" baseline="-25000" dirty="0"/>
              <a:t> = </a:t>
            </a:r>
            <a:r>
              <a:rPr lang="en-US" sz="3200" i="1" baseline="-25000" dirty="0" err="1"/>
              <a:t>s.D</a:t>
            </a:r>
            <a:r>
              <a:rPr lang="en-US" sz="2400" dirty="0"/>
              <a:t> (</a:t>
            </a:r>
            <a:r>
              <a:rPr lang="en-US" sz="2400" i="1" dirty="0"/>
              <a:t>r </a:t>
            </a:r>
            <a:r>
              <a:rPr lang="en-US" sz="2400" dirty="0"/>
              <a:t> x  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  <a:p>
            <a:endParaRPr lang="en-US" sz="2800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SQL Equivalent: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select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r.A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r.B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r.C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r.D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s.E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from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where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r.B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s.B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r.D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s.D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alibri" charset="0"/>
              </a:rPr>
              <a:t>OR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select * from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natural join </a:t>
            </a:r>
            <a:r>
              <a:rPr lang="en-US" sz="2400" dirty="0" err="1">
                <a:solidFill>
                  <a:srgbClr val="FF0000"/>
                </a:solidFill>
                <a:latin typeface="Calibri" charset="0"/>
              </a:rPr>
              <a:t>s</a:t>
            </a:r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pPr lvl="4">
              <a:buNone/>
            </a:pPr>
            <a:r>
              <a:rPr lang="en-US" sz="3200" i="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i="0" dirty="0">
                <a:latin typeface="Calibri" charset="0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Operators: Joins</a:t>
            </a:r>
          </a:p>
        </p:txBody>
      </p:sp>
    </p:spTree>
    <p:extLst>
      <p:ext uri="{BB962C8B-B14F-4D97-AF65-F5344CB8AC3E}">
        <p14:creationId xmlns:p14="http://schemas.microsoft.com/office/powerpoint/2010/main" val="26630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 err="1">
                <a:latin typeface="Calibri" charset="0"/>
              </a:rPr>
              <a:t>Equi</a:t>
            </a:r>
            <a:r>
              <a:rPr lang="en-US" sz="2400" dirty="0">
                <a:latin typeface="Calibri" charset="0"/>
              </a:rPr>
              <a:t>-join</a:t>
            </a:r>
          </a:p>
          <a:p>
            <a:pPr lvl="1"/>
            <a:r>
              <a:rPr lang="en-US" sz="2400" i="0" dirty="0">
                <a:latin typeface="Calibri" charset="0"/>
              </a:rPr>
              <a:t>A join that only has equality conditions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Theta-join (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⋈</a:t>
            </a:r>
            <a:r>
              <a:rPr lang="en-US" sz="2400" baseline="-25000" dirty="0" err="1">
                <a:solidFill>
                  <a:prstClr val="black"/>
                </a:solidFill>
                <a:latin typeface="+mj-lt"/>
              </a:rPr>
              <a:t>θ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⋈</a:t>
            </a:r>
            <a:r>
              <a:rPr lang="en-US" sz="2400" baseline="-25000" dirty="0" err="1">
                <a:solidFill>
                  <a:prstClr val="black"/>
                </a:solidFill>
                <a:latin typeface="Lucida Sans Unicode"/>
              </a:rPr>
              <a:t>θ</a:t>
            </a:r>
            <a:r>
              <a:rPr lang="en-US" sz="2400" dirty="0">
                <a:solidFill>
                  <a:prstClr val="black"/>
                </a:solidFill>
                <a:latin typeface="Calibri" charset="0"/>
              </a:rPr>
              <a:t> s = </a:t>
            </a:r>
            <a:r>
              <a:rPr lang="en-US" sz="2400" dirty="0">
                <a:latin typeface="Calibri" charset="0"/>
                <a:sym typeface="Symbol" charset="2"/>
              </a:rPr>
              <a:t> </a:t>
            </a:r>
            <a:r>
              <a:rPr lang="en-US" sz="2400" baseline="-25000" dirty="0" err="1">
                <a:solidFill>
                  <a:prstClr val="black"/>
                </a:solidFill>
                <a:latin typeface="Lucida Sans Unicode"/>
              </a:rPr>
              <a:t>θ</a:t>
            </a:r>
            <a:r>
              <a:rPr lang="en-US" sz="2400" dirty="0">
                <a:latin typeface="Calibri" charset="0"/>
                <a:sym typeface="Symbol" charset="2"/>
              </a:rPr>
              <a:t>(</a:t>
            </a:r>
            <a:r>
              <a:rPr lang="en-US" sz="2400" i="1" dirty="0">
                <a:latin typeface="Calibri" charset="0"/>
                <a:sym typeface="Symbol" charset="2"/>
              </a:rPr>
              <a:t>r x s</a:t>
            </a:r>
            <a:r>
              <a:rPr lang="en-US" sz="2400" dirty="0">
                <a:latin typeface="Calibri" charset="0"/>
                <a:sym typeface="Symbol" charset="2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alibri" charset="0"/>
              </a:rPr>
              <a:t> </a:t>
            </a:r>
            <a:endParaRPr lang="en-US" sz="24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Left outer join (</a:t>
            </a:r>
            <a:r>
              <a:rPr lang="en-US" sz="2400" dirty="0"/>
              <a:t>⟕)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Say </a:t>
            </a:r>
            <a:r>
              <a:rPr lang="en-US" sz="2000" i="1" dirty="0">
                <a:latin typeface="Calibri" charset="0"/>
              </a:rPr>
              <a:t>r(A, B), s(B, C)</a:t>
            </a:r>
          </a:p>
          <a:p>
            <a:pPr lvl="1"/>
            <a:r>
              <a:rPr lang="en-US" sz="2000" dirty="0">
                <a:latin typeface="Calibri" charset="0"/>
              </a:rPr>
              <a:t>We need to somehow find the tuples in </a:t>
            </a:r>
            <a:r>
              <a:rPr lang="en-US" sz="2000" i="1" dirty="0">
                <a:latin typeface="Calibri" charset="0"/>
              </a:rPr>
              <a:t>r </a:t>
            </a:r>
            <a:r>
              <a:rPr lang="en-US" sz="2000" dirty="0">
                <a:latin typeface="Calibri" charset="0"/>
              </a:rPr>
              <a:t>that have no match in </a:t>
            </a:r>
            <a:r>
              <a:rPr lang="en-US" sz="2000" i="1" dirty="0">
                <a:latin typeface="Calibri" charset="0"/>
              </a:rPr>
              <a:t>s</a:t>
            </a:r>
          </a:p>
          <a:p>
            <a:pPr lvl="1"/>
            <a:r>
              <a:rPr lang="en-US" sz="2000" dirty="0">
                <a:latin typeface="Calibri" charset="0"/>
              </a:rPr>
              <a:t>Consider: (r – </a:t>
            </a:r>
            <a:r>
              <a:rPr lang="en-US" sz="2000" dirty="0">
                <a:latin typeface="Calibri" charset="0"/>
                <a:sym typeface="Symbol" charset="2"/>
              </a:rPr>
              <a:t> π</a:t>
            </a:r>
            <a:r>
              <a:rPr lang="en-US" sz="2000" baseline="-25000" dirty="0" err="1">
                <a:latin typeface="Calibri" charset="0"/>
                <a:sym typeface="Symbol" charset="2"/>
              </a:rPr>
              <a:t>r.A</a:t>
            </a:r>
            <a:r>
              <a:rPr lang="en-US" sz="2000" baseline="-25000" dirty="0">
                <a:latin typeface="Calibri" charset="0"/>
                <a:sym typeface="Symbol" charset="2"/>
              </a:rPr>
              <a:t>, </a:t>
            </a:r>
            <a:r>
              <a:rPr lang="en-US" sz="2000" baseline="-25000" dirty="0" err="1">
                <a:latin typeface="Calibri" charset="0"/>
                <a:sym typeface="Symbol" charset="2"/>
              </a:rPr>
              <a:t>r.B</a:t>
            </a: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(r </a:t>
            </a: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⋈</a:t>
            </a: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 s))</a:t>
            </a:r>
            <a:r>
              <a:rPr lang="en-US" sz="1800" dirty="0">
                <a:solidFill>
                  <a:prstClr val="black"/>
                </a:solidFill>
                <a:latin typeface="Calibri" charset="0"/>
              </a:rPr>
              <a:t> </a:t>
            </a:r>
          </a:p>
          <a:p>
            <a:pPr lvl="1"/>
            <a:endParaRPr lang="en-US" sz="2000" dirty="0">
              <a:solidFill>
                <a:prstClr val="black"/>
              </a:solidFill>
              <a:latin typeface="Calibri" charset="0"/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  <a:latin typeface="Calibri" charset="0"/>
              </a:rPr>
              <a:t>We are done:</a:t>
            </a:r>
            <a:endParaRPr lang="en-US" sz="2400" dirty="0">
              <a:solidFill>
                <a:prstClr val="black"/>
              </a:solidFill>
              <a:latin typeface="Calibri" charset="0"/>
            </a:endParaRPr>
          </a:p>
          <a:p>
            <a:pPr marL="849313" lvl="1" indent="-457200">
              <a:buNone/>
            </a:pP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            (r </a:t>
            </a: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⋈</a:t>
            </a: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 s)       ⋃    </a:t>
            </a:r>
            <a:r>
              <a:rPr lang="en-US" sz="2000" i="1" dirty="0">
                <a:latin typeface="Calibri" charset="0"/>
                <a:sym typeface="Symbol" charset="2"/>
              </a:rPr>
              <a:t></a:t>
            </a:r>
            <a:r>
              <a:rPr lang="en-US" sz="2400" i="1" baseline="-25000" dirty="0">
                <a:latin typeface="Calibri" charset="0"/>
                <a:sym typeface="Symbol" charset="2"/>
              </a:rPr>
              <a:t>temp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baseline="-25000" dirty="0">
                <a:latin typeface="Calibri" charset="0"/>
              </a:rPr>
              <a:t>(</a:t>
            </a:r>
            <a:r>
              <a:rPr lang="en-US" sz="2000" i="1" baseline="-25000" dirty="0">
                <a:latin typeface="Calibri" charset="0"/>
              </a:rPr>
              <a:t>A, B, C)</a:t>
            </a:r>
            <a:r>
              <a:rPr lang="en-US" sz="2000" baseline="-25000" dirty="0">
                <a:latin typeface="Calibri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 (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(r –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sym typeface="Symbol" charset="2"/>
              </a:rPr>
              <a:t> π</a:t>
            </a:r>
            <a:r>
              <a:rPr lang="en-US" sz="2000" baseline="-25000" dirty="0" err="1">
                <a:solidFill>
                  <a:srgbClr val="FF0000"/>
                </a:solidFill>
                <a:latin typeface="Calibri" charset="0"/>
                <a:sym typeface="Symbol" charset="2"/>
              </a:rPr>
              <a:t>r.A</a:t>
            </a:r>
            <a:r>
              <a:rPr lang="en-US" sz="2000" baseline="-25000" dirty="0">
                <a:solidFill>
                  <a:srgbClr val="FF0000"/>
                </a:solidFill>
                <a:latin typeface="Calibri" charset="0"/>
                <a:sym typeface="Symbol" charset="2"/>
              </a:rPr>
              <a:t>, </a:t>
            </a:r>
            <a:r>
              <a:rPr lang="en-US" sz="2000" baseline="-25000" dirty="0" err="1">
                <a:solidFill>
                  <a:srgbClr val="FF0000"/>
                </a:solidFill>
                <a:latin typeface="Calibri" charset="0"/>
                <a:sym typeface="Symbol" charset="2"/>
              </a:rPr>
              <a:t>r.B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(r </a:t>
            </a:r>
            <a:r>
              <a:rPr lang="en-US" sz="2000" dirty="0">
                <a:solidFill>
                  <a:srgbClr val="FF0000"/>
                </a:solidFill>
                <a:latin typeface="Lucida Sans Unicode"/>
              </a:rPr>
              <a:t>⋈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s))</a:t>
            </a:r>
            <a:r>
              <a:rPr lang="en-US" sz="2000" dirty="0">
                <a:solidFill>
                  <a:prstClr val="black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</a:rPr>
              <a:t>×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Times New Roman" charset="0"/>
              </a:rPr>
              <a:t>{(NULL)}</a:t>
            </a:r>
            <a:r>
              <a:rPr lang="en-US" sz="2000" dirty="0">
                <a:latin typeface="Times New Roman" charset="0"/>
              </a:rPr>
              <a:t> )</a:t>
            </a:r>
            <a:endParaRPr lang="en-US" sz="2000" dirty="0">
              <a:latin typeface="Calibri" charset="0"/>
            </a:endParaRPr>
          </a:p>
          <a:p>
            <a:pPr marL="849313" lvl="1" indent="-457200">
              <a:buAutoNum type="arabicPeriod"/>
            </a:pPr>
            <a:endParaRPr lang="en-US" sz="2000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Operators: Joins</a:t>
            </a:r>
          </a:p>
        </p:txBody>
      </p:sp>
    </p:spTree>
    <p:extLst>
      <p:ext uri="{BB962C8B-B14F-4D97-AF65-F5344CB8AC3E}">
        <p14:creationId xmlns:p14="http://schemas.microsoft.com/office/powerpoint/2010/main" val="8363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-12700" y="8763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Tables: </a:t>
            </a:r>
            <a:r>
              <a:rPr lang="en-US" dirty="0" err="1">
                <a:latin typeface="Calibri" charset="0"/>
              </a:rPr>
              <a:t>r(A</a:t>
            </a:r>
            <a:r>
              <a:rPr lang="en-US" dirty="0">
                <a:latin typeface="Calibri" charset="0"/>
              </a:rPr>
              <a:t>, B), </a:t>
            </a:r>
            <a:r>
              <a:rPr lang="en-US" dirty="0" err="1">
                <a:latin typeface="Calibri" charset="0"/>
              </a:rPr>
              <a:t>s(B</a:t>
            </a:r>
            <a:r>
              <a:rPr lang="en-US" dirty="0">
                <a:latin typeface="Calibri" charset="0"/>
              </a:rPr>
              <a:t>, C)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Operators: Join Variations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00" y="1549398"/>
          <a:ext cx="9080500" cy="534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994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name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Symbol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r>
                        <a:rPr lang="en-US" baseline="0" dirty="0"/>
                        <a:t> Equivalent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 expression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cross product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imes New Roman" charset="0"/>
                        </a:rPr>
                        <a:t>×</a:t>
                      </a:r>
                      <a:r>
                        <a:rPr lang="en-US" sz="2400">
                          <a:solidFill>
                            <a:schemeClr val="accent2"/>
                          </a:solidFill>
                          <a:latin typeface="Times New Roman" charset="0"/>
                        </a:rPr>
                        <a:t> </a:t>
                      </a:r>
                      <a:r>
                        <a:rPr lang="en-US" sz="2400" i="1" dirty="0">
                          <a:latin typeface="Calibri" charset="0"/>
                          <a:sym typeface="Symbol" charset="2"/>
                        </a:rPr>
                        <a:t>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r, s;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+mj-lt"/>
                        </a:rPr>
                        <a:t>r × 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j-lt"/>
                        </a:rPr>
                        <a:t>natural join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join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</a:t>
                      </a:r>
                      <a:r>
                        <a:rPr lang="en-US" sz="2000">
                          <a:latin typeface="Calibri" charset="0"/>
                          <a:sym typeface="Symbol" charset="2"/>
                        </a:rPr>
                        <a:t> π</a:t>
                      </a:r>
                      <a:r>
                        <a:rPr lang="en-US" sz="2000" baseline="-25000">
                          <a:latin typeface="Calibri" charset="0"/>
                          <a:sym typeface="Symbol" charset="2"/>
                        </a:rPr>
                        <a:t>r.A, r.B, s.C</a:t>
                      </a:r>
                      <a:r>
                        <a:rPr lang="en-US" sz="2000">
                          <a:latin typeface="Calibri" charset="0"/>
                          <a:sym typeface="Symbol" charset="2"/>
                        </a:rPr>
                        <a:t></a:t>
                      </a:r>
                      <a:r>
                        <a:rPr lang="en-US" sz="2000" baseline="-25000" dirty="0" err="1">
                          <a:latin typeface="Calibri" charset="0"/>
                          <a:sym typeface="Symbol" charset="2"/>
                        </a:rPr>
                        <a:t>r.B</a:t>
                      </a:r>
                      <a:r>
                        <a:rPr lang="en-US" sz="2000" baseline="-25000" dirty="0">
                          <a:latin typeface="Calibri" charset="0"/>
                          <a:sym typeface="Symbol" charset="2"/>
                        </a:rPr>
                        <a:t> = </a:t>
                      </a:r>
                      <a:r>
                        <a:rPr lang="en-US" sz="2000" baseline="-25000" err="1">
                          <a:latin typeface="Calibri" charset="0"/>
                          <a:sym typeface="Symbol" charset="2"/>
                        </a:rPr>
                        <a:t>s</a:t>
                      </a:r>
                      <a:r>
                        <a:rPr lang="en-US" sz="2000" baseline="-25000">
                          <a:latin typeface="Calibri" charset="0"/>
                          <a:sym typeface="Symbol" charset="2"/>
                        </a:rPr>
                        <a:t>.B</a:t>
                      </a:r>
                      <a:r>
                        <a:rPr lang="en-US" sz="2000" dirty="0" err="1">
                          <a:latin typeface="Calibri" charset="0"/>
                          <a:sym typeface="Symbol" charset="2"/>
                        </a:rPr>
                        <a:t>(</a:t>
                      </a:r>
                      <a:r>
                        <a:rPr lang="en-US" sz="2000" i="1" dirty="0" err="1">
                          <a:latin typeface="Calibri" charset="0"/>
                          <a:sym typeface="Symbol" charset="2"/>
                        </a:rPr>
                        <a:t>r</a:t>
                      </a:r>
                      <a:r>
                        <a:rPr lang="en-US" sz="2000" i="1" dirty="0">
                          <a:latin typeface="Calibri" charset="0"/>
                          <a:sym typeface="Symbol" charset="2"/>
                        </a:rPr>
                        <a:t> </a:t>
                      </a:r>
                      <a:r>
                        <a:rPr lang="en-US" sz="2000" i="1" dirty="0" err="1">
                          <a:latin typeface="Calibri" charset="0"/>
                          <a:sym typeface="Symbol" charset="2"/>
                        </a:rPr>
                        <a:t>x</a:t>
                      </a:r>
                      <a:r>
                        <a:rPr lang="en-US" sz="2000" i="1" dirty="0">
                          <a:latin typeface="Calibri" charset="0"/>
                          <a:sym typeface="Symbol" charset="2"/>
                        </a:rPr>
                        <a:t> </a:t>
                      </a:r>
                      <a:r>
                        <a:rPr lang="en-US" sz="2000" i="1" dirty="0" err="1">
                          <a:latin typeface="Calibri" charset="0"/>
                          <a:sym typeface="Symbol" charset="2"/>
                        </a:rPr>
                        <a:t>s</a:t>
                      </a:r>
                      <a:r>
                        <a:rPr lang="en-US" sz="2000" dirty="0">
                          <a:latin typeface="Calibri" charset="0"/>
                          <a:sym typeface="Symbol" charset="2"/>
                        </a:rPr>
                        <a:t>)</a:t>
                      </a:r>
                      <a:endParaRPr 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j-lt"/>
                        </a:rPr>
                        <a:t>theta</a:t>
                      </a:r>
                      <a:r>
                        <a:rPr lang="en-US" sz="1800" baseline="0">
                          <a:latin typeface="+mj-lt"/>
                        </a:rPr>
                        <a:t> </a:t>
                      </a:r>
                      <a:r>
                        <a:rPr lang="en-US" sz="1800">
                          <a:latin typeface="+mj-lt"/>
                        </a:rPr>
                        <a:t>join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⋈</a:t>
                      </a:r>
                      <a:r>
                        <a:rPr lang="en-US" sz="2400" baseline="-25000">
                          <a:solidFill>
                            <a:prstClr val="black"/>
                          </a:solidFill>
                          <a:latin typeface="+mn-lt"/>
                        </a:rPr>
                        <a:t>θ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.. where </a:t>
                      </a:r>
                      <a:r>
                        <a:rPr lang="en-US" sz="1800" baseline="0">
                          <a:solidFill>
                            <a:prstClr val="black"/>
                          </a:solidFill>
                          <a:latin typeface="+mn-lt"/>
                        </a:rPr>
                        <a:t>θ;</a:t>
                      </a:r>
                      <a:endParaRPr lang="en-US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charset="0"/>
                          <a:sym typeface="Symbol" charset="2"/>
                        </a:rPr>
                        <a:t></a:t>
                      </a:r>
                      <a:r>
                        <a:rPr lang="en-US" sz="2000" baseline="-25000">
                          <a:solidFill>
                            <a:prstClr val="black"/>
                          </a:solidFill>
                          <a:latin typeface="+mn-lt"/>
                        </a:rPr>
                        <a:t>θ</a:t>
                      </a:r>
                      <a:r>
                        <a:rPr lang="en-US" sz="2000">
                          <a:latin typeface="Calibri" charset="0"/>
                          <a:sym typeface="Symbol" charset="2"/>
                        </a:rPr>
                        <a:t>(</a:t>
                      </a:r>
                      <a:r>
                        <a:rPr lang="en-US" sz="2000" i="1">
                          <a:latin typeface="Calibri" charset="0"/>
                          <a:sym typeface="Symbol" charset="2"/>
                        </a:rPr>
                        <a:t>r x s</a:t>
                      </a:r>
                      <a:r>
                        <a:rPr lang="en-US" sz="2000">
                          <a:latin typeface="Calibri" charset="0"/>
                          <a:sym typeface="Symbol" charset="2"/>
                        </a:rPr>
                        <a:t>)</a:t>
                      </a:r>
                      <a:r>
                        <a:rPr lang="en-US" sz="2000">
                          <a:solidFill>
                            <a:prstClr val="black"/>
                          </a:solidFill>
                          <a:latin typeface="Calibri" charset="0"/>
                        </a:rPr>
                        <a:t> </a:t>
                      </a:r>
                      <a:endParaRPr 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equi-join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2000" baseline="-25000">
                          <a:solidFill>
                            <a:prstClr val="black"/>
                          </a:solidFill>
                          <a:latin typeface="+mn-lt"/>
                        </a:rPr>
                        <a:t>θ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i="1" dirty="0">
                          <a:latin typeface="+mj-lt"/>
                        </a:rPr>
                        <a:t>(theta</a:t>
                      </a:r>
                      <a:r>
                        <a:rPr lang="en-US" sz="1800" i="1" baseline="0" dirty="0">
                          <a:latin typeface="+mj-lt"/>
                        </a:rPr>
                        <a:t> must be equality</a:t>
                      </a:r>
                      <a:r>
                        <a:rPr lang="en-US" sz="2000" i="1" baseline="0" dirty="0">
                          <a:latin typeface="+mj-lt"/>
                        </a:rPr>
                        <a:t>)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j-lt"/>
                        </a:rPr>
                        <a:t>left outer join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r ⟕ 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left</a:t>
                      </a:r>
                      <a:r>
                        <a:rPr lang="en-US" baseline="0"/>
                        <a:t> outer join (with “on”)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charset="0"/>
                          <a:sym typeface="Symbol" charset="2"/>
                        </a:rPr>
                        <a:t> </a:t>
                      </a:r>
                      <a:r>
                        <a:rPr lang="en-US" sz="1800">
                          <a:latin typeface="+mj-lt"/>
                          <a:sym typeface="Symbol" charset="2"/>
                        </a:rPr>
                        <a:t> (see</a:t>
                      </a:r>
                      <a:r>
                        <a:rPr lang="en-US" sz="1800" baseline="0">
                          <a:latin typeface="+mj-lt"/>
                          <a:sym typeface="Symbol" charset="2"/>
                        </a:rPr>
                        <a:t> previous slide)</a:t>
                      </a:r>
                      <a:endParaRPr lang="en-US" sz="1800">
                        <a:latin typeface="+mj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007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full outer join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r ⟗ 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full outer join (with “on”)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j-lt"/>
                        </a:rPr>
                        <a:t>(left</a:t>
                      </a:r>
                      <a:r>
                        <a:rPr lang="en-US" sz="1800" baseline="0">
                          <a:latin typeface="+mj-lt"/>
                        </a:rPr>
                        <a:t>) semijoin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r ⋉ 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π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r.A, r.B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</a:rPr>
                        <a:t>(r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⋈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</a:rPr>
                        <a:t> 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(left) antijoin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r </a:t>
                      </a:r>
                      <a:r>
                        <a:rPr lang="ru-RU" sz="2400" dirty="0">
                          <a:latin typeface="+mj-lt"/>
                        </a:rPr>
                        <a:t>⊲</a:t>
                      </a:r>
                      <a:r>
                        <a:rPr lang="en-US" sz="2400" dirty="0">
                          <a:latin typeface="+mj-lt"/>
                        </a:rPr>
                        <a:t> 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r </a:t>
                      </a:r>
                      <a:r>
                        <a:rPr lang="en-US" sz="2000" baseline="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 - 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π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latin typeface="Calibri" charset="0"/>
                          <a:sym typeface="Symbol" charset="2"/>
                        </a:rPr>
                        <a:t>r.A, r.B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</a:rPr>
                        <a:t>(r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⋈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libri" charset="0"/>
                        </a:rPr>
                        <a:t> 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6458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sz="2000" dirty="0"/>
              <a:t>Find the largest salary in the university</a:t>
            </a:r>
          </a:p>
          <a:p>
            <a:pPr lvl="1"/>
            <a:r>
              <a:rPr lang="en-US" sz="2000" dirty="0">
                <a:sym typeface="Symbol" charset="0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sz="2000" dirty="0">
                <a:sym typeface="Symbol" charset="0"/>
              </a:rPr>
              <a:t>using a copy of </a:t>
            </a:r>
            <a:r>
              <a:rPr lang="en-US" sz="2000" i="1" dirty="0">
                <a:sym typeface="Symbol" charset="0"/>
              </a:rPr>
              <a:t>instructor </a:t>
            </a:r>
            <a:r>
              <a:rPr lang="en-US" sz="2000" dirty="0">
                <a:sym typeface="Symbol" charset="0"/>
              </a:rPr>
              <a:t>under a new name </a:t>
            </a:r>
            <a:r>
              <a:rPr lang="en-US" sz="2000" i="1" dirty="0">
                <a:sym typeface="Symbol" charset="0"/>
              </a:rPr>
              <a:t>d</a:t>
            </a:r>
          </a:p>
          <a:p>
            <a:pPr lvl="2"/>
            <a:r>
              <a:rPr lang="en-US" dirty="0">
                <a:sym typeface="Symbol" charset="0"/>
              </a:rPr>
              <a:t></a:t>
            </a:r>
            <a:r>
              <a:rPr lang="en-US" sz="2400" i="1" baseline="-25000" dirty="0" err="1"/>
              <a:t>instructor.salary</a:t>
            </a:r>
            <a:r>
              <a:rPr lang="en-US" sz="1600" dirty="0"/>
              <a:t> </a:t>
            </a:r>
            <a:r>
              <a:rPr lang="en-US" sz="2000" dirty="0"/>
              <a:t>(</a:t>
            </a:r>
            <a:r>
              <a:rPr lang="en-US" sz="2000" i="1" dirty="0">
                <a:sym typeface="Symbol" charset="0"/>
              </a:rPr>
              <a:t>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400" i="1" baseline="-25000" dirty="0" err="1">
                <a:sym typeface="Symbol" charset="0"/>
              </a:rPr>
              <a:t>instructor.salary</a:t>
            </a:r>
            <a:r>
              <a:rPr lang="en-US" sz="2400" i="1" baseline="-25000" dirty="0">
                <a:sym typeface="Symbol" charset="0"/>
              </a:rPr>
              <a:t> &lt; </a:t>
            </a:r>
            <a:r>
              <a:rPr lang="en-US" sz="2400" i="1" baseline="-25000" dirty="0" err="1">
                <a:sym typeface="Symbol" charset="0"/>
              </a:rPr>
              <a:t>d,salary</a:t>
            </a:r>
            <a:r>
              <a:rPr lang="en-US" sz="2400" i="1" baseline="-25000" dirty="0">
                <a:sym typeface="Symbol" charset="0"/>
              </a:rPr>
              <a:t>  </a:t>
            </a:r>
            <a:br>
              <a:rPr lang="en-US" sz="2400" i="1" baseline="-25000" dirty="0">
                <a:sym typeface="Symbol" charset="0"/>
              </a:rPr>
            </a:br>
            <a:r>
              <a:rPr lang="en-US" sz="2400" i="1" baseline="-25000" dirty="0">
                <a:sym typeface="Symbol" charset="0"/>
              </a:rPr>
              <a:t>                                      </a:t>
            </a:r>
            <a:r>
              <a:rPr lang="en-US" sz="2000" dirty="0">
                <a:sym typeface="Symbol" charset="0"/>
              </a:rPr>
              <a:t>(</a:t>
            </a:r>
            <a:r>
              <a:rPr lang="en-US" sz="2000" i="1" dirty="0">
                <a:sym typeface="Symbol" charset="0"/>
              </a:rPr>
              <a:t>instructor x </a:t>
            </a:r>
            <a:r>
              <a:rPr lang="en-US" sz="2400" i="1" dirty="0">
                <a:sym typeface="Symbol" charset="0"/>
              </a:rPr>
              <a:t></a:t>
            </a:r>
            <a:r>
              <a:rPr lang="en-US" sz="2800" i="1" baseline="-25000" dirty="0"/>
              <a:t>d</a:t>
            </a:r>
            <a:r>
              <a:rPr lang="en-US" sz="1600" dirty="0"/>
              <a:t> </a:t>
            </a:r>
            <a:r>
              <a:rPr lang="en-US" sz="2000" i="1" dirty="0">
                <a:sym typeface="Symbol" charset="0"/>
              </a:rPr>
              <a:t>(instructor</a:t>
            </a:r>
            <a:r>
              <a:rPr lang="en-US" sz="2000" dirty="0">
                <a:sym typeface="Symbol" charset="0"/>
              </a:rPr>
              <a:t>)))  </a:t>
            </a:r>
          </a:p>
          <a:p>
            <a:pPr lvl="1"/>
            <a:endParaRPr lang="en-US" sz="2000" dirty="0">
              <a:sym typeface="Symbol" charset="0"/>
            </a:endParaRPr>
          </a:p>
          <a:p>
            <a:pPr lvl="1"/>
            <a:r>
              <a:rPr lang="en-US" sz="2000" dirty="0">
                <a:sym typeface="Symbol" charset="0"/>
              </a:rPr>
              <a:t>Step 2: Find the largest salary</a:t>
            </a:r>
          </a:p>
          <a:p>
            <a:pPr lvl="2"/>
            <a:r>
              <a:rPr lang="en-US" dirty="0">
                <a:sym typeface="Symbol" charset="0"/>
              </a:rPr>
              <a:t></a:t>
            </a:r>
            <a:r>
              <a:rPr lang="en-US" sz="2400" i="1" baseline="-25000" dirty="0"/>
              <a:t>salary </a:t>
            </a:r>
            <a:r>
              <a:rPr lang="en-US" sz="2000" i="1" dirty="0">
                <a:sym typeface="Symbol" charset="0"/>
              </a:rPr>
              <a:t>(instructor) – </a:t>
            </a:r>
            <a:br>
              <a:rPr lang="en-US" sz="2000" i="1" dirty="0">
                <a:sym typeface="Symbol" charset="0"/>
              </a:rPr>
            </a:br>
            <a:r>
              <a:rPr lang="en-US" sz="2000" i="1" dirty="0">
                <a:sym typeface="Symbol" charset="0"/>
              </a:rPr>
              <a:t>   </a:t>
            </a:r>
            <a:r>
              <a:rPr lang="en-US" dirty="0">
                <a:sym typeface="Symbol" charset="0"/>
              </a:rPr>
              <a:t></a:t>
            </a:r>
            <a:r>
              <a:rPr lang="en-US" sz="2400" i="1" baseline="-25000" dirty="0" err="1"/>
              <a:t>instructor.salary</a:t>
            </a:r>
            <a:r>
              <a:rPr lang="en-US" sz="1600" dirty="0"/>
              <a:t> </a:t>
            </a:r>
            <a:r>
              <a:rPr lang="en-US" sz="2000" dirty="0"/>
              <a:t>(</a:t>
            </a:r>
            <a:r>
              <a:rPr lang="en-US" sz="2000" i="1" dirty="0">
                <a:sym typeface="Symbol" charset="0"/>
              </a:rPr>
              <a:t>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400" i="1" baseline="-25000" dirty="0" err="1">
                <a:sym typeface="Symbol" charset="0"/>
              </a:rPr>
              <a:t>instructor.salary</a:t>
            </a:r>
            <a:r>
              <a:rPr lang="en-US" sz="2400" i="1" baseline="-25000" dirty="0">
                <a:sym typeface="Symbol" charset="0"/>
              </a:rPr>
              <a:t> &lt; </a:t>
            </a:r>
            <a:r>
              <a:rPr lang="en-US" sz="2400" i="1" baseline="-25000" dirty="0" err="1">
                <a:sym typeface="Symbol" charset="0"/>
              </a:rPr>
              <a:t>d,salary</a:t>
            </a:r>
            <a:r>
              <a:rPr lang="en-US" sz="2400" i="1" baseline="-25000" dirty="0">
                <a:sym typeface="Symbol" charset="0"/>
              </a:rPr>
              <a:t>  </a:t>
            </a:r>
            <a:br>
              <a:rPr lang="en-US" sz="2400" i="1" baseline="-25000" dirty="0">
                <a:sym typeface="Symbol" charset="0"/>
              </a:rPr>
            </a:br>
            <a:r>
              <a:rPr lang="en-US" sz="2400" i="1" baseline="-25000" dirty="0">
                <a:sym typeface="Symbol" charset="0"/>
              </a:rPr>
              <a:t>                                       </a:t>
            </a:r>
            <a:r>
              <a:rPr lang="en-US" sz="2000" dirty="0">
                <a:sym typeface="Symbol" charset="0"/>
              </a:rPr>
              <a:t>(</a:t>
            </a:r>
            <a:r>
              <a:rPr lang="en-US" sz="2000" i="1" dirty="0">
                <a:sym typeface="Symbol" charset="0"/>
              </a:rPr>
              <a:t>instructor x </a:t>
            </a:r>
            <a:r>
              <a:rPr lang="en-US" sz="2400" i="1" dirty="0">
                <a:sym typeface="Symbol" charset="0"/>
              </a:rPr>
              <a:t></a:t>
            </a:r>
            <a:r>
              <a:rPr lang="en-US" sz="2800" i="1" baseline="-25000" dirty="0"/>
              <a:t>d</a:t>
            </a:r>
            <a:r>
              <a:rPr lang="en-US" sz="1600" dirty="0"/>
              <a:t> </a:t>
            </a:r>
            <a:r>
              <a:rPr lang="en-US" sz="2000" i="1" dirty="0">
                <a:sym typeface="Symbol" charset="0"/>
              </a:rPr>
              <a:t>(instructor</a:t>
            </a:r>
            <a:r>
              <a:rPr lang="en-US" sz="2000" dirty="0">
                <a:sym typeface="Symbol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77309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2.3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Keys as a mechanism to uniquely identify tuples in a relation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Super key vs Candidate key vs Primary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Foreign keys and Referential Integrity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keys of a relation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Model: Keys</a:t>
            </a:r>
          </a:p>
        </p:txBody>
      </p:sp>
    </p:spTree>
    <p:extLst>
      <p:ext uri="{BB962C8B-B14F-4D97-AF65-F5344CB8AC3E}">
        <p14:creationId xmlns:p14="http://schemas.microsoft.com/office/powerpoint/2010/main" val="3582217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53400" cy="698500"/>
          </a:xfrm>
        </p:spPr>
        <p:txBody>
          <a:bodyPr/>
          <a:lstStyle/>
          <a:p>
            <a:r>
              <a:rPr lang="en-US"/>
              <a:t>Find the names of all instructors in the Physics department, along with the </a:t>
            </a:r>
            <a:r>
              <a:rPr lang="en-US" i="1"/>
              <a:t>course_id</a:t>
            </a:r>
            <a:r>
              <a:rPr lang="en-US"/>
              <a:t> of all courses they have taught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93750" indent="-3365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793750" marR="0" lvl="1" indent="-33655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Monotype Sorts" charset="0"/>
              <a:buChar char="l"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Query 1</a:t>
            </a:r>
            <a:b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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instructor.ID,course_id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(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dept_name=</a:t>
            </a:r>
            <a:r>
              <a:rPr kumimoji="1" lang="ja-JP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sym typeface="Symbol" charset="0"/>
              </a:rPr>
              <a:t>“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Physics</a:t>
            </a:r>
            <a:r>
              <a:rPr kumimoji="1" lang="ja-JP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sym typeface="Symbol" charset="0"/>
              </a:rPr>
              <a:t>”</a:t>
            </a:r>
            <a:r>
              <a:rPr kumimoji="1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</a:t>
            </a:r>
            <a:b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</a:b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                   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instructor.ID=teaches.ID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x 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teaches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857250" y="3427413"/>
            <a:ext cx="8661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93750" indent="-3365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793750" marR="0" lvl="1" indent="-33655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Monotype Sorts" charset="0"/>
              <a:buChar char="l"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Query 2</a:t>
            </a:r>
            <a:b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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instructor.ID,course_id</a:t>
            </a:r>
            <a:r>
              <a:rPr kumimoji="1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(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instructor.ID=teaches.ID</a:t>
            </a:r>
            <a:r>
              <a:rPr kumimoji="1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</a:t>
            </a:r>
            <a:b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</a:b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                   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dept_name=</a:t>
            </a:r>
            <a:r>
              <a:rPr kumimoji="1" lang="ja-JP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sym typeface="Symbol" charset="0"/>
              </a:rPr>
              <a:t>“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Physics</a:t>
            </a:r>
            <a:r>
              <a:rPr kumimoji="1" lang="ja-JP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sym typeface="Symbol" charset="0"/>
              </a:rPr>
              <a:t>”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(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instructor)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 x 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teaches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  <a:sym typeface="Symbol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3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524000" y="3091434"/>
            <a:ext cx="65532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SQL “Multi-Set/Bag” Semantics</a:t>
            </a:r>
          </a:p>
        </p:txBody>
      </p:sp>
    </p:spTree>
    <p:extLst>
      <p:ext uri="{BB962C8B-B14F-4D97-AF65-F5344CB8AC3E}">
        <p14:creationId xmlns:p14="http://schemas.microsoft.com/office/powerpoint/2010/main" val="6609895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Multiset Relational Algebra Paragraph (Section 6.1, page 238)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SQL ”Bag”/”Multiset” Semantics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Operations on multisets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33656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Duplicates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038600"/>
          </a:xfrm>
        </p:spPr>
        <p:txBody>
          <a:bodyPr/>
          <a:lstStyle/>
          <a:p>
            <a:r>
              <a:rPr lang="en-US" sz="2600">
                <a:latin typeface="Calibri" charset="0"/>
              </a:rPr>
              <a:t>By definition, </a:t>
            </a:r>
            <a:r>
              <a:rPr lang="en-US" sz="2600" i="1">
                <a:latin typeface="Calibri" charset="0"/>
              </a:rPr>
              <a:t>relations </a:t>
            </a:r>
            <a:r>
              <a:rPr lang="en-US" sz="2600">
                <a:latin typeface="Calibri" charset="0"/>
              </a:rPr>
              <a:t>are </a:t>
            </a:r>
            <a:r>
              <a:rPr lang="en-US" sz="2600" i="1">
                <a:latin typeface="Calibri" charset="0"/>
              </a:rPr>
              <a:t>sets</a:t>
            </a:r>
          </a:p>
          <a:p>
            <a:pPr lvl="1"/>
            <a:r>
              <a:rPr lang="en-US" sz="2200">
                <a:latin typeface="Calibri" charset="0"/>
              </a:rPr>
              <a:t>So </a:t>
            </a:r>
            <a:r>
              <a:rPr lang="en-US" sz="2200">
                <a:latin typeface="Calibri" charset="0"/>
                <a:sym typeface="Wingdings" charset="2"/>
              </a:rPr>
              <a:t> No duplicates allowed</a:t>
            </a:r>
          </a:p>
          <a:p>
            <a:r>
              <a:rPr lang="en-US" sz="2600">
                <a:latin typeface="Calibri" charset="0"/>
              </a:rPr>
              <a:t>Problem: </a:t>
            </a:r>
          </a:p>
          <a:p>
            <a:pPr lvl="1"/>
            <a:r>
              <a:rPr lang="en-US" sz="2200">
                <a:latin typeface="Calibri" charset="0"/>
              </a:rPr>
              <a:t>Not practical to remove duplicates after every operation</a:t>
            </a:r>
          </a:p>
          <a:p>
            <a:pPr lvl="1"/>
            <a:r>
              <a:rPr lang="en-US" sz="2200">
                <a:latin typeface="Calibri" charset="0"/>
              </a:rPr>
              <a:t>Why ?</a:t>
            </a:r>
          </a:p>
          <a:p>
            <a:r>
              <a:rPr lang="en-US" sz="2600">
                <a:latin typeface="Calibri" charset="0"/>
              </a:rPr>
              <a:t>So…</a:t>
            </a:r>
          </a:p>
          <a:p>
            <a:pPr lvl="1"/>
            <a:r>
              <a:rPr lang="en-US" sz="2200">
                <a:latin typeface="Calibri" charset="0"/>
              </a:rPr>
              <a:t>SQL by default does not remove duplicates</a:t>
            </a:r>
          </a:p>
          <a:p>
            <a:r>
              <a:rPr lang="en-US" sz="2600">
                <a:latin typeface="Calibri" charset="0"/>
              </a:rPr>
              <a:t>SQL follows </a:t>
            </a:r>
            <a:r>
              <a:rPr lang="en-US" sz="2600" i="1">
                <a:latin typeface="Calibri" charset="0"/>
              </a:rPr>
              <a:t>bag </a:t>
            </a:r>
            <a:r>
              <a:rPr lang="en-US" sz="2600">
                <a:latin typeface="Calibri" charset="0"/>
              </a:rPr>
              <a:t>semantics, not </a:t>
            </a:r>
            <a:r>
              <a:rPr lang="en-US" sz="2600" i="1">
                <a:latin typeface="Calibri" charset="0"/>
              </a:rPr>
              <a:t>set </a:t>
            </a:r>
            <a:r>
              <a:rPr lang="en-US" sz="2600">
                <a:latin typeface="Calibri" charset="0"/>
              </a:rPr>
              <a:t>semantics</a:t>
            </a:r>
          </a:p>
          <a:p>
            <a:pPr lvl="1"/>
            <a:r>
              <a:rPr lang="en-US" sz="2200">
                <a:latin typeface="Calibri" charset="0"/>
              </a:rPr>
              <a:t>Implicitly we keep count of number of copies of each tuple</a:t>
            </a:r>
          </a:p>
        </p:txBody>
      </p:sp>
    </p:spTree>
    <p:extLst>
      <p:ext uri="{BB962C8B-B14F-4D97-AF65-F5344CB8AC3E}">
        <p14:creationId xmlns:p14="http://schemas.microsoft.com/office/powerpoint/2010/main" val="259832205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Formal Semantics of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18500" cy="509588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RA can only express </a:t>
            </a:r>
            <a:r>
              <a:rPr lang="en-US" sz="2400">
                <a:solidFill>
                  <a:srgbClr val="000000"/>
                </a:solidFill>
                <a:latin typeface="Courier New" charset="0"/>
              </a:rPr>
              <a:t>SELECT DISTINCT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queries</a:t>
            </a:r>
          </a:p>
        </p:txBody>
      </p:sp>
      <p:graphicFrame>
        <p:nvGraphicFramePr>
          <p:cNvPr id="1037344" name="Group 32"/>
          <p:cNvGraphicFramePr>
            <a:graphicFrameLocks noGrp="1"/>
          </p:cNvGraphicFramePr>
          <p:nvPr>
            <p:ph sz="half" idx="2"/>
          </p:nvPr>
        </p:nvGraphicFramePr>
        <p:xfrm>
          <a:off x="2946400" y="3603625"/>
          <a:ext cx="2592388" cy="1509713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R.H.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381000" y="1841500"/>
            <a:ext cx="8318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express SQL, must extend RA to a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algebra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à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  <a:sym typeface="Wingdings" charset="2"/>
              </a:rPr>
              <a:t>Bags (aka: </a:t>
            </a: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  <a:sym typeface="Wingdings" charset="2"/>
              </a:rPr>
              <a:t>multisets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  <a:sym typeface="Wingdings" charset="2"/>
              </a:rPr>
              <a:t>) like sets, but can have duplicates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38213" y="3041650"/>
            <a:ext cx="26924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e.g: {5, 3,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e.g: homes =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81000" y="5562600"/>
            <a:ext cx="8318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Next: will define RA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a 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version of RA</a:t>
            </a:r>
          </a:p>
        </p:txBody>
      </p:sp>
    </p:spTree>
    <p:extLst>
      <p:ext uri="{BB962C8B-B14F-4D97-AF65-F5344CB8AC3E}">
        <p14:creationId xmlns:p14="http://schemas.microsoft.com/office/powerpoint/2010/main" val="28700785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464646"/>
                </a:solidFill>
              </a:rPr>
              <a:t>Formal Semantics of SQL: RA*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56600" cy="53657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Symbol" charset="2"/>
              </a:rPr>
              <a:t>1. 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*</a:t>
            </a:r>
            <a:r>
              <a:rPr lang="en-US" baseline="-2500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(r): 	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preserves copies in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r</a:t>
            </a:r>
          </a:p>
        </p:txBody>
      </p:sp>
      <p:graphicFrame>
        <p:nvGraphicFramePr>
          <p:cNvPr id="1039387" name="Group 27"/>
          <p:cNvGraphicFramePr>
            <a:graphicFrameLocks noGrp="1"/>
          </p:cNvGraphicFramePr>
          <p:nvPr>
            <p:ph sz="quarter" idx="2"/>
          </p:nvPr>
        </p:nvGraphicFramePr>
        <p:xfrm>
          <a:off x="5118100" y="1912938"/>
          <a:ext cx="2192338" cy="99060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9386" name="Group 26"/>
          <p:cNvGraphicFramePr>
            <a:graphicFrameLocks noGrp="1"/>
          </p:cNvGraphicFramePr>
          <p:nvPr>
            <p:ph sz="quarter" idx="3"/>
          </p:nvPr>
        </p:nvGraphicFramePr>
        <p:xfrm>
          <a:off x="4203700" y="4006850"/>
          <a:ext cx="1263650" cy="1393889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720725" y="2041525"/>
            <a:ext cx="3800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e.g: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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city = Brighton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(homes) =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381000" y="3378200"/>
            <a:ext cx="8356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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A1, …, An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(r): 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 duplicate elimination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720725" y="4073525"/>
            <a:ext cx="2992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e.g: </a:t>
            </a: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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*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cname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(homes) =</a:t>
            </a:r>
          </a:p>
        </p:txBody>
      </p:sp>
    </p:spTree>
    <p:extLst>
      <p:ext uri="{BB962C8B-B14F-4D97-AF65-F5344CB8AC3E}">
        <p14:creationId xmlns:p14="http://schemas.microsoft.com/office/powerpoint/2010/main" val="36477520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721225" y="2616200"/>
            <a:ext cx="328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=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Formal Semantics of SQL: RA*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56600" cy="6159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Clr>
                <a:srgbClr val="FFFF00"/>
              </a:buClr>
              <a:buFont typeface="Wingdings 3" charset="2"/>
              <a:buNone/>
            </a:pPr>
            <a:r>
              <a:rPr lang="en-US">
                <a:latin typeface="Calibri" charset="0"/>
              </a:rPr>
              <a:t>3.  r</a:t>
            </a:r>
            <a:r>
              <a:rPr lang="en-US" i="1">
                <a:latin typeface="Calibri" charset="0"/>
              </a:rPr>
              <a:t> </a:t>
            </a:r>
            <a:r>
              <a:rPr lang="ru-RU">
                <a:latin typeface="Symbol" charset="2"/>
                <a:sym typeface="Symbol" charset="2"/>
              </a:rPr>
              <a:t></a:t>
            </a:r>
            <a:r>
              <a:rPr lang="en-US">
                <a:latin typeface="Calibri" charset="0"/>
              </a:rPr>
              <a:t>* s : 		</a:t>
            </a:r>
            <a:r>
              <a:rPr lang="en-US" i="1">
                <a:latin typeface="Calibri" charset="0"/>
              </a:rPr>
              <a:t>additive union</a:t>
            </a:r>
          </a:p>
        </p:txBody>
      </p:sp>
      <p:graphicFrame>
        <p:nvGraphicFramePr>
          <p:cNvPr id="1041474" name="Group 66"/>
          <p:cNvGraphicFramePr>
            <a:graphicFrameLocks noGrp="1"/>
          </p:cNvGraphicFramePr>
          <p:nvPr>
            <p:ph sz="quarter" idx="2"/>
          </p:nvPr>
        </p:nvGraphicFramePr>
        <p:xfrm>
          <a:off x="5597525" y="1933575"/>
          <a:ext cx="763588" cy="1933068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1424" name="Group 16"/>
          <p:cNvGraphicFramePr>
            <a:graphicFrameLocks noGrp="1"/>
          </p:cNvGraphicFramePr>
          <p:nvPr/>
        </p:nvGraphicFramePr>
        <p:xfrm>
          <a:off x="1449388" y="2233613"/>
          <a:ext cx="709612" cy="1152716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1435" name="Group 27"/>
          <p:cNvGraphicFramePr>
            <a:graphicFrameLocks noGrp="1"/>
          </p:cNvGraphicFramePr>
          <p:nvPr/>
        </p:nvGraphicFramePr>
        <p:xfrm>
          <a:off x="3536950" y="2252663"/>
          <a:ext cx="763588" cy="11811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1473" name="Group 65"/>
          <p:cNvGraphicFramePr>
            <a:graphicFrameLocks noGrp="1"/>
          </p:cNvGraphicFramePr>
          <p:nvPr>
            <p:ph sz="quarter" idx="3"/>
          </p:nvPr>
        </p:nvGraphicFramePr>
        <p:xfrm>
          <a:off x="2746375" y="5145088"/>
          <a:ext cx="709613" cy="673735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1457" name="Group 49"/>
          <p:cNvGraphicFramePr>
            <a:graphicFrameLocks noGrp="1"/>
          </p:cNvGraphicFramePr>
          <p:nvPr/>
        </p:nvGraphicFramePr>
        <p:xfrm>
          <a:off x="5843588" y="5108575"/>
          <a:ext cx="709612" cy="673735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56" name="Rectangle 60"/>
          <p:cNvSpPr>
            <a:spLocks noChangeArrowheads="1"/>
          </p:cNvSpPr>
          <p:nvPr/>
        </p:nvSpPr>
        <p:spPr bwMode="auto">
          <a:xfrm>
            <a:off x="381000" y="4241800"/>
            <a:ext cx="83566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r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-* s: 	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 difference</a:t>
            </a: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938213" y="5095875"/>
            <a:ext cx="478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e.g: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  -* s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    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  -* r  =</a:t>
            </a:r>
          </a:p>
        </p:txBody>
      </p:sp>
      <p:sp>
        <p:nvSpPr>
          <p:cNvPr id="55358" name="Rectangle 62"/>
          <p:cNvSpPr>
            <a:spLocks noChangeArrowheads="1"/>
          </p:cNvSpPr>
          <p:nvPr/>
        </p:nvSpPr>
        <p:spPr bwMode="auto">
          <a:xfrm>
            <a:off x="2544763" y="2546350"/>
            <a:ext cx="7223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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1550988" y="3335338"/>
            <a:ext cx="274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</a:t>
            </a: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3727450" y="3392488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312371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092325" y="2395538"/>
            <a:ext cx="56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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Formal Semantics of SQL: RA*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56600" cy="58896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Clr>
                <a:srgbClr val="FFFF00"/>
              </a:buClr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5. r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>
                <a:solidFill>
                  <a:srgbClr val="000000"/>
                </a:solidFill>
                <a:latin typeface="Symbol" charset="2"/>
                <a:sym typeface="Symbol" charset="2"/>
              </a:rPr>
              <a:t></a:t>
            </a:r>
            <a:r>
              <a:rPr lang="en-US">
                <a:solidFill>
                  <a:srgbClr val="000000"/>
                </a:solidFill>
                <a:latin typeface="Arial Unicode MS" charset="0"/>
              </a:rPr>
              <a:t>*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s: 		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cartesian product</a:t>
            </a:r>
            <a:endParaRPr lang="ru-RU" i="1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1043496" name="Group 40"/>
          <p:cNvGraphicFramePr>
            <a:graphicFrameLocks noGrp="1"/>
          </p:cNvGraphicFramePr>
          <p:nvPr>
            <p:ph sz="quarter" idx="2"/>
          </p:nvPr>
        </p:nvGraphicFramePr>
        <p:xfrm>
          <a:off x="5178425" y="2033588"/>
          <a:ext cx="1035050" cy="1941005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kumimoji="0" lang="el-G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1112838" y="2168525"/>
          <a:ext cx="709612" cy="1152716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α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6" name="Group 30"/>
          <p:cNvGraphicFramePr>
            <a:graphicFrameLocks noGrp="1"/>
          </p:cNvGraphicFramePr>
          <p:nvPr/>
        </p:nvGraphicFramePr>
        <p:xfrm>
          <a:off x="3073400" y="2185988"/>
          <a:ext cx="407988" cy="9652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3929063" y="2344738"/>
            <a:ext cx="38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8611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Formal Semantics of SQL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1346200" cy="58896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Query:</a:t>
            </a:r>
            <a:endParaRPr lang="en-US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447925" y="1422400"/>
            <a:ext cx="36210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SELECT	a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, ….., a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FROM		r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, ….., r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WHERE		p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81000" y="2627313"/>
            <a:ext cx="2032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Semantics: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41575" y="2676525"/>
            <a:ext cx="60833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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A1, …, 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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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 …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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 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 )		(1)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81000" y="3924300"/>
            <a:ext cx="1346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Query: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447925" y="3975100"/>
            <a:ext cx="45450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SELECT DISTINCT 	a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, ….., a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FROM			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, …..,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m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WHERE		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381000" y="5237163"/>
            <a:ext cx="2032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Semantics: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286000" y="5260975"/>
            <a:ext cx="652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What is the only operator to change in (1)?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478088" y="5848350"/>
            <a:ext cx="60833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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A1, …, 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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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 …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  <a:sym typeface="Symbol" charset="2"/>
              </a:rPr>
              <a:t>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* 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 )		(2)</a:t>
            </a:r>
          </a:p>
        </p:txBody>
      </p:sp>
    </p:spTree>
    <p:extLst>
      <p:ext uri="{BB962C8B-B14F-4D97-AF65-F5344CB8AC3E}">
        <p14:creationId xmlns:p14="http://schemas.microsoft.com/office/powerpoint/2010/main" val="33817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0" grpId="0"/>
      <p:bldP spid="59401" grpId="0"/>
      <p:bldP spid="59402" grpId="0"/>
      <p:bldP spid="5940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Set/Bag Operations Revisited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924300" cy="149225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Set Operations</a:t>
            </a:r>
          </a:p>
          <a:p>
            <a:pPr marL="457200" indent="-457200">
              <a:lnSpc>
                <a:spcPct val="80000"/>
              </a:lnSpc>
            </a:pPr>
            <a:endParaRPr lang="en-US" sz="900">
              <a:solidFill>
                <a:srgbClr val="000000"/>
              </a:solidFill>
              <a:latin typeface="Calibri" charset="0"/>
            </a:endParaRPr>
          </a:p>
          <a:p>
            <a:pPr marL="838200" lvl="1" indent="-381000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UNION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		≡   </a:t>
            </a:r>
            <a:r>
              <a:rPr lang="en-US">
                <a:solidFill>
                  <a:srgbClr val="000000"/>
                </a:solidFill>
                <a:latin typeface="Arial Unicode MS" charset="0"/>
              </a:rPr>
              <a:t>U</a:t>
            </a:r>
          </a:p>
          <a:p>
            <a:pPr marL="838200" lvl="1" indent="-381000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INTERSECT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	≡  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Times New Roman" charset="0"/>
                <a:cs typeface="Times New Roman" charset="0"/>
              </a:rPr>
              <a:t>∩</a:t>
            </a:r>
          </a:p>
          <a:p>
            <a:pPr marL="838200" lvl="1" indent="-381000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EXCEPT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	≡   -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FontTx/>
              <a:buAutoNum type="alphaLcPeriod"/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725988" y="1252538"/>
            <a:ext cx="4859337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 Operations</a:t>
            </a: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ＭＳ Ｐゴシック" charset="-128"/>
              </a:rPr>
              <a:t>UNION ALL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	≡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ＭＳ Ｐゴシック" charset="-128"/>
              </a:rPr>
              <a:t>U*</a:t>
            </a:r>
          </a:p>
          <a:p>
            <a:pPr marL="838200" marR="0" lvl="1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ＭＳ Ｐゴシック" charset="-128"/>
              </a:rPr>
              <a:t>INTERSECT ALL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	≡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Times New Roman" charset="0"/>
                <a:cs typeface="Times New Roman" charset="0"/>
              </a:rPr>
              <a:t>∩*</a:t>
            </a:r>
          </a:p>
          <a:p>
            <a:pPr marL="838200" marR="0" lvl="1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ＭＳ Ｐゴシック" charset="-128"/>
              </a:rPr>
              <a:t>EXCEPT ALL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	≡   -*</a:t>
            </a: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1295400" marR="0" lvl="2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42900" y="3311525"/>
            <a:ext cx="337661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Duplicate Counting:</a:t>
            </a: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5413" y="3825875"/>
            <a:ext cx="8475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Given m copies of t in r, n copies of t in s, how many copies of t in: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020763" y="4356100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 UNION ALL s?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20763" y="508635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 INTERSECT ALL s?	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265738" y="4392613"/>
            <a:ext cx="1474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A: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m + n</a:t>
            </a:r>
            <a:endParaRPr kumimoji="1" 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265738" y="5122863"/>
            <a:ext cx="2019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A:  min (m, n)</a:t>
            </a:r>
            <a:endParaRPr kumimoji="1" 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020763" y="5853113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 EXCEPT ALL s?	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265738" y="5889625"/>
            <a:ext cx="232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A:  max (0, m-n)</a:t>
            </a:r>
            <a:endParaRPr kumimoji="1" 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4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Let K </a:t>
            </a:r>
            <a:r>
              <a:rPr lang="en-US" dirty="0">
                <a:sym typeface="Symbol" charset="2"/>
              </a:rPr>
              <a:t> R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Symbol" charset="2"/>
              </a:rPr>
              <a:t>K is a </a:t>
            </a:r>
            <a:r>
              <a:rPr lang="en-US" b="1" dirty="0" err="1">
                <a:solidFill>
                  <a:srgbClr val="FF0000"/>
                </a:solidFill>
                <a:sym typeface="Symbol" charset="2"/>
              </a:rPr>
              <a:t>superkey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of R if values for K are sufficient to identify a unique tuple of any possible relation r(R) 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Symbol" charset="2"/>
              </a:rPr>
              <a:t>Example:  {ID} and {</a:t>
            </a:r>
            <a:r>
              <a:rPr lang="en-US" i="1" dirty="0" err="1">
                <a:sym typeface="Symbol" charset="2"/>
              </a:rPr>
              <a:t>ID,name</a:t>
            </a:r>
            <a:r>
              <a:rPr lang="en-US" i="1" dirty="0">
                <a:sym typeface="Symbol" charset="2"/>
              </a:rPr>
              <a:t>} are both </a:t>
            </a:r>
            <a:r>
              <a:rPr lang="en-US" i="1" dirty="0" err="1">
                <a:sym typeface="Symbol" charset="2"/>
              </a:rPr>
              <a:t>superkeys</a:t>
            </a:r>
            <a:r>
              <a:rPr lang="en-US" i="1" dirty="0">
                <a:sym typeface="Symbol" charset="2"/>
              </a:rPr>
              <a:t> of instructor.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ym typeface="Symbol" charset="2"/>
              </a:rPr>
              <a:t>Superkey</a:t>
            </a:r>
            <a:r>
              <a:rPr lang="en-US" dirty="0">
                <a:sym typeface="Symbol" charset="2"/>
              </a:rPr>
              <a:t> K is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a candidate key </a:t>
            </a:r>
            <a:r>
              <a:rPr lang="en-US" dirty="0">
                <a:sym typeface="Symbol" charset="2"/>
              </a:rPr>
              <a:t>if K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minimal</a:t>
            </a:r>
            <a:r>
              <a:rPr lang="en-US" dirty="0">
                <a:solidFill>
                  <a:srgbClr val="DA1F28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(i.e., no subset of it is a </a:t>
            </a:r>
            <a:r>
              <a:rPr lang="en-US" dirty="0" err="1">
                <a:sym typeface="Symbol" charset="2"/>
              </a:rPr>
              <a:t>superkey</a:t>
            </a:r>
            <a:r>
              <a:rPr lang="en-US" dirty="0">
                <a:sym typeface="Symbol" charset="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Symbol" charset="2"/>
              </a:rPr>
              <a:t>Example:  {ID} is a candidate key for Instructor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Symbol" charset="2"/>
              </a:rPr>
              <a:t>One of the candidate keys is selected to be the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primary key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Symbol" charset="2"/>
              </a:rPr>
              <a:t>Typically one that is small and immutable (doesn’t change often)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Symbol" charset="2"/>
              </a:rPr>
              <a:t>Primary key typically highlighted (e.g., underlined) 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838200" y="3091433"/>
            <a:ext cx="7696200" cy="1470025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SQL: Transactions, Functions, Procedures, Recursive Queries,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65508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Transactions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A transaction is a sequence of queries and update statements executed as a single unit</a:t>
            </a:r>
          </a:p>
          <a:p>
            <a:pPr lvl="1"/>
            <a:r>
              <a:rPr lang="en-US" sz="1800">
                <a:latin typeface="Calibri" charset="0"/>
              </a:rPr>
              <a:t>Transactions are started implicitly and terminated by one of</a:t>
            </a:r>
          </a:p>
          <a:p>
            <a:pPr lvl="2"/>
            <a:r>
              <a:rPr lang="en-US" sz="1800">
                <a:solidFill>
                  <a:srgbClr val="0000FF"/>
                </a:solidFill>
                <a:latin typeface="Calibri" charset="0"/>
              </a:rPr>
              <a:t>commit work</a:t>
            </a:r>
            <a:r>
              <a:rPr lang="en-US" sz="1800">
                <a:latin typeface="Calibri" charset="0"/>
              </a:rPr>
              <a:t>: makes all updates of the transaction permanent in the database</a:t>
            </a:r>
          </a:p>
          <a:p>
            <a:pPr lvl="2"/>
            <a:r>
              <a:rPr lang="en-US" sz="1800">
                <a:solidFill>
                  <a:srgbClr val="0000FF"/>
                </a:solidFill>
                <a:latin typeface="Calibri" charset="0"/>
              </a:rPr>
              <a:t>rollback work</a:t>
            </a:r>
            <a:r>
              <a:rPr lang="en-US" sz="1800">
                <a:latin typeface="Calibri" charset="0"/>
              </a:rPr>
              <a:t>: undoes all updates performed by the transaction. </a:t>
            </a:r>
          </a:p>
          <a:p>
            <a:r>
              <a:rPr lang="en-US" sz="2000">
                <a:latin typeface="Calibri" charset="0"/>
              </a:rPr>
              <a:t>Motivating example</a:t>
            </a:r>
          </a:p>
          <a:p>
            <a:pPr lvl="1"/>
            <a:r>
              <a:rPr lang="en-US" sz="1800">
                <a:latin typeface="Calibri" charset="0"/>
              </a:rPr>
              <a:t>Transfer of money from one account to another involves two steps:</a:t>
            </a:r>
          </a:p>
          <a:p>
            <a:pPr lvl="2"/>
            <a:r>
              <a:rPr lang="en-US" sz="1800">
                <a:latin typeface="Calibri" charset="0"/>
              </a:rPr>
              <a:t>  deduct from one account and credit to another</a:t>
            </a:r>
          </a:p>
          <a:p>
            <a:pPr lvl="1"/>
            <a:r>
              <a:rPr lang="en-US" sz="1800">
                <a:latin typeface="Calibri" charset="0"/>
              </a:rPr>
              <a:t>If one steps succeeds and the other fails, database is in an inconsistent state</a:t>
            </a:r>
          </a:p>
          <a:p>
            <a:pPr lvl="1"/>
            <a:r>
              <a:rPr lang="en-US" sz="1800">
                <a:latin typeface="Calibri" charset="0"/>
              </a:rPr>
              <a:t>Therefore, either both steps should succeed or neither should</a:t>
            </a:r>
          </a:p>
          <a:p>
            <a:r>
              <a:rPr lang="en-US" sz="2000">
                <a:latin typeface="Calibri" charset="0"/>
              </a:rPr>
              <a:t>If any step of a transaction fails, all work done by the transaction can be undone by rollback work.  </a:t>
            </a:r>
          </a:p>
          <a:p>
            <a:r>
              <a:rPr lang="en-US" sz="2000">
                <a:latin typeface="Calibri" charset="0"/>
              </a:rPr>
              <a:t>Rollback of incomplete transactions is done automatically, in case of system failures </a:t>
            </a:r>
          </a:p>
        </p:txBody>
      </p:sp>
    </p:spTree>
    <p:extLst>
      <p:ext uri="{BB962C8B-B14F-4D97-AF65-F5344CB8AC3E}">
        <p14:creationId xmlns:p14="http://schemas.microsoft.com/office/powerpoint/2010/main" val="42811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Transactions (Cont.)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 most database systems, each SQL statement that executes successfully is automatically committed.  </a:t>
            </a:r>
          </a:p>
          <a:p>
            <a:pPr lvl="1"/>
            <a:r>
              <a:rPr lang="en-US">
                <a:latin typeface="Calibri" charset="0"/>
              </a:rPr>
              <a:t>Each transaction would then consist of only a single statement</a:t>
            </a:r>
          </a:p>
          <a:p>
            <a:pPr lvl="1"/>
            <a:r>
              <a:rPr lang="en-US">
                <a:latin typeface="Calibri" charset="0"/>
              </a:rPr>
              <a:t>Automatic commit can usually be turned off, allowing multi-statement transactions,  but how to do so depends on the database system</a:t>
            </a:r>
          </a:p>
          <a:p>
            <a:pPr lvl="1"/>
            <a:r>
              <a:rPr lang="en-US">
                <a:latin typeface="Calibri" charset="0"/>
              </a:rPr>
              <a:t>Another option in SQL:1999:  enclose statements within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begin atomic</a:t>
            </a:r>
            <a:br>
              <a:rPr lang="en-US">
                <a:solidFill>
                  <a:srgbClr val="0000FF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</a:rPr>
              <a:t>        … </a:t>
            </a:r>
            <a:br>
              <a:rPr lang="en-US">
                <a:solidFill>
                  <a:srgbClr val="0000FF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</a:rPr>
              <a:t>     end</a:t>
            </a:r>
          </a:p>
        </p:txBody>
      </p:sp>
    </p:spTree>
    <p:extLst>
      <p:ext uri="{BB962C8B-B14F-4D97-AF65-F5344CB8AC3E}">
        <p14:creationId xmlns:p14="http://schemas.microsoft.com/office/powerpoint/2010/main" val="371422770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Advanced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700212" y="3113097"/>
            <a:ext cx="5743575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SQLMan</a:t>
            </a:r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: Wielding the Superpower of SQL</a:t>
            </a:r>
          </a:p>
        </p:txBody>
      </p:sp>
    </p:spTree>
    <p:extLst>
      <p:ext uri="{BB962C8B-B14F-4D97-AF65-F5344CB8AC3E}">
        <p14:creationId xmlns:p14="http://schemas.microsoft.com/office/powerpoint/2010/main" val="3959737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F365EC-F778-B549-89BA-EC114723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https://blog.jooq.org/2016/04/25/10-sql-tricks-that-you-didnt-think-were-possible/</a:t>
            </a:r>
            <a:endParaRPr lang="en-US" dirty="0"/>
          </a:p>
          <a:p>
            <a:pPr lvl="1"/>
            <a:r>
              <a:rPr lang="en-US" dirty="0"/>
              <a:t>Long slide-deck linked off of this page</a:t>
            </a:r>
          </a:p>
          <a:p>
            <a:pPr lvl="1"/>
            <a:r>
              <a:rPr lang="en-US" dirty="0"/>
              <a:t>Complex SQL queries showing how to do things like: do Mandelbrot, solve subset sum problem etc.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err="1"/>
              <a:t>MADlib</a:t>
            </a:r>
            <a:r>
              <a:rPr lang="en-US" b="1" dirty="0"/>
              <a:t> Analytics Library or MAD Skills, the SQL; </a:t>
            </a:r>
            <a:r>
              <a:rPr lang="en-US" dirty="0">
                <a:hlinkClick r:id="rId3"/>
              </a:rPr>
              <a:t>https://arxiv.org/abs/1208.4165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www.red-gate.com</a:t>
            </a:r>
            <a:r>
              <a:rPr lang="en-US" dirty="0"/>
              <a:t>/simple-talk/blogs/statistics-</a:t>
            </a:r>
            <a:r>
              <a:rPr lang="en-US" dirty="0" err="1"/>
              <a:t>sql</a:t>
            </a:r>
            <a:r>
              <a:rPr lang="en-US" dirty="0"/>
              <a:t>-simple-linear-regressions/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with SQL</a:t>
            </a:r>
          </a:p>
        </p:txBody>
      </p:sp>
    </p:spTree>
    <p:extLst>
      <p:ext uri="{BB962C8B-B14F-4D97-AF65-F5344CB8AC3E}">
        <p14:creationId xmlns:p14="http://schemas.microsoft.com/office/powerpoint/2010/main" val="2472792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Everything is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3E789-BDB2-1F4B-B63B-197697CB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371600"/>
            <a:ext cx="2438400" cy="144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00FBF-3754-9442-A931-6E4943C57733}"/>
              </a:ext>
            </a:extLst>
          </p:cNvPr>
          <p:cNvSpPr/>
          <p:nvPr/>
        </p:nvSpPr>
        <p:spPr>
          <a:xfrm>
            <a:off x="4457700" y="631666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https://blog.jooq.org/2016/04/25/10-sql-tricks-that-you-didnt-think-were-possible/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19C09-06A4-264E-866C-1E4439A3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382486"/>
            <a:ext cx="31115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28E37-CCE6-9941-9695-9C29D334E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836875"/>
            <a:ext cx="5981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680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Recursion can be very powerful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00FBF-3754-9442-A931-6E4943C57733}"/>
              </a:ext>
            </a:extLst>
          </p:cNvPr>
          <p:cNvSpPr/>
          <p:nvPr/>
        </p:nvSpPr>
        <p:spPr>
          <a:xfrm>
            <a:off x="4457700" y="631666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https://blog.jooq.org/2016/04/25/10-sql-tricks-that-you-didnt-think-were-possible/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1088A-55EF-9D4E-AD1F-7334B690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264"/>
            <a:ext cx="7789334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82BCA-FB5F-A748-98AB-3CC8A7190A5D}"/>
              </a:ext>
            </a:extLst>
          </p:cNvPr>
          <p:cNvSpPr txBox="1"/>
          <p:nvPr/>
        </p:nvSpPr>
        <p:spPr>
          <a:xfrm>
            <a:off x="6732814" y="1905000"/>
            <a:ext cx="205740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Makes SQL Turing-Complete</a:t>
            </a:r>
          </a:p>
        </p:txBody>
      </p:sp>
    </p:spTree>
    <p:extLst>
      <p:ext uri="{BB962C8B-B14F-4D97-AF65-F5344CB8AC3E}">
        <p14:creationId xmlns:p14="http://schemas.microsoft.com/office/powerpoint/2010/main" val="2365927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Window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BD73A-5A64-1049-8DC7-0AD27EC8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424"/>
            <a:ext cx="9144000" cy="41231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C65A38-F06D-1042-8944-1175E23FEBAC}"/>
              </a:ext>
            </a:extLst>
          </p:cNvPr>
          <p:cNvSpPr/>
          <p:nvPr/>
        </p:nvSpPr>
        <p:spPr>
          <a:xfrm>
            <a:off x="4876800" y="6324600"/>
            <a:ext cx="3998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www.postgresql.org</a:t>
            </a:r>
            <a:r>
              <a:rPr lang="en-US" dirty="0"/>
              <a:t>/docs/9.3/tutorial-</a:t>
            </a:r>
            <a:r>
              <a:rPr lang="en-US" dirty="0" err="1"/>
              <a:t>window.html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398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Correlation Coefficient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65A38-F06D-1042-8944-1175E23FEBAC}"/>
              </a:ext>
            </a:extLst>
          </p:cNvPr>
          <p:cNvSpPr/>
          <p:nvPr/>
        </p:nvSpPr>
        <p:spPr>
          <a:xfrm>
            <a:off x="3366570" y="13900"/>
            <a:ext cx="578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www.red-gate.com</a:t>
            </a:r>
            <a:r>
              <a:rPr lang="en-US" dirty="0"/>
              <a:t>/simple-talk/blogs/statistics-</a:t>
            </a:r>
            <a:r>
              <a:rPr lang="en-US" dirty="0" err="1"/>
              <a:t>sql</a:t>
            </a:r>
            <a:r>
              <a:rPr lang="en-US" dirty="0"/>
              <a:t>-simple-linear-regressions/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64D69-AFFF-064D-9FC1-03516DD7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912222"/>
            <a:ext cx="6120653" cy="59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4272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3DE77-0073-654B-882A-63C3E5BB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160" y="1099457"/>
            <a:ext cx="4816560" cy="5105400"/>
          </a:xfrm>
        </p:spPr>
        <p:txBody>
          <a:bodyPr/>
          <a:lstStyle/>
          <a:p>
            <a:r>
              <a:rPr lang="en-US" sz="2000" dirty="0"/>
              <a:t>Recursive algorithm to assign weights to the nodes of a graph (Web Link Graph)</a:t>
            </a:r>
          </a:p>
          <a:p>
            <a:r>
              <a:rPr lang="en-US" sz="2000" dirty="0"/>
              <a:t>Weight for a node depends on the weights of the nodes that point to it</a:t>
            </a:r>
          </a:p>
          <a:p>
            <a:r>
              <a:rPr lang="en-US" sz="2000" dirty="0"/>
              <a:t>Typically done in iterations till “convergence”</a:t>
            </a:r>
          </a:p>
          <a:p>
            <a:r>
              <a:rPr lang="en-US" sz="2000" dirty="0"/>
              <a:t>Not obvious that you can do it in SQL, but:</a:t>
            </a:r>
          </a:p>
          <a:p>
            <a:pPr lvl="1"/>
            <a:r>
              <a:rPr lang="en-US" sz="1800" dirty="0"/>
              <a:t>Each iteration is just a LEFT OUTERJOIN</a:t>
            </a:r>
          </a:p>
          <a:p>
            <a:pPr lvl="1"/>
            <a:r>
              <a:rPr lang="en-US" sz="1800" dirty="0"/>
              <a:t>Stopping condition is trickier</a:t>
            </a:r>
          </a:p>
          <a:p>
            <a:r>
              <a:rPr lang="en-US" sz="2200" dirty="0"/>
              <a:t>Other ways to do it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A76B3-D6EB-E849-88BD-7A8971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Page 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65A38-F06D-1042-8944-1175E23FEBAC}"/>
              </a:ext>
            </a:extLst>
          </p:cNvPr>
          <p:cNvSpPr/>
          <p:nvPr/>
        </p:nvSpPr>
        <p:spPr>
          <a:xfrm>
            <a:off x="3744686" y="6204857"/>
            <a:ext cx="54102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devnambi.com</a:t>
            </a:r>
            <a:r>
              <a:rPr lang="en-US" sz="2800" dirty="0"/>
              <a:t>/2013/</a:t>
            </a:r>
            <a:r>
              <a:rPr lang="en-US" sz="2800" dirty="0" err="1"/>
              <a:t>pagerank.html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72F39-238A-F144-AA6D-3E87788B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61" y="762000"/>
            <a:ext cx="4251239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9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Tables in a University Database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20125" cy="1723549"/>
          </a:xfrm>
          <a:noFill/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2400" dirty="0"/>
              <a:t>classroom(building, </a:t>
            </a:r>
            <a:r>
              <a:rPr lang="en-US" sz="2400" dirty="0" err="1"/>
              <a:t>room_number</a:t>
            </a:r>
            <a:r>
              <a:rPr lang="en-US" sz="2400" dirty="0"/>
              <a:t>, capacity)</a:t>
            </a:r>
          </a:p>
          <a:p>
            <a:pPr marL="109537" indent="0">
              <a:buNone/>
            </a:pPr>
            <a:r>
              <a:rPr lang="en-US" sz="2400" dirty="0"/>
              <a:t>department(</a:t>
            </a:r>
            <a:r>
              <a:rPr lang="en-US" sz="2400" dirty="0" err="1"/>
              <a:t>dept_name</a:t>
            </a:r>
            <a:r>
              <a:rPr lang="en-US" sz="2400" dirty="0"/>
              <a:t>, building, budget)</a:t>
            </a:r>
          </a:p>
          <a:p>
            <a:pPr marL="109537" indent="0">
              <a:buNone/>
            </a:pPr>
            <a:r>
              <a:rPr lang="en-US" sz="2400" dirty="0"/>
              <a:t>course(</a:t>
            </a:r>
            <a:r>
              <a:rPr lang="en-US" sz="2400" dirty="0" err="1"/>
              <a:t>course_id</a:t>
            </a:r>
            <a:r>
              <a:rPr lang="en-US" sz="2400" dirty="0"/>
              <a:t>, title, </a:t>
            </a:r>
            <a:r>
              <a:rPr lang="en-US" sz="2400" dirty="0" err="1"/>
              <a:t>dept_name</a:t>
            </a:r>
            <a:r>
              <a:rPr lang="en-US" sz="2400" dirty="0"/>
              <a:t>, credits)</a:t>
            </a:r>
          </a:p>
          <a:p>
            <a:pPr marL="109537" indent="0">
              <a:buNone/>
            </a:pPr>
            <a:r>
              <a:rPr lang="en-US" sz="2400" dirty="0"/>
              <a:t>instructor(ID, name, </a:t>
            </a:r>
            <a:r>
              <a:rPr lang="en-US" sz="2400" dirty="0" err="1"/>
              <a:t>dept_name</a:t>
            </a:r>
            <a:r>
              <a:rPr lang="en-US" sz="2400" dirty="0"/>
              <a:t>, salary)</a:t>
            </a:r>
          </a:p>
        </p:txBody>
      </p:sp>
    </p:spTree>
    <p:extLst>
      <p:ext uri="{BB962C8B-B14F-4D97-AF65-F5344CB8AC3E}">
        <p14:creationId xmlns:p14="http://schemas.microsoft.com/office/powerpoint/2010/main" val="9256024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8EC6E-FABC-B640-95D6-0CEABD48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6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Tables in a University Database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5321"/>
            <a:ext cx="8620125" cy="6042679"/>
          </a:xfrm>
          <a:noFill/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2400" dirty="0"/>
              <a:t>takes(ID, 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, semester, year, grade)</a:t>
            </a:r>
          </a:p>
          <a:p>
            <a:pPr marL="109537" indent="0">
              <a:buNone/>
            </a:pPr>
            <a:endParaRPr lang="en-US" sz="2400" dirty="0"/>
          </a:p>
          <a:p>
            <a:pPr marL="109537" indent="0">
              <a:buNone/>
            </a:pPr>
            <a:r>
              <a:rPr lang="en-US" sz="2400" dirty="0"/>
              <a:t>What about ID, </a:t>
            </a:r>
            <a:r>
              <a:rPr lang="en-US" sz="2400" dirty="0" err="1"/>
              <a:t>course_id</a:t>
            </a:r>
            <a:r>
              <a:rPr lang="en-US" sz="2400" dirty="0"/>
              <a:t>?</a:t>
            </a:r>
          </a:p>
          <a:p>
            <a:pPr marL="109537" indent="0">
              <a:buNone/>
            </a:pPr>
            <a:r>
              <a:rPr lang="en-US" sz="2400" dirty="0"/>
              <a:t>	No. May repeat:</a:t>
            </a:r>
          </a:p>
          <a:p>
            <a:pPr marL="109537" indent="0">
              <a:buNone/>
            </a:pPr>
            <a:r>
              <a:rPr lang="en-US" sz="2400" dirty="0"/>
              <a:t>		</a:t>
            </a:r>
            <a:r>
              <a:rPr lang="en-US" sz="2000" dirty="0"/>
              <a:t>(“1011049”, “CMSC424”, “101”, “Spring”, 2014, D)</a:t>
            </a:r>
          </a:p>
          <a:p>
            <a:pPr marL="109537" indent="0">
              <a:buNone/>
            </a:pPr>
            <a:r>
              <a:rPr lang="en-US" sz="2000" dirty="0"/>
              <a:t>		(“1011049”, “CMSC424”, “102”, “Fall”, 2015, null)</a:t>
            </a:r>
          </a:p>
          <a:p>
            <a:pPr marL="109537" indent="0">
              <a:buNone/>
            </a:pPr>
            <a:r>
              <a:rPr lang="en-US" sz="2400" dirty="0"/>
              <a:t>What about ID, 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?</a:t>
            </a:r>
          </a:p>
          <a:p>
            <a:pPr marL="109537" indent="0">
              <a:buNone/>
            </a:pPr>
            <a:r>
              <a:rPr lang="en-US" sz="2400" dirty="0"/>
              <a:t>	May repeat:</a:t>
            </a:r>
          </a:p>
          <a:p>
            <a:pPr marL="109537" indent="0">
              <a:buNone/>
            </a:pPr>
            <a:r>
              <a:rPr lang="en-US" sz="2400" dirty="0"/>
              <a:t>		</a:t>
            </a:r>
            <a:r>
              <a:rPr lang="en-US" sz="2000" dirty="0"/>
              <a:t>(“1011049”, “CMSC424”, “101”, “Spring”, 2014, D)</a:t>
            </a:r>
          </a:p>
          <a:p>
            <a:pPr marL="109537" indent="0">
              <a:buNone/>
            </a:pPr>
            <a:r>
              <a:rPr lang="en-US" sz="2000" dirty="0"/>
              <a:t>		(“1011049”, “CMSC424”, “101”, “Fall”, 2015, null)</a:t>
            </a:r>
          </a:p>
          <a:p>
            <a:pPr marL="109537" indent="0">
              <a:buNone/>
            </a:pPr>
            <a:r>
              <a:rPr lang="en-US" sz="2400" dirty="0"/>
              <a:t>What about ID, </a:t>
            </a:r>
            <a:r>
              <a:rPr lang="en-US" sz="2400" dirty="0" err="1"/>
              <a:t>course_id</a:t>
            </a:r>
            <a:r>
              <a:rPr lang="en-US" sz="2400" dirty="0"/>
              <a:t>, </a:t>
            </a:r>
            <a:r>
              <a:rPr lang="en-US" sz="2400" dirty="0" err="1"/>
              <a:t>sec_id</a:t>
            </a:r>
            <a:r>
              <a:rPr lang="en-US" sz="2400" dirty="0"/>
              <a:t>, semester?</a:t>
            </a:r>
          </a:p>
          <a:p>
            <a:pPr marL="109537" indent="0">
              <a:buNone/>
            </a:pPr>
            <a:r>
              <a:rPr lang="en-US" sz="2400" dirty="0"/>
              <a:t>	Still no:     </a:t>
            </a:r>
            <a:r>
              <a:rPr lang="en-US" sz="2000" dirty="0"/>
              <a:t>(“1011049”, “CMSC424”, “101”, “Spring”, 2014, D)</a:t>
            </a:r>
          </a:p>
          <a:p>
            <a:pPr marL="109537" indent="0">
              <a:buNone/>
            </a:pPr>
            <a:r>
              <a:rPr lang="en-US" sz="2000" dirty="0"/>
              <a:t>		      (“1011049”, “CMSC424”, “101”, “Spring”, 2015, null)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0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Tables in a University Database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20125" cy="5088572"/>
          </a:xfrm>
          <a:noFill/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sz="2400" dirty="0"/>
              <a:t>classroom(</a:t>
            </a:r>
            <a:r>
              <a:rPr lang="en-US" sz="2400" dirty="0">
                <a:solidFill>
                  <a:srgbClr val="FF0000"/>
                </a:solidFill>
              </a:rPr>
              <a:t>building, </a:t>
            </a:r>
            <a:r>
              <a:rPr lang="en-US" sz="2400" dirty="0" err="1">
                <a:solidFill>
                  <a:srgbClr val="FF0000"/>
                </a:solidFill>
              </a:rPr>
              <a:t>room_number</a:t>
            </a:r>
            <a:r>
              <a:rPr lang="en-US" sz="2400" dirty="0"/>
              <a:t>, capacity)</a:t>
            </a:r>
          </a:p>
          <a:p>
            <a:pPr marL="109537" indent="0">
              <a:buNone/>
            </a:pPr>
            <a:r>
              <a:rPr lang="en-US" sz="2400" dirty="0"/>
              <a:t>department(</a:t>
            </a:r>
            <a:r>
              <a:rPr lang="en-US" sz="2400" dirty="0" err="1">
                <a:solidFill>
                  <a:srgbClr val="FF0000"/>
                </a:solidFill>
              </a:rPr>
              <a:t>dept_name</a:t>
            </a:r>
            <a:r>
              <a:rPr lang="en-US" sz="2400" dirty="0"/>
              <a:t>, building, budget)</a:t>
            </a:r>
          </a:p>
          <a:p>
            <a:pPr marL="109537" indent="0">
              <a:buNone/>
            </a:pPr>
            <a:r>
              <a:rPr lang="en-US" sz="2400" dirty="0"/>
              <a:t>course(</a:t>
            </a:r>
            <a:r>
              <a:rPr lang="en-US" sz="2400" dirty="0" err="1">
                <a:solidFill>
                  <a:srgbClr val="FF0000"/>
                </a:solidFill>
              </a:rPr>
              <a:t>course_id</a:t>
            </a:r>
            <a:r>
              <a:rPr lang="en-US" sz="2400" dirty="0"/>
              <a:t>, title, </a:t>
            </a:r>
            <a:r>
              <a:rPr lang="en-US" sz="2400" dirty="0" err="1"/>
              <a:t>dept_name</a:t>
            </a:r>
            <a:r>
              <a:rPr lang="en-US" sz="2400" dirty="0"/>
              <a:t>, credits)</a:t>
            </a:r>
          </a:p>
          <a:p>
            <a:pPr marL="109537" indent="0">
              <a:buNone/>
            </a:pPr>
            <a:r>
              <a:rPr lang="en-US" sz="2400" dirty="0"/>
              <a:t>instructor(</a:t>
            </a:r>
            <a:r>
              <a:rPr lang="en-US" sz="2400" dirty="0">
                <a:solidFill>
                  <a:srgbClr val="FF0000"/>
                </a:solidFill>
              </a:rPr>
              <a:t>ID</a:t>
            </a:r>
            <a:r>
              <a:rPr lang="en-US" sz="2400" dirty="0"/>
              <a:t>, name, </a:t>
            </a:r>
            <a:r>
              <a:rPr lang="en-US" sz="2400" dirty="0" err="1"/>
              <a:t>dept_name</a:t>
            </a:r>
            <a:r>
              <a:rPr lang="en-US" sz="2400" dirty="0"/>
              <a:t>, salary)</a:t>
            </a:r>
          </a:p>
          <a:p>
            <a:pPr marL="109537" indent="0">
              <a:buNone/>
            </a:pPr>
            <a:r>
              <a:rPr lang="en-US" sz="2400" dirty="0"/>
              <a:t>section(</a:t>
            </a:r>
            <a:r>
              <a:rPr lang="en-US" sz="2400" dirty="0" err="1">
                <a:solidFill>
                  <a:srgbClr val="FF0000"/>
                </a:solidFill>
              </a:rPr>
              <a:t>course_id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sec_id</a:t>
            </a:r>
            <a:r>
              <a:rPr lang="en-US" sz="2400" dirty="0">
                <a:solidFill>
                  <a:srgbClr val="FF0000"/>
                </a:solidFill>
              </a:rPr>
              <a:t>, semester, year</a:t>
            </a:r>
            <a:r>
              <a:rPr lang="en-US" sz="2400" dirty="0"/>
              <a:t>, building, </a:t>
            </a:r>
          </a:p>
          <a:p>
            <a:pPr marL="109537" indent="0">
              <a:buNone/>
            </a:pPr>
            <a:r>
              <a:rPr lang="en-US" sz="2400" dirty="0"/>
              <a:t>					</a:t>
            </a:r>
            <a:r>
              <a:rPr lang="en-US" sz="2400" dirty="0" err="1"/>
              <a:t>room_number</a:t>
            </a:r>
            <a:r>
              <a:rPr lang="en-US" sz="2400" dirty="0"/>
              <a:t>, </a:t>
            </a:r>
            <a:r>
              <a:rPr lang="en-US" sz="2400" dirty="0" err="1"/>
              <a:t>time_slot_id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/>
              <a:t>teaches(</a:t>
            </a:r>
            <a:r>
              <a:rPr lang="en-US" sz="2400" dirty="0">
                <a:solidFill>
                  <a:srgbClr val="FF0000"/>
                </a:solidFill>
              </a:rPr>
              <a:t>ID, </a:t>
            </a:r>
            <a:r>
              <a:rPr lang="en-US" sz="2400" dirty="0" err="1">
                <a:solidFill>
                  <a:srgbClr val="FF0000"/>
                </a:solidFill>
              </a:rPr>
              <a:t>course_id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sec_id</a:t>
            </a:r>
            <a:r>
              <a:rPr lang="en-US" sz="2400" dirty="0">
                <a:solidFill>
                  <a:srgbClr val="FF0000"/>
                </a:solidFill>
              </a:rPr>
              <a:t>, semester, year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/>
              <a:t>student(</a:t>
            </a:r>
            <a:r>
              <a:rPr lang="en-US" sz="2400" dirty="0">
                <a:solidFill>
                  <a:srgbClr val="FF0000"/>
                </a:solidFill>
              </a:rPr>
              <a:t>ID</a:t>
            </a:r>
            <a:r>
              <a:rPr lang="en-US" sz="2400" dirty="0"/>
              <a:t>, name, </a:t>
            </a:r>
            <a:r>
              <a:rPr lang="en-US" sz="2400" dirty="0" err="1"/>
              <a:t>dept_name</a:t>
            </a:r>
            <a:r>
              <a:rPr lang="en-US" sz="2400" dirty="0"/>
              <a:t>, </a:t>
            </a:r>
            <a:r>
              <a:rPr lang="en-US" sz="2400" dirty="0" err="1"/>
              <a:t>tot_cred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/>
              <a:t>takes(</a:t>
            </a:r>
            <a:r>
              <a:rPr lang="en-US" sz="2400" dirty="0">
                <a:solidFill>
                  <a:srgbClr val="FF0000"/>
                </a:solidFill>
              </a:rPr>
              <a:t>ID, </a:t>
            </a:r>
            <a:r>
              <a:rPr lang="en-US" sz="2400" dirty="0" err="1">
                <a:solidFill>
                  <a:srgbClr val="FF0000"/>
                </a:solidFill>
              </a:rPr>
              <a:t>course_id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sec_id</a:t>
            </a:r>
            <a:r>
              <a:rPr lang="en-US" sz="2400" dirty="0">
                <a:solidFill>
                  <a:srgbClr val="FF0000"/>
                </a:solidFill>
              </a:rPr>
              <a:t>, semester, year</a:t>
            </a:r>
            <a:r>
              <a:rPr lang="en-US" sz="2400" dirty="0"/>
              <a:t>, grade)</a:t>
            </a:r>
          </a:p>
          <a:p>
            <a:pPr marL="109537" indent="0">
              <a:buNone/>
            </a:pPr>
            <a:r>
              <a:rPr lang="en-US" sz="2400" dirty="0"/>
              <a:t>advisor(</a:t>
            </a:r>
            <a:r>
              <a:rPr lang="en-US" sz="2400" dirty="0" err="1">
                <a:solidFill>
                  <a:srgbClr val="FF0000"/>
                </a:solidFill>
              </a:rPr>
              <a:t>s_ID</a:t>
            </a:r>
            <a:r>
              <a:rPr lang="en-US" sz="2400" dirty="0"/>
              <a:t>, </a:t>
            </a:r>
            <a:r>
              <a:rPr lang="en-US" sz="2400" dirty="0" err="1"/>
              <a:t>i_ID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 err="1"/>
              <a:t>time_slot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time_slot_id</a:t>
            </a:r>
            <a:r>
              <a:rPr lang="en-US" sz="2400" dirty="0">
                <a:solidFill>
                  <a:srgbClr val="FF0000"/>
                </a:solidFill>
              </a:rPr>
              <a:t>, day, </a:t>
            </a:r>
            <a:r>
              <a:rPr lang="en-US" sz="2400" dirty="0" err="1">
                <a:solidFill>
                  <a:srgbClr val="FF0000"/>
                </a:solidFill>
              </a:rPr>
              <a:t>start_time</a:t>
            </a:r>
            <a:r>
              <a:rPr lang="en-US" sz="2400" dirty="0"/>
              <a:t>, </a:t>
            </a:r>
            <a:r>
              <a:rPr lang="en-US" sz="2400" dirty="0" err="1"/>
              <a:t>end_time</a:t>
            </a:r>
            <a:r>
              <a:rPr lang="en-US" sz="2400" dirty="0"/>
              <a:t>)</a:t>
            </a:r>
          </a:p>
          <a:p>
            <a:pPr marL="109537" indent="0">
              <a:buNone/>
            </a:pPr>
            <a:r>
              <a:rPr lang="en-US" sz="2400" dirty="0" err="1"/>
              <a:t>prereq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course_id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prereq_id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87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Foreign key: </a:t>
            </a:r>
            <a:r>
              <a:rPr lang="en-US"/>
              <a:t>Primary key of a relation that appears in another relation</a:t>
            </a:r>
          </a:p>
          <a:p>
            <a:pPr lvl="1"/>
            <a:r>
              <a:rPr lang="en-US"/>
              <a:t>{ID} from </a:t>
            </a:r>
            <a:r>
              <a:rPr lang="en-US" i="1"/>
              <a:t>student</a:t>
            </a:r>
            <a:r>
              <a:rPr lang="en-US"/>
              <a:t> appears in </a:t>
            </a:r>
            <a:r>
              <a:rPr lang="en-US" i="1"/>
              <a:t>takes, advisor</a:t>
            </a:r>
          </a:p>
          <a:p>
            <a:pPr lvl="1"/>
            <a:r>
              <a:rPr lang="en-US" i="1"/>
              <a:t>student </a:t>
            </a:r>
            <a:r>
              <a:rPr lang="en-US"/>
              <a:t>called</a:t>
            </a:r>
            <a:r>
              <a:rPr lang="en-US" i="1"/>
              <a:t> </a:t>
            </a:r>
            <a:r>
              <a:rPr lang="en-US" b="1" i="1">
                <a:solidFill>
                  <a:srgbClr val="FF0000"/>
                </a:solidFill>
              </a:rPr>
              <a:t>referenced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relation</a:t>
            </a:r>
          </a:p>
          <a:p>
            <a:pPr lvl="1"/>
            <a:r>
              <a:rPr lang="en-US" i="1"/>
              <a:t>takes </a:t>
            </a:r>
            <a:r>
              <a:rPr lang="en-US"/>
              <a:t>is the</a:t>
            </a:r>
            <a:r>
              <a:rPr lang="en-US" i="1"/>
              <a:t> </a:t>
            </a:r>
            <a:r>
              <a:rPr lang="en-US" b="1" i="1">
                <a:solidFill>
                  <a:srgbClr val="FF0000"/>
                </a:solidFill>
              </a:rPr>
              <a:t>referencing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relation </a:t>
            </a:r>
          </a:p>
          <a:p>
            <a:pPr lvl="1"/>
            <a:r>
              <a:rPr lang="en-US"/>
              <a:t>Typically shown by an arrow from referencing to referenced</a:t>
            </a:r>
          </a:p>
          <a:p>
            <a:pPr lvl="1"/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Foreign key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constraint</a:t>
            </a:r>
            <a:r>
              <a:rPr lang="en-US"/>
              <a:t>: the tuple corresponding to that primary key must exist</a:t>
            </a:r>
          </a:p>
          <a:p>
            <a:pPr lvl="1"/>
            <a:r>
              <a:rPr lang="en-US"/>
              <a:t>Imagine:</a:t>
            </a:r>
          </a:p>
          <a:p>
            <a:pPr lvl="2"/>
            <a:r>
              <a:rPr lang="en-US"/>
              <a:t>Tuple: (‘student101’, ‘CMSC424’) in </a:t>
            </a:r>
            <a:r>
              <a:rPr lang="en-US" i="1"/>
              <a:t>takes</a:t>
            </a:r>
          </a:p>
          <a:p>
            <a:pPr lvl="2"/>
            <a:r>
              <a:rPr lang="en-US"/>
              <a:t>But no tuple corresponding to ‘student101’ in </a:t>
            </a:r>
            <a:r>
              <a:rPr lang="en-US" i="1"/>
              <a:t>student</a:t>
            </a:r>
            <a:endParaRPr lang="en-US"/>
          </a:p>
          <a:p>
            <a:pPr lvl="1"/>
            <a:r>
              <a:rPr lang="en-US"/>
              <a:t>Also called </a:t>
            </a:r>
            <a:r>
              <a:rPr lang="en-US" b="1" i="1">
                <a:solidFill>
                  <a:srgbClr val="FF0000"/>
                </a:solidFill>
              </a:rPr>
              <a:t>referential integrity constraint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915091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37338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381250" y="3091434"/>
            <a:ext cx="44577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03603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Schema Diagram for the Banking Enterprise</a:t>
            </a: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3"/>
          <a:srcRect l="900" t="23064" r="720" b="23062"/>
          <a:stretch>
            <a:fillRect/>
          </a:stretch>
        </p:blipFill>
        <p:spPr bwMode="auto">
          <a:xfrm>
            <a:off x="457200" y="1752600"/>
            <a:ext cx="7861300" cy="3228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Married(person1_ssn, person2_ssn, </a:t>
            </a:r>
            <a:r>
              <a:rPr lang="en-US" sz="2000" dirty="0" err="1"/>
              <a:t>date_married</a:t>
            </a:r>
            <a:r>
              <a:rPr lang="en-US" sz="2000" dirty="0"/>
              <a:t>, </a:t>
            </a:r>
            <a:r>
              <a:rPr lang="en-US" sz="2000" dirty="0" err="1"/>
              <a:t>date_divorced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Account(</a:t>
            </a:r>
            <a:r>
              <a:rPr lang="en-US" sz="2000" dirty="0" err="1"/>
              <a:t>cust_ssn</a:t>
            </a:r>
            <a:r>
              <a:rPr lang="en-US" sz="2000" dirty="0"/>
              <a:t>, </a:t>
            </a:r>
            <a:r>
              <a:rPr lang="en-US" sz="2000" dirty="0" err="1"/>
              <a:t>account_number</a:t>
            </a:r>
            <a:r>
              <a:rPr lang="en-US" sz="2000" dirty="0"/>
              <a:t>, </a:t>
            </a:r>
            <a:r>
              <a:rPr lang="en-US" sz="2000" dirty="0" err="1"/>
              <a:t>cust_name</a:t>
            </a:r>
            <a:r>
              <a:rPr lang="en-US" sz="2000" dirty="0"/>
              <a:t>, balance, </a:t>
            </a:r>
            <a:r>
              <a:rPr lang="en-US" sz="2000" dirty="0" err="1"/>
              <a:t>cust_address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RA(</a:t>
            </a:r>
            <a:r>
              <a:rPr lang="en-US" sz="2000" dirty="0" err="1"/>
              <a:t>student_id</a:t>
            </a:r>
            <a:r>
              <a:rPr lang="en-US" sz="2000" dirty="0"/>
              <a:t>, </a:t>
            </a:r>
            <a:r>
              <a:rPr lang="en-US" sz="2000" dirty="0" err="1"/>
              <a:t>project_id</a:t>
            </a:r>
            <a:r>
              <a:rPr lang="en-US" sz="2000" dirty="0"/>
              <a:t>, </a:t>
            </a:r>
            <a:r>
              <a:rPr lang="en-US" sz="2000" dirty="0" err="1"/>
              <a:t>superviser_id</a:t>
            </a:r>
            <a:r>
              <a:rPr lang="en-US" sz="2000" dirty="0"/>
              <a:t>, </a:t>
            </a:r>
            <a:r>
              <a:rPr lang="en-US" sz="2000" dirty="0" err="1"/>
              <a:t>appt_time</a:t>
            </a:r>
            <a:r>
              <a:rPr lang="en-US" sz="2000" dirty="0"/>
              <a:t>, </a:t>
            </a:r>
            <a:r>
              <a:rPr lang="en-US" sz="2000" dirty="0" err="1"/>
              <a:t>appt_start_date</a:t>
            </a:r>
            <a:r>
              <a:rPr lang="en-US" sz="2000" dirty="0"/>
              <a:t>, </a:t>
            </a:r>
            <a:r>
              <a:rPr lang="en-US" sz="2000" dirty="0" err="1"/>
              <a:t>appt_end_date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Person(Name, DOB, Born, Education, Religion, …)</a:t>
            </a:r>
          </a:p>
          <a:p>
            <a:pPr lvl="1"/>
            <a:r>
              <a:rPr lang="en-US" sz="1600" i="1" dirty="0"/>
              <a:t>Information typically found on Wikipedia Pages</a:t>
            </a:r>
          </a:p>
          <a:p>
            <a:pPr lvl="1"/>
            <a:endParaRPr lang="en-US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7471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Married(</a:t>
            </a:r>
            <a:r>
              <a:rPr lang="en-US" sz="2000" dirty="0">
                <a:solidFill>
                  <a:srgbClr val="FF0000"/>
                </a:solidFill>
              </a:rPr>
              <a:t>person1_ssn, person2_ssn, </a:t>
            </a:r>
            <a:r>
              <a:rPr lang="en-US" sz="2000" dirty="0" err="1">
                <a:solidFill>
                  <a:srgbClr val="FF0000"/>
                </a:solidFill>
              </a:rPr>
              <a:t>date_married</a:t>
            </a:r>
            <a:r>
              <a:rPr lang="en-US" sz="2000" dirty="0"/>
              <a:t>, </a:t>
            </a:r>
            <a:r>
              <a:rPr lang="en-US" sz="2000" dirty="0" err="1"/>
              <a:t>date_divorced</a:t>
            </a:r>
            <a:r>
              <a:rPr lang="en-US" sz="2000" dirty="0"/>
              <a:t>)</a:t>
            </a:r>
          </a:p>
          <a:p>
            <a:pPr lvl="2"/>
            <a:endParaRPr lang="en-US" sz="1400" dirty="0"/>
          </a:p>
          <a:p>
            <a:r>
              <a:rPr lang="en-US" sz="2000" dirty="0"/>
              <a:t>Account(</a:t>
            </a:r>
            <a:r>
              <a:rPr lang="en-US" sz="2000" dirty="0" err="1"/>
              <a:t>cust_ssn</a:t>
            </a:r>
            <a:r>
              <a:rPr lang="en-US" sz="2000" dirty="0"/>
              <a:t>, </a:t>
            </a:r>
            <a:r>
              <a:rPr lang="en-US" sz="2000" dirty="0" err="1"/>
              <a:t>account_number</a:t>
            </a:r>
            <a:r>
              <a:rPr lang="en-US" sz="2000" dirty="0"/>
              <a:t>, </a:t>
            </a:r>
            <a:r>
              <a:rPr lang="en-US" sz="2000" dirty="0" err="1"/>
              <a:t>cust_name</a:t>
            </a:r>
            <a:r>
              <a:rPr lang="en-US" sz="2000" dirty="0"/>
              <a:t>, balance, </a:t>
            </a:r>
            <a:r>
              <a:rPr lang="en-US" sz="2000" dirty="0" err="1"/>
              <a:t>cust_address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If a single account per customer, then: </a:t>
            </a:r>
            <a:r>
              <a:rPr lang="en-US" sz="1800" dirty="0" err="1"/>
              <a:t>cust_ssn</a:t>
            </a:r>
            <a:endParaRPr lang="en-US" sz="1800" dirty="0"/>
          </a:p>
          <a:p>
            <a:pPr lvl="1"/>
            <a:r>
              <a:rPr lang="en-US" sz="1800" dirty="0"/>
              <a:t>Else: (</a:t>
            </a:r>
            <a:r>
              <a:rPr lang="en-US" sz="1800" dirty="0" err="1"/>
              <a:t>cust_ssn</a:t>
            </a:r>
            <a:r>
              <a:rPr lang="en-US" sz="1800" dirty="0"/>
              <a:t>, </a:t>
            </a:r>
            <a:r>
              <a:rPr lang="en-US" sz="1800" dirty="0" err="1"/>
              <a:t>account_number</a:t>
            </a:r>
            <a:r>
              <a:rPr lang="en-US" sz="1800" dirty="0"/>
              <a:t>) </a:t>
            </a:r>
          </a:p>
          <a:p>
            <a:pPr lvl="2"/>
            <a:r>
              <a:rPr lang="en-US" sz="1600" dirty="0"/>
              <a:t>In the latter case, this is not a good schema because it requires repeating information</a:t>
            </a:r>
          </a:p>
          <a:p>
            <a:pPr lvl="2"/>
            <a:endParaRPr lang="en-US" sz="1400" dirty="0"/>
          </a:p>
          <a:p>
            <a:r>
              <a:rPr lang="en-US" sz="2000" dirty="0"/>
              <a:t>RA(</a:t>
            </a:r>
            <a:r>
              <a:rPr lang="en-US" sz="2000" dirty="0" err="1">
                <a:solidFill>
                  <a:srgbClr val="FF0000"/>
                </a:solidFill>
              </a:rPr>
              <a:t>student_id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project_id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superviser_id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appt_time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appt_start_date</a:t>
            </a:r>
            <a:r>
              <a:rPr lang="en-US" sz="2000" dirty="0"/>
              <a:t>, </a:t>
            </a:r>
            <a:r>
              <a:rPr lang="en-US" sz="2000" dirty="0" err="1"/>
              <a:t>appt_end_date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Could be smaller if there are some restrictions – requires some domain knowledge of the data being stored</a:t>
            </a:r>
          </a:p>
          <a:p>
            <a:pPr lvl="3"/>
            <a:endParaRPr lang="en-US" sz="1600" dirty="0"/>
          </a:p>
          <a:p>
            <a:r>
              <a:rPr lang="en-US" sz="2000" dirty="0"/>
              <a:t>Person(Name, DOB, Born, Education, Religion, …)</a:t>
            </a:r>
          </a:p>
          <a:p>
            <a:pPr lvl="1"/>
            <a:r>
              <a:rPr lang="en-US" sz="1600" i="1" dirty="0"/>
              <a:t>Information typically found on Wikipedia Pages</a:t>
            </a:r>
          </a:p>
          <a:p>
            <a:pPr lvl="1"/>
            <a:r>
              <a:rPr lang="en-US" sz="1600" i="1" dirty="0"/>
              <a:t>Unclear what could be a primary key here: you could in theory have two people who match on all of those</a:t>
            </a:r>
          </a:p>
          <a:p>
            <a:pPr lvl="1"/>
            <a:endParaRPr lang="en-US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7322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028825" y="3091434"/>
            <a:ext cx="508635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Basics and DDL</a:t>
            </a:r>
          </a:p>
        </p:txBody>
      </p:sp>
    </p:spTree>
    <p:extLst>
      <p:ext uri="{BB962C8B-B14F-4D97-AF65-F5344CB8AC3E}">
        <p14:creationId xmlns:p14="http://schemas.microsoft.com/office/powerpoint/2010/main" val="395970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3.1, 3.2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SQL Overview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create relations using SQL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insert/delete/update tuples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Basics and DDL</a:t>
            </a:r>
          </a:p>
        </p:txBody>
      </p:sp>
    </p:spTree>
    <p:extLst>
      <p:ext uri="{BB962C8B-B14F-4D97-AF65-F5344CB8AC3E}">
        <p14:creationId xmlns:p14="http://schemas.microsoft.com/office/powerpoint/2010/main" val="428238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</a:rPr>
              <a:t>IBM Sequel language developed as part of System R project at the IBM San Jose Research Laboratory</a:t>
            </a:r>
            <a:endParaRPr lang="en-US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Renamed Structured Query Language (SQL)</a:t>
            </a:r>
            <a:endParaRPr lang="en-US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ANSI and ISO standard SQL:</a:t>
            </a:r>
            <a:endParaRPr lang="en-US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SQL-86, SQL-89</a:t>
            </a:r>
            <a:r>
              <a:rPr lang="en-US" dirty="0">
                <a:latin typeface="Helvetica" charset="0"/>
              </a:rPr>
              <a:t>, </a:t>
            </a:r>
            <a:r>
              <a:rPr lang="en-US" sz="2000" dirty="0">
                <a:latin typeface="Helvetica" charset="0"/>
              </a:rPr>
              <a:t>SQL-92</a:t>
            </a:r>
            <a:r>
              <a:rPr lang="en-US" dirty="0">
                <a:latin typeface="Helvetica" charset="0"/>
              </a:rPr>
              <a:t> </a:t>
            </a:r>
          </a:p>
          <a:p>
            <a:pPr lvl="1"/>
            <a:r>
              <a:rPr lang="en-US" sz="2000" dirty="0">
                <a:latin typeface="Helvetica" charset="0"/>
              </a:rPr>
              <a:t>SQL:1999, SQL:2003, SQL:2008</a:t>
            </a:r>
            <a:endParaRPr lang="en-US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Commercial systems offer most, if not all, SQL-92 features, plus varying feature sets from later standards and special proprietary features.</a:t>
            </a:r>
            <a:r>
              <a:rPr lang="en-US" dirty="0">
                <a:latin typeface="Helvetica" charset="0"/>
              </a:rPr>
              <a:t> 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Helvetica" charset="0"/>
              </a:rPr>
              <a:t>Not all examples here may work on your particular system.</a:t>
            </a:r>
          </a:p>
          <a:p>
            <a:pPr lvl="1"/>
            <a:endParaRPr lang="en-US" sz="2000" dirty="0">
              <a:solidFill>
                <a:schemeClr val="tx2"/>
              </a:solidFill>
              <a:latin typeface="Helvetica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Helvetica" charset="0"/>
              </a:rPr>
              <a:t>Several alternative syntaxes to write the same queries</a:t>
            </a:r>
            <a:endParaRPr lang="en-US" sz="24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78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Different Types of Constructs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Data definition language </a:t>
            </a:r>
            <a:r>
              <a:rPr lang="en-US" sz="2400" dirty="0"/>
              <a:t>(DDL): Defining/modifying schemas</a:t>
            </a:r>
          </a:p>
          <a:p>
            <a:pPr lvl="1"/>
            <a:r>
              <a:rPr lang="en-US" sz="1800" b="1" dirty="0"/>
              <a:t>Integrity constraints: </a:t>
            </a:r>
            <a:r>
              <a:rPr lang="en-US" sz="1800" dirty="0"/>
              <a:t>Specifying conditions the data must satisfy</a:t>
            </a:r>
          </a:p>
          <a:p>
            <a:pPr lvl="1"/>
            <a:r>
              <a:rPr lang="en-US" sz="1800" b="1" dirty="0"/>
              <a:t>View definition: </a:t>
            </a:r>
            <a:r>
              <a:rPr lang="en-US" sz="1800" dirty="0"/>
              <a:t>Defining views over data</a:t>
            </a:r>
          </a:p>
          <a:p>
            <a:pPr lvl="1"/>
            <a:r>
              <a:rPr lang="en-US" sz="1800" b="1" dirty="0"/>
              <a:t>Authorization: </a:t>
            </a:r>
            <a:r>
              <a:rPr lang="en-US" sz="1800" dirty="0"/>
              <a:t>Who can access what</a:t>
            </a:r>
            <a:endParaRPr lang="en-US" sz="1800" b="1" dirty="0"/>
          </a:p>
          <a:p>
            <a:r>
              <a:rPr lang="en-US" sz="2400" b="1" dirty="0"/>
              <a:t>Data-manipulation language </a:t>
            </a:r>
            <a:r>
              <a:rPr lang="en-US" sz="2400" dirty="0"/>
              <a:t>(DML): Insert/delete/update tuples, queries</a:t>
            </a:r>
          </a:p>
          <a:p>
            <a:r>
              <a:rPr lang="en-US" sz="2400" b="1" dirty="0"/>
              <a:t>Transaction control: </a:t>
            </a:r>
          </a:p>
          <a:p>
            <a:r>
              <a:rPr lang="en-US" sz="2400" b="1" dirty="0"/>
              <a:t>Embedded SQL: </a:t>
            </a:r>
            <a:r>
              <a:rPr lang="en-US" sz="2400" dirty="0"/>
              <a:t>Calling SQL from within programming languages</a:t>
            </a:r>
          </a:p>
          <a:p>
            <a:r>
              <a:rPr lang="en-US" sz="2400" b="1" dirty="0"/>
              <a:t>Creating indexes, Query Optimization control…</a:t>
            </a:r>
          </a:p>
        </p:txBody>
      </p:sp>
    </p:spTree>
    <p:extLst>
      <p:ext uri="{BB962C8B-B14F-4D97-AF65-F5344CB8AC3E}">
        <p14:creationId xmlns:p14="http://schemas.microsoft.com/office/powerpoint/2010/main" val="242460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596188" cy="2633663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The schema for each relation.</a:t>
            </a:r>
          </a:p>
          <a:p>
            <a:r>
              <a:rPr lang="en-US" sz="2000" dirty="0">
                <a:latin typeface="Helvetica" charset="0"/>
              </a:rPr>
              <a:t>The domain of values associated with each attribute.</a:t>
            </a:r>
          </a:p>
          <a:p>
            <a:r>
              <a:rPr lang="en-US" sz="2000" dirty="0">
                <a:latin typeface="Helvetica" charset="0"/>
              </a:rPr>
              <a:t>Integrity constraints</a:t>
            </a:r>
          </a:p>
          <a:p>
            <a:r>
              <a:rPr lang="en-US" sz="2000" dirty="0">
                <a:latin typeface="Helvetica" charset="0"/>
              </a:rPr>
              <a:t>Also: other information such as </a:t>
            </a:r>
          </a:p>
          <a:p>
            <a:pPr lvl="1"/>
            <a:r>
              <a:rPr lang="en-US" sz="2000" dirty="0">
                <a:latin typeface="Helvetica" charset="0"/>
              </a:rPr>
              <a:t>The set of indices to be maintained for each relations.</a:t>
            </a:r>
          </a:p>
          <a:p>
            <a:pPr lvl="1"/>
            <a:r>
              <a:rPr lang="en-US" sz="2000" dirty="0">
                <a:latin typeface="Helvetica" charset="0"/>
              </a:rPr>
              <a:t>Security and authorization information for each relation.</a:t>
            </a:r>
          </a:p>
          <a:p>
            <a:pPr lvl="1"/>
            <a:r>
              <a:rPr lang="en-US" sz="2000" dirty="0">
                <a:latin typeface="Helvetica" charset="0"/>
              </a:rPr>
              <a:t>The physical storage structure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aseline="0" dirty="0"/>
              <a:t>The SQL </a:t>
            </a:r>
            <a:r>
              <a:rPr lang="en-US" sz="2000" b="1" baseline="0" dirty="0">
                <a:solidFill>
                  <a:srgbClr val="000099"/>
                </a:solidFill>
              </a:rPr>
              <a:t>data-definition language (DDL)</a:t>
            </a:r>
            <a:r>
              <a:rPr lang="en-US" sz="2000" baseline="0" dirty="0"/>
              <a:t>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159533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CREATE TABLE &lt;name&gt; ( &lt;field&gt; &lt;domain&gt;, … )</a:t>
            </a:r>
          </a:p>
          <a:p>
            <a:pPr marL="109537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Constructs: Data Definition Language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6172200" cy="2636619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create table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instructor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(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	ID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    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char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(5),</a:t>
            </a:r>
            <a:b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name   </a:t>
            </a:r>
            <a:r>
              <a:rPr kumimoji="1" lang="en-US" sz="2000" b="1" kern="0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varchar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(20)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not null,</a:t>
            </a:r>
            <a:br>
              <a:rPr kumimoji="1" lang="en-US" sz="2000" b="1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i="1" kern="0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dept_name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</a:t>
            </a:r>
            <a:r>
              <a:rPr kumimoji="1" lang="en-US" sz="2000" b="1" kern="0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varchar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(20),</a:t>
            </a:r>
            <a:b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salary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numeric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(8,2),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  </a:t>
            </a:r>
            <a:r>
              <a:rPr lang="en-US" sz="20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primary key </a:t>
            </a:r>
            <a:r>
              <a:rPr kumimoji="1" lang="en-US" sz="20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lang="en-US" sz="20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ID</a:t>
            </a:r>
            <a:r>
              <a:rPr kumimoji="1" lang="en-US" sz="20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),</a:t>
            </a:r>
            <a:br>
              <a:rPr kumimoji="1" lang="en-US" sz="20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foreign key </a:t>
            </a:r>
            <a:r>
              <a:rPr kumimoji="1" lang="en-US" sz="20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2000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dept_name</a:t>
            </a:r>
            <a:r>
              <a:rPr kumimoji="1" lang="en-US" sz="20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)</a:t>
            </a:r>
            <a:r>
              <a:rPr kumimoji="1" lang="en-US" sz="20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references </a:t>
            </a:r>
            <a:r>
              <a:rPr kumimoji="1" lang="en-US" sz="20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department</a:t>
            </a:r>
            <a:endParaRPr kumimoji="1" lang="en-US" sz="2000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)</a:t>
            </a:r>
            <a:endParaRPr kumimoji="1" lang="en-US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600200"/>
            <a:ext cx="5638800" cy="1938992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baseline="0" dirty="0">
                <a:latin typeface="Helvetica"/>
                <a:cs typeface="Helvetica"/>
              </a:rPr>
              <a:t>create table </a:t>
            </a:r>
            <a:r>
              <a:rPr lang="en-US" sz="2000" baseline="0" dirty="0">
                <a:latin typeface="Helvetica"/>
                <a:cs typeface="Helvetica"/>
              </a:rPr>
              <a:t>department</a:t>
            </a:r>
          </a:p>
          <a:p>
            <a:pPr algn="l"/>
            <a:r>
              <a:rPr lang="en-US" sz="2000" baseline="0" dirty="0">
                <a:latin typeface="Helvetica"/>
                <a:cs typeface="Helvetica"/>
              </a:rPr>
              <a:t>    (</a:t>
            </a:r>
            <a:r>
              <a:rPr lang="en-US" sz="2000" baseline="0" dirty="0" err="1">
                <a:latin typeface="Helvetica"/>
                <a:cs typeface="Helvetica"/>
              </a:rPr>
              <a:t>dept_name</a:t>
            </a:r>
            <a:r>
              <a:rPr lang="en-US" sz="2000" baseline="0" dirty="0">
                <a:latin typeface="Helvetica"/>
                <a:cs typeface="Helvetica"/>
              </a:rPr>
              <a:t> </a:t>
            </a:r>
            <a:r>
              <a:rPr lang="en-US" sz="2000" b="1" baseline="0" dirty="0" err="1">
                <a:latin typeface="Helvetica"/>
                <a:cs typeface="Helvetica"/>
              </a:rPr>
              <a:t>varchar</a:t>
            </a:r>
            <a:r>
              <a:rPr lang="en-US" sz="2000" baseline="0" dirty="0">
                <a:latin typeface="Helvetica"/>
                <a:cs typeface="Helvetica"/>
              </a:rPr>
              <a:t>(20),</a:t>
            </a:r>
          </a:p>
          <a:p>
            <a:pPr algn="l"/>
            <a:r>
              <a:rPr lang="en-US" sz="2000" baseline="0" dirty="0">
                <a:latin typeface="Helvetica"/>
                <a:cs typeface="Helvetica"/>
              </a:rPr>
              <a:t>     building </a:t>
            </a:r>
            <a:r>
              <a:rPr lang="en-US" sz="2000" b="1" baseline="0" dirty="0" err="1">
                <a:latin typeface="Helvetica"/>
                <a:cs typeface="Helvetica"/>
              </a:rPr>
              <a:t>varchar</a:t>
            </a:r>
            <a:r>
              <a:rPr lang="en-US" sz="2000" baseline="0" dirty="0">
                <a:latin typeface="Helvetica"/>
                <a:cs typeface="Helvetica"/>
              </a:rPr>
              <a:t>(15),</a:t>
            </a:r>
          </a:p>
          <a:p>
            <a:pPr algn="l"/>
            <a:r>
              <a:rPr lang="da-DK" sz="2000" baseline="0" dirty="0">
                <a:latin typeface="Helvetica"/>
                <a:cs typeface="Helvetica"/>
              </a:rPr>
              <a:t>     budget </a:t>
            </a:r>
            <a:r>
              <a:rPr lang="da-DK" sz="2000" b="1" baseline="0" dirty="0" err="1">
                <a:latin typeface="Helvetica"/>
                <a:cs typeface="Helvetica"/>
              </a:rPr>
              <a:t>numeric</a:t>
            </a:r>
            <a:r>
              <a:rPr lang="da-DK" sz="2000" baseline="0" dirty="0">
                <a:latin typeface="Helvetica"/>
                <a:cs typeface="Helvetica"/>
              </a:rPr>
              <a:t>(12,2) check (budget &gt; 0),</a:t>
            </a:r>
          </a:p>
          <a:p>
            <a:pPr algn="l"/>
            <a:r>
              <a:rPr lang="da-DK" sz="2000" baseline="0" dirty="0">
                <a:latin typeface="Helvetica"/>
                <a:cs typeface="Helvetica"/>
              </a:rPr>
              <a:t>     </a:t>
            </a:r>
            <a:r>
              <a:rPr lang="da-DK" sz="2000" b="1" baseline="0" dirty="0" err="1">
                <a:latin typeface="Helvetica"/>
                <a:cs typeface="Helvetica"/>
              </a:rPr>
              <a:t>primary</a:t>
            </a:r>
            <a:r>
              <a:rPr lang="da-DK" sz="2000" b="1" baseline="0" dirty="0">
                <a:latin typeface="Helvetica"/>
                <a:cs typeface="Helvetica"/>
              </a:rPr>
              <a:t> </a:t>
            </a:r>
            <a:r>
              <a:rPr lang="da-DK" sz="2000" b="1" baseline="0" dirty="0" err="1">
                <a:latin typeface="Helvetica"/>
                <a:cs typeface="Helvetica"/>
              </a:rPr>
              <a:t>key</a:t>
            </a:r>
            <a:r>
              <a:rPr lang="da-DK" sz="2000" b="1" baseline="0" dirty="0">
                <a:latin typeface="Helvetica"/>
                <a:cs typeface="Helvetica"/>
              </a:rPr>
              <a:t> </a:t>
            </a:r>
            <a:r>
              <a:rPr lang="da-DK" sz="2000" baseline="0" dirty="0">
                <a:latin typeface="Helvetica"/>
                <a:cs typeface="Helvetica"/>
              </a:rPr>
              <a:t>(</a:t>
            </a:r>
            <a:r>
              <a:rPr lang="da-DK" sz="2000" baseline="0" dirty="0" err="1">
                <a:latin typeface="Helvetica"/>
                <a:cs typeface="Helvetica"/>
              </a:rPr>
              <a:t>dept_name</a:t>
            </a:r>
            <a:r>
              <a:rPr lang="da-DK" sz="2000" baseline="0" dirty="0">
                <a:latin typeface="Helvetica"/>
                <a:cs typeface="Helvetica"/>
              </a:rPr>
              <a:t>)</a:t>
            </a:r>
          </a:p>
          <a:p>
            <a:pPr algn="l"/>
            <a:r>
              <a:rPr lang="da-DK" sz="2000" baseline="0" dirty="0">
                <a:latin typeface="Helvetica"/>
                <a:cs typeface="Helvetica"/>
              </a:rPr>
              <a:t>    );</a:t>
            </a:r>
            <a:endParaRPr lang="da-DK" sz="2400" baseline="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CREATE TABLE &lt;name&gt; ( &lt;field&gt; &lt;domain&gt;, … )</a:t>
            </a:r>
          </a:p>
          <a:p>
            <a:pPr marL="109537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Constructs: Data Definition Language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6172200" cy="2359620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create table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instructor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(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	ID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    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char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(5)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primary key,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b="1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 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name   </a:t>
            </a:r>
            <a:r>
              <a:rPr kumimoji="1" lang="en-US" sz="2000" b="1" kern="0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varchar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(20)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not null,</a:t>
            </a:r>
            <a:br>
              <a:rPr kumimoji="1" lang="en-US" sz="2000" b="1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i="1" kern="0" baseline="0" dirty="0" err="1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d_name</a:t>
            </a:r>
            <a:r>
              <a:rPr kumimoji="1" lang="en-US" sz="2000" i="1" kern="0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  </a:t>
            </a:r>
            <a:r>
              <a:rPr kumimoji="1" lang="en-US" sz="2000" b="1" kern="0" baseline="0" dirty="0" err="1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varchar</a:t>
            </a:r>
            <a:r>
              <a:rPr kumimoji="1" lang="en-US" sz="2000" kern="0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(20)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,</a:t>
            </a:r>
            <a:b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salary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numeric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(8,2), </a:t>
            </a:r>
            <a:br>
              <a:rPr kumimoji="1" lang="en-US" sz="20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2000" b="1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foreign key </a:t>
            </a:r>
            <a:r>
              <a:rPr kumimoji="1" lang="en-US" sz="2000" i="1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2000" i="1" baseline="0" dirty="0" err="1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d_name</a:t>
            </a:r>
            <a:r>
              <a:rPr kumimoji="1" lang="en-US" sz="2000" i="1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)</a:t>
            </a:r>
            <a:r>
              <a:rPr kumimoji="1" lang="en-US" sz="2000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b="1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references </a:t>
            </a:r>
            <a:r>
              <a:rPr kumimoji="1" lang="en-US" sz="2000" i="1" baseline="0" dirty="0">
                <a:solidFill>
                  <a:srgbClr val="DA1F28"/>
                </a:solidFill>
                <a:latin typeface="Helvetica" charset="0"/>
                <a:ea typeface="ＭＳ Ｐゴシック" charset="0"/>
              </a:rPr>
              <a:t>department</a:t>
            </a:r>
            <a:endParaRPr kumimoji="1" lang="en-US" sz="2000" kern="0" baseline="0" dirty="0">
              <a:solidFill>
                <a:srgbClr val="DA1F28"/>
              </a:solidFill>
              <a:latin typeface="Helvetica" charset="0"/>
              <a:ea typeface="ＭＳ Ｐゴシック" charset="0"/>
            </a:endParaRP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tabLst>
                <a:tab pos="1489075" algn="l"/>
                <a:tab pos="1949450" algn="l"/>
                <a:tab pos="3036888" algn="l"/>
              </a:tabLst>
            </a:pP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)</a:t>
            </a:r>
            <a:endParaRPr kumimoji="1" lang="en-US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600200"/>
            <a:ext cx="5638800" cy="1631216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baseline="0" dirty="0">
                <a:latin typeface="Helvetica"/>
                <a:cs typeface="Helvetica"/>
              </a:rPr>
              <a:t>create table </a:t>
            </a:r>
            <a:r>
              <a:rPr lang="en-US" sz="2000" baseline="0" dirty="0">
                <a:latin typeface="Helvetica"/>
                <a:cs typeface="Helvetica"/>
              </a:rPr>
              <a:t>department</a:t>
            </a:r>
          </a:p>
          <a:p>
            <a:pPr algn="l"/>
            <a:r>
              <a:rPr lang="en-US" sz="2000" baseline="0" dirty="0">
                <a:solidFill>
                  <a:schemeClr val="accent2"/>
                </a:solidFill>
                <a:latin typeface="Helvetica"/>
                <a:cs typeface="Helvetica"/>
              </a:rPr>
              <a:t>    (</a:t>
            </a:r>
            <a:r>
              <a:rPr lang="en-US" sz="2000" baseline="0" dirty="0" err="1">
                <a:solidFill>
                  <a:schemeClr val="accent2"/>
                </a:solidFill>
                <a:latin typeface="Helvetica"/>
                <a:cs typeface="Helvetica"/>
              </a:rPr>
              <a:t>dept_name</a:t>
            </a:r>
            <a:r>
              <a:rPr lang="en-US" sz="2000" baseline="0" dirty="0">
                <a:solidFill>
                  <a:schemeClr val="accent2"/>
                </a:solidFill>
                <a:latin typeface="Helvetica"/>
                <a:cs typeface="Helvetica"/>
              </a:rPr>
              <a:t> </a:t>
            </a:r>
            <a:r>
              <a:rPr lang="en-US" sz="2000" b="1" baseline="0" dirty="0" err="1">
                <a:solidFill>
                  <a:schemeClr val="accent2"/>
                </a:solidFill>
                <a:latin typeface="Helvetica"/>
                <a:cs typeface="Helvetica"/>
              </a:rPr>
              <a:t>varchar</a:t>
            </a:r>
            <a:r>
              <a:rPr lang="en-US" sz="2000" baseline="0" dirty="0">
                <a:solidFill>
                  <a:schemeClr val="accent2"/>
                </a:solidFill>
                <a:latin typeface="Helvetica"/>
                <a:cs typeface="Helvetica"/>
              </a:rPr>
              <a:t>(20) </a:t>
            </a:r>
            <a:r>
              <a:rPr lang="en-US" sz="2000" b="1" baseline="0" dirty="0">
                <a:solidFill>
                  <a:schemeClr val="accent2"/>
                </a:solidFill>
                <a:latin typeface="Helvetica"/>
                <a:cs typeface="Helvetica"/>
              </a:rPr>
              <a:t>primary key</a:t>
            </a:r>
            <a:r>
              <a:rPr lang="en-US" sz="2000" baseline="0" dirty="0">
                <a:solidFill>
                  <a:schemeClr val="accent2"/>
                </a:solidFill>
                <a:latin typeface="Helvetica"/>
                <a:cs typeface="Helvetica"/>
              </a:rPr>
              <a:t>,</a:t>
            </a:r>
          </a:p>
          <a:p>
            <a:pPr algn="l"/>
            <a:r>
              <a:rPr lang="en-US" sz="2000" baseline="0" dirty="0">
                <a:latin typeface="Helvetica"/>
                <a:cs typeface="Helvetica"/>
              </a:rPr>
              <a:t>     building </a:t>
            </a:r>
            <a:r>
              <a:rPr lang="en-US" sz="2000" b="1" baseline="0" dirty="0" err="1">
                <a:latin typeface="Helvetica"/>
                <a:cs typeface="Helvetica"/>
              </a:rPr>
              <a:t>varchar</a:t>
            </a:r>
            <a:r>
              <a:rPr lang="en-US" sz="2000" baseline="0" dirty="0">
                <a:latin typeface="Helvetica"/>
                <a:cs typeface="Helvetica"/>
              </a:rPr>
              <a:t>(15),</a:t>
            </a:r>
          </a:p>
          <a:p>
            <a:pPr algn="l"/>
            <a:r>
              <a:rPr lang="da-DK" sz="2000" baseline="0" dirty="0">
                <a:latin typeface="Helvetica"/>
                <a:cs typeface="Helvetica"/>
              </a:rPr>
              <a:t>     budget </a:t>
            </a:r>
            <a:r>
              <a:rPr lang="da-DK" sz="2000" b="1" baseline="0" dirty="0" err="1">
                <a:latin typeface="Helvetica"/>
                <a:cs typeface="Helvetica"/>
              </a:rPr>
              <a:t>numeric</a:t>
            </a:r>
            <a:r>
              <a:rPr lang="da-DK" sz="2000" baseline="0" dirty="0">
                <a:latin typeface="Helvetica"/>
                <a:cs typeface="Helvetica"/>
              </a:rPr>
              <a:t>(12,2) check (budget &gt; 0)</a:t>
            </a:r>
          </a:p>
          <a:p>
            <a:pPr algn="l"/>
            <a:r>
              <a:rPr lang="da-DK" sz="2000" baseline="0" dirty="0">
                <a:latin typeface="Helvetica"/>
                <a:cs typeface="Helvetica"/>
              </a:rPr>
              <a:t>);</a:t>
            </a:r>
            <a:endParaRPr lang="da-DK" sz="2400" baseline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76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2.1, 2.2, 2.4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Relational Model Key Concepts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Domains of Table Attributes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Null 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Schema Diagrams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257522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drop table student</a:t>
            </a:r>
          </a:p>
          <a:p>
            <a:r>
              <a:rPr lang="en-US" sz="2400" dirty="0"/>
              <a:t>delete from student</a:t>
            </a:r>
          </a:p>
          <a:p>
            <a:pPr lvl="1"/>
            <a:r>
              <a:rPr lang="en-US" sz="2000" dirty="0"/>
              <a:t>Keeps the empty table around</a:t>
            </a:r>
          </a:p>
          <a:p>
            <a:r>
              <a:rPr lang="en-US" sz="2400" dirty="0"/>
              <a:t>alter table</a:t>
            </a:r>
          </a:p>
          <a:p>
            <a:pPr lvl="1"/>
            <a:r>
              <a:rPr lang="en-US" sz="2000" dirty="0"/>
              <a:t>alter table student add address </a:t>
            </a:r>
            <a:r>
              <a:rPr lang="en-US" sz="2000" dirty="0" err="1"/>
              <a:t>varchar</a:t>
            </a:r>
            <a:r>
              <a:rPr lang="en-US" sz="2000" dirty="0"/>
              <a:t>(50);</a:t>
            </a:r>
          </a:p>
          <a:p>
            <a:pPr lvl="1"/>
            <a:r>
              <a:rPr lang="en-US" sz="2000" dirty="0"/>
              <a:t>alter table student drop </a:t>
            </a:r>
            <a:r>
              <a:rPr lang="en-US" sz="2000" dirty="0" err="1"/>
              <a:t>tot_cred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Constructs: 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2377070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INSERT INTO &lt;name&gt; (&lt;field names&gt;) VALUES (&lt;field values&gt;)</a:t>
            </a:r>
          </a:p>
          <a:p>
            <a:pPr>
              <a:buNone/>
            </a:pPr>
            <a:r>
              <a:rPr lang="en-US" sz="2400" b="1" dirty="0">
                <a:latin typeface="Helvetica" charset="0"/>
              </a:rPr>
              <a:t>      </a:t>
            </a:r>
            <a:r>
              <a:rPr lang="en-US" sz="2000" b="1" dirty="0">
                <a:latin typeface="Helvetica" charset="0"/>
              </a:rPr>
              <a:t>insert into </a:t>
            </a:r>
            <a:r>
              <a:rPr lang="en-US" sz="2000" i="1" dirty="0">
                <a:latin typeface="Helvetica" charset="0"/>
              </a:rPr>
              <a:t>instructor  </a:t>
            </a:r>
            <a:r>
              <a:rPr lang="en-US" sz="2000" b="1" dirty="0">
                <a:latin typeface="Helvetica" charset="0"/>
              </a:rPr>
              <a:t>values </a:t>
            </a:r>
            <a:r>
              <a:rPr lang="en-US" sz="2000" dirty="0">
                <a:latin typeface="Helvetica" charset="0"/>
              </a:rPr>
              <a:t>(</a:t>
            </a:r>
            <a:r>
              <a:rPr lang="ja-JP" altLang="en-US" sz="2000" dirty="0">
                <a:latin typeface="Helvetica" charset="0"/>
              </a:rPr>
              <a:t>‘</a:t>
            </a:r>
            <a:r>
              <a:rPr lang="en-US" sz="2000" dirty="0">
                <a:latin typeface="Helvetica" charset="0"/>
              </a:rPr>
              <a:t>10211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, 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Smith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, 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Biology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, 66000);</a:t>
            </a:r>
          </a:p>
          <a:p>
            <a:pPr>
              <a:buNone/>
            </a:pPr>
            <a:r>
              <a:rPr lang="en-US" sz="2000" b="1" dirty="0">
                <a:latin typeface="Helvetica" charset="0"/>
              </a:rPr>
              <a:t>       insert into </a:t>
            </a:r>
            <a:r>
              <a:rPr lang="en-US" sz="2000" i="1" dirty="0">
                <a:latin typeface="Helvetica" charset="0"/>
              </a:rPr>
              <a:t>instructor (name, ID) </a:t>
            </a:r>
            <a:r>
              <a:rPr lang="en-US" sz="2000" b="1" dirty="0">
                <a:latin typeface="Helvetica" charset="0"/>
              </a:rPr>
              <a:t>values </a:t>
            </a:r>
            <a:r>
              <a:rPr lang="en-US" sz="2000" dirty="0">
                <a:latin typeface="Helvetica" charset="0"/>
              </a:rPr>
              <a:t>(‘Smith’, </a:t>
            </a:r>
            <a:r>
              <a:rPr lang="ja-JP" altLang="en-US" sz="2000" dirty="0">
                <a:latin typeface="Helvetica" charset="0"/>
              </a:rPr>
              <a:t>‘</a:t>
            </a:r>
            <a:r>
              <a:rPr lang="en-US" sz="2000" dirty="0">
                <a:latin typeface="Helvetica" charset="0"/>
              </a:rPr>
              <a:t>10211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sz="2000" dirty="0">
                <a:latin typeface="Helvetica" charset="0"/>
              </a:rPr>
              <a:t>); </a:t>
            </a:r>
          </a:p>
          <a:p>
            <a:pPr>
              <a:buNone/>
            </a:pPr>
            <a:r>
              <a:rPr lang="en-US" sz="2000" dirty="0">
                <a:latin typeface="Helvetica" charset="0"/>
              </a:rPr>
              <a:t>						-- NULL for other two</a:t>
            </a:r>
          </a:p>
          <a:p>
            <a:pPr>
              <a:buNone/>
            </a:pPr>
            <a:r>
              <a:rPr lang="en-US" sz="2000" dirty="0">
                <a:latin typeface="Helvetica" charset="0"/>
              </a:rPr>
              <a:t>       </a:t>
            </a:r>
            <a:r>
              <a:rPr lang="en-US" sz="2000" b="1" dirty="0">
                <a:latin typeface="Helvetica" charset="0"/>
              </a:rPr>
              <a:t>insert into </a:t>
            </a:r>
            <a:r>
              <a:rPr lang="en-US" sz="2000" i="1" dirty="0">
                <a:latin typeface="Helvetica" charset="0"/>
              </a:rPr>
              <a:t>instructor (ID) values (‘10211’); </a:t>
            </a:r>
          </a:p>
          <a:p>
            <a:pPr>
              <a:buNone/>
            </a:pPr>
            <a:r>
              <a:rPr lang="en-US" sz="2000" i="1" dirty="0">
                <a:latin typeface="Helvetica" charset="0"/>
              </a:rPr>
              <a:t>						-- FAIL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400" dirty="0"/>
              <a:t>DELETE FROM &lt;name&gt; WHERE &lt;condition&gt;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libri" charset="0"/>
              </a:rPr>
              <a:t>			</a:t>
            </a:r>
            <a:r>
              <a:rPr lang="en-US" sz="2400" b="1" dirty="0">
                <a:latin typeface="Calibri" charset="0"/>
              </a:rPr>
              <a:t>delete from</a:t>
            </a:r>
            <a:r>
              <a:rPr lang="en-US" sz="2400" dirty="0">
                <a:latin typeface="Calibri" charset="0"/>
              </a:rPr>
              <a:t> department </a:t>
            </a:r>
            <a:r>
              <a:rPr lang="en-US" sz="2400" b="1" dirty="0">
                <a:latin typeface="Calibri" charset="0"/>
              </a:rPr>
              <a:t>where </a:t>
            </a:r>
            <a:r>
              <a:rPr lang="en-US" sz="2400" dirty="0">
                <a:latin typeface="Calibri" charset="0"/>
              </a:rPr>
              <a:t>budget &lt; 80000;</a:t>
            </a:r>
            <a:endParaRPr lang="en-US" sz="2000" dirty="0">
              <a:latin typeface="Calibri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Syntax is fine, but this command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may be rejected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because of referential integrity constraints.</a:t>
            </a: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SQL Constructs: Insert/Delete/Update  Tuples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DELETE FROM &lt;name&gt; WHERE &lt;condition&gt;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libri" charset="0"/>
              </a:rPr>
              <a:t>			</a:t>
            </a:r>
            <a:r>
              <a:rPr lang="en-US" sz="2400" b="1" dirty="0">
                <a:latin typeface="Calibri" charset="0"/>
              </a:rPr>
              <a:t>delete from</a:t>
            </a:r>
            <a:r>
              <a:rPr lang="en-US" sz="2400" dirty="0">
                <a:latin typeface="Calibri" charset="0"/>
              </a:rPr>
              <a:t> department </a:t>
            </a:r>
            <a:r>
              <a:rPr lang="en-US" sz="2400" b="1" dirty="0">
                <a:latin typeface="Calibri" charset="0"/>
              </a:rPr>
              <a:t>where </a:t>
            </a:r>
            <a:r>
              <a:rPr lang="en-US" sz="2400" dirty="0">
                <a:latin typeface="Calibri" charset="0"/>
              </a:rPr>
              <a:t>budget &lt; 80000;</a:t>
            </a:r>
            <a:endParaRPr lang="en-US" sz="2000" dirty="0">
              <a:latin typeface="Calibri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64646"/>
                </a:solidFill>
              </a:rPr>
              <a:t>SQL Constructs: Insert/Delete/Update  Tuples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3253362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057400"/>
            <a:ext cx="4125746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218" y="4964668"/>
            <a:ext cx="19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Instructor relation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3505200"/>
            <a:ext cx="3886200" cy="304800"/>
          </a:xfrm>
          <a:prstGeom prst="ellipse">
            <a:avLst/>
          </a:prstGeom>
          <a:noFill/>
          <a:ln w="38100" cmpd="sng">
            <a:solidFill>
              <a:srgbClr val="DA1F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76600"/>
            <a:ext cx="3886200" cy="304800"/>
          </a:xfrm>
          <a:prstGeom prst="ellipse">
            <a:avLst/>
          </a:prstGeom>
          <a:noFill/>
          <a:ln w="38100" cmpd="sng">
            <a:solidFill>
              <a:srgbClr val="DA1F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3886200"/>
            <a:ext cx="3886200" cy="304800"/>
          </a:xfrm>
          <a:prstGeom prst="ellipse">
            <a:avLst/>
          </a:prstGeom>
          <a:noFill/>
          <a:ln w="38100" cmpd="sng">
            <a:solidFill>
              <a:srgbClr val="DA1F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5029200"/>
            <a:ext cx="5827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We can choose what happens: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Reject the delete, or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Delete the rows in Instructor (may be a cascade), or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Set the appropriate values in Instructor to NULL</a:t>
            </a:r>
          </a:p>
        </p:txBody>
      </p:sp>
    </p:spTree>
    <p:extLst>
      <p:ext uri="{BB962C8B-B14F-4D97-AF65-F5344CB8AC3E}">
        <p14:creationId xmlns:p14="http://schemas.microsoft.com/office/powerpoint/2010/main" val="402673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400" dirty="0"/>
              <a:t>DELETE FROM &lt;name&gt; WHERE &lt;condition&gt;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libri" charset="0"/>
              </a:rPr>
              <a:t>			</a:t>
            </a:r>
            <a:r>
              <a:rPr lang="en-US" sz="2400" b="1" dirty="0">
                <a:latin typeface="Calibri" charset="0"/>
              </a:rPr>
              <a:t>delete from</a:t>
            </a:r>
            <a:r>
              <a:rPr lang="en-US" sz="2400" dirty="0">
                <a:latin typeface="Calibri" charset="0"/>
              </a:rPr>
              <a:t> department </a:t>
            </a:r>
            <a:r>
              <a:rPr lang="en-US" sz="2400" b="1" dirty="0">
                <a:latin typeface="Calibri" charset="0"/>
              </a:rPr>
              <a:t>where </a:t>
            </a:r>
            <a:r>
              <a:rPr lang="en-US" sz="2400" dirty="0">
                <a:latin typeface="Calibri" charset="0"/>
              </a:rPr>
              <a:t>budget &lt; 80000;</a:t>
            </a:r>
            <a:endParaRPr lang="en-US" sz="2000" dirty="0">
              <a:latin typeface="Calibri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64646"/>
                </a:solidFill>
              </a:rPr>
              <a:t>SQL Constructs: Insert/Delete/Update  Tuples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735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We can choose what happens: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Reject the delete (</a:t>
            </a:r>
            <a:r>
              <a:rPr lang="en-US" baseline="0" dirty="0">
                <a:solidFill>
                  <a:srgbClr val="FF0000"/>
                </a:solidFill>
              </a:rPr>
              <a:t>nothing</a:t>
            </a:r>
            <a:r>
              <a:rPr lang="en-US" baseline="0" dirty="0"/>
              <a:t>), or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Delete the rows in Instructor (</a:t>
            </a:r>
            <a:r>
              <a:rPr lang="en-US" baseline="0" dirty="0">
                <a:solidFill>
                  <a:srgbClr val="FF0000"/>
                </a:solidFill>
              </a:rPr>
              <a:t>on delete cascade</a:t>
            </a:r>
            <a:r>
              <a:rPr lang="en-US" baseline="0" dirty="0"/>
              <a:t>), or</a:t>
            </a:r>
          </a:p>
          <a:p>
            <a:pPr marL="342900" indent="-342900" algn="l">
              <a:buAutoNum type="arabicParenBoth"/>
            </a:pPr>
            <a:r>
              <a:rPr lang="en-US" baseline="0" dirty="0"/>
              <a:t>Set the appropriate values in Instructor to NULL (</a:t>
            </a:r>
            <a:r>
              <a:rPr lang="en-US" baseline="0" dirty="0">
                <a:solidFill>
                  <a:srgbClr val="FF0000"/>
                </a:solidFill>
              </a:rPr>
              <a:t>on delete set null</a:t>
            </a:r>
            <a:r>
              <a:rPr lang="en-US" baseline="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057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aseline="0" dirty="0">
                <a:solidFill>
                  <a:srgbClr val="400BD9"/>
                </a:solidFill>
                <a:latin typeface="Monaco"/>
              </a:rPr>
              <a:t>create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aseline="0" dirty="0">
                <a:solidFill>
                  <a:srgbClr val="C814C9"/>
                </a:solidFill>
                <a:latin typeface="Monaco"/>
              </a:rPr>
              <a:t>table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instructor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(ID         </a:t>
            </a:r>
            <a:r>
              <a:rPr lang="en-US" sz="1600" baseline="0" dirty="0" err="1">
                <a:solidFill>
                  <a:srgbClr val="B42419"/>
                </a:solidFill>
                <a:latin typeface="Monaco"/>
              </a:rPr>
              <a:t>varchar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5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name           </a:t>
            </a:r>
            <a:r>
              <a:rPr lang="en-US" sz="1600" baseline="0" dirty="0" err="1">
                <a:solidFill>
                  <a:srgbClr val="B42419"/>
                </a:solidFill>
                <a:latin typeface="Monaco"/>
              </a:rPr>
              <a:t>varchar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20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baseline="0" dirty="0">
                <a:solidFill>
                  <a:srgbClr val="400BD9"/>
                </a:solidFill>
                <a:latin typeface="Monaco"/>
              </a:rPr>
              <a:t>not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aseline="0" dirty="0">
                <a:solidFill>
                  <a:srgbClr val="C814C9"/>
                </a:solidFill>
                <a:latin typeface="Monaco"/>
              </a:rPr>
              <a:t>null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baseline="0" dirty="0" err="1">
                <a:solidFill>
                  <a:srgbClr val="000000"/>
                </a:solidFill>
                <a:latin typeface="Monaco"/>
              </a:rPr>
              <a:t>dept_name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600" baseline="0" dirty="0" err="1">
                <a:solidFill>
                  <a:srgbClr val="B42419"/>
                </a:solidFill>
                <a:latin typeface="Monaco"/>
              </a:rPr>
              <a:t>varchar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20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salary         numeric(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8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2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baseline="0" dirty="0">
                <a:solidFill>
                  <a:srgbClr val="C814C9"/>
                </a:solidFill>
                <a:latin typeface="Monaco"/>
              </a:rPr>
              <a:t>check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(salary &gt; </a:t>
            </a:r>
            <a:r>
              <a:rPr lang="en-US" sz="1600" baseline="0" dirty="0">
                <a:solidFill>
                  <a:srgbClr val="B42419"/>
                </a:solidFill>
                <a:latin typeface="Monaco"/>
              </a:rPr>
              <a:t>29000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primary key (ID),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foreign key (</a:t>
            </a:r>
            <a:r>
              <a:rPr lang="en-US" sz="1600" baseline="0" dirty="0" err="1">
                <a:solidFill>
                  <a:srgbClr val="000000"/>
                </a:solidFill>
                <a:latin typeface="Monaco"/>
              </a:rPr>
              <a:t>dept_name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) references department</a:t>
            </a: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aseline="0" dirty="0">
                <a:solidFill>
                  <a:srgbClr val="C814C9"/>
                </a:solidFill>
                <a:latin typeface="Monaco"/>
              </a:rPr>
              <a:t>on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aseline="0" dirty="0">
                <a:solidFill>
                  <a:srgbClr val="400BD9"/>
                </a:solidFill>
                <a:latin typeface="Monaco"/>
              </a:rPr>
              <a:t>delete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aseline="0" dirty="0">
                <a:solidFill>
                  <a:srgbClr val="400BD9"/>
                </a:solidFill>
                <a:latin typeface="Monaco"/>
              </a:rPr>
              <a:t>set</a:t>
            </a:r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aseline="0" dirty="0">
                <a:solidFill>
                  <a:srgbClr val="C814C9"/>
                </a:solidFill>
                <a:latin typeface="Monaco"/>
              </a:rPr>
              <a:t>null</a:t>
            </a:r>
            <a:endParaRPr lang="en-US" sz="1600" baseline="0" dirty="0">
              <a:solidFill>
                <a:srgbClr val="000000"/>
              </a:solidFill>
              <a:latin typeface="Monaco"/>
            </a:endParaRPr>
          </a:p>
          <a:p>
            <a:pPr algn="l"/>
            <a:r>
              <a:rPr lang="en-US" sz="1600" baseline="0" dirty="0">
                <a:solidFill>
                  <a:srgbClr val="000000"/>
                </a:solidFill>
                <a:latin typeface="Monaco"/>
              </a:rPr>
              <a:t>    );</a:t>
            </a:r>
          </a:p>
          <a:p>
            <a:pPr algn="l"/>
            <a:endParaRPr lang="en-US" sz="1600" baseline="0" dirty="0"/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3886200" cy="304800"/>
          </a:xfrm>
          <a:prstGeom prst="ellipse">
            <a:avLst/>
          </a:prstGeom>
          <a:noFill/>
          <a:ln w="38100" cmpd="sng">
            <a:solidFill>
              <a:srgbClr val="DA1F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105400"/>
          </a:xfrm>
        </p:spPr>
        <p:txBody>
          <a:bodyPr/>
          <a:lstStyle/>
          <a:p>
            <a:r>
              <a:rPr lang="en-US" sz="2400" dirty="0"/>
              <a:t>DELETE FROM &lt;name&gt; WHERE &lt;condition&gt;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libri" charset="0"/>
              </a:rPr>
              <a:t>Delete all classrooms </a:t>
            </a:r>
            <a:r>
              <a:rPr lang="en-US" sz="2400">
                <a:solidFill>
                  <a:srgbClr val="0000FF"/>
                </a:solidFill>
                <a:latin typeface="Calibri" charset="0"/>
              </a:rPr>
              <a:t>with capacity </a:t>
            </a:r>
            <a:r>
              <a:rPr lang="en-US" sz="2400" dirty="0">
                <a:solidFill>
                  <a:srgbClr val="0000FF"/>
                </a:solidFill>
                <a:latin typeface="Calibri" charset="0"/>
              </a:rPr>
              <a:t>below average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Calibri" charset="0"/>
              </a:rPr>
              <a:t>			</a:t>
            </a:r>
            <a:r>
              <a:rPr lang="en-US" sz="2400" b="1" dirty="0">
                <a:latin typeface="Calibri" charset="0"/>
              </a:rPr>
              <a:t>delete from</a:t>
            </a:r>
            <a:r>
              <a:rPr lang="en-US" sz="2400" dirty="0">
                <a:latin typeface="Calibri" charset="0"/>
              </a:rPr>
              <a:t> classroom </a:t>
            </a:r>
            <a:r>
              <a:rPr lang="en-US" sz="2400" b="1" dirty="0">
                <a:latin typeface="Calibri" charset="0"/>
              </a:rPr>
              <a:t>where </a:t>
            </a:r>
            <a:r>
              <a:rPr lang="en-US" sz="2400" dirty="0">
                <a:latin typeface="Calibri" charset="0"/>
              </a:rPr>
              <a:t>capacity &lt; 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Calibri" charset="0"/>
              </a:rPr>
              <a:t>					(</a:t>
            </a:r>
            <a:r>
              <a:rPr lang="en-US" sz="2400" b="1" dirty="0">
                <a:latin typeface="Calibri" charset="0"/>
              </a:rPr>
              <a:t>select </a:t>
            </a:r>
            <a:r>
              <a:rPr lang="en-US" sz="2400" b="1" dirty="0" err="1">
                <a:latin typeface="Calibri" charset="0"/>
              </a:rPr>
              <a:t>avg</a:t>
            </a:r>
            <a:r>
              <a:rPr lang="en-US" sz="2400" b="1" dirty="0">
                <a:latin typeface="Calibri" charset="0"/>
              </a:rPr>
              <a:t>(</a:t>
            </a:r>
            <a:r>
              <a:rPr lang="en-US" sz="2400" dirty="0">
                <a:latin typeface="Calibri" charset="0"/>
              </a:rPr>
              <a:t>capacity) </a:t>
            </a:r>
            <a:r>
              <a:rPr lang="en-US" sz="2400" b="1" dirty="0">
                <a:latin typeface="Calibri" charset="0"/>
              </a:rPr>
              <a:t>from</a:t>
            </a:r>
            <a:r>
              <a:rPr lang="en-US" sz="2400" dirty="0">
                <a:latin typeface="Calibri" charset="0"/>
              </a:rPr>
              <a:t> classroom);</a:t>
            </a: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pPr lvl="3">
              <a:lnSpc>
                <a:spcPct val="110000"/>
              </a:lnSpc>
            </a:pP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pPr lvl="1">
              <a:lnSpc>
                <a:spcPct val="110000"/>
              </a:lnSpc>
            </a:pP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Problem:  as we delete tuples</a:t>
            </a:r>
            <a:r>
              <a:rPr kumimoji="1" lang="en-US" i="1" dirty="0">
                <a:solidFill>
                  <a:srgbClr val="000000"/>
                </a:solidFill>
                <a:latin typeface="Helvetica" charset="0"/>
              </a:rPr>
              <a:t>,</a:t>
            </a: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 the average capacity changes</a:t>
            </a:r>
          </a:p>
          <a:p>
            <a:pPr lvl="3">
              <a:lnSpc>
                <a:spcPct val="110000"/>
              </a:lnSpc>
            </a:pP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pPr lvl="1">
              <a:lnSpc>
                <a:spcPct val="110000"/>
              </a:lnSpc>
            </a:pP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Solution used in SQL:</a:t>
            </a:r>
          </a:p>
          <a:p>
            <a:pPr lvl="2">
              <a:lnSpc>
                <a:spcPct val="110000"/>
              </a:lnSpc>
            </a:pP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First, compute </a:t>
            </a:r>
            <a:r>
              <a:rPr kumimoji="1" lang="en-US" b="1" dirty="0" err="1">
                <a:solidFill>
                  <a:srgbClr val="000000"/>
                </a:solidFill>
                <a:latin typeface="Helvetica" charset="0"/>
              </a:rPr>
              <a:t>avg</a:t>
            </a: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 capacity and find all tuples to delete</a:t>
            </a:r>
          </a:p>
          <a:p>
            <a:pPr lvl="2">
              <a:lnSpc>
                <a:spcPct val="110000"/>
              </a:lnSpc>
            </a:pP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Next, delete all tuples found above (without </a:t>
            </a:r>
            <a:r>
              <a:rPr kumimoji="1" lang="en-US" dirty="0" err="1">
                <a:solidFill>
                  <a:srgbClr val="000000"/>
                </a:solidFill>
                <a:latin typeface="Helvetica" charset="0"/>
              </a:rPr>
              <a:t>recomputing</a:t>
            </a: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kumimoji="1" lang="en-US" b="1" dirty="0" err="1">
                <a:solidFill>
                  <a:srgbClr val="000000"/>
                </a:solidFill>
                <a:latin typeface="Helvetica" charset="0"/>
              </a:rPr>
              <a:t>avg</a:t>
            </a:r>
            <a:r>
              <a:rPr kumimoji="1" lang="en-US" dirty="0">
                <a:solidFill>
                  <a:srgbClr val="000000"/>
                </a:solidFill>
                <a:latin typeface="Helvetica" charset="0"/>
              </a:rPr>
              <a:t> or retesting the tuples)</a:t>
            </a:r>
          </a:p>
          <a:p>
            <a:pPr lvl="3">
              <a:lnSpc>
                <a:spcPct val="110000"/>
              </a:lnSpc>
            </a:pP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pPr lvl="1">
              <a:lnSpc>
                <a:spcPct val="110000"/>
              </a:lnSpc>
            </a:pPr>
            <a:r>
              <a:rPr kumimoji="1" lang="en-US" sz="2400" dirty="0">
                <a:solidFill>
                  <a:srgbClr val="000000"/>
                </a:solidFill>
                <a:latin typeface="Helvetica" charset="0"/>
              </a:rPr>
              <a:t>E.g. consider the query: </a:t>
            </a:r>
            <a:r>
              <a:rPr kumimoji="1" lang="en-US" sz="2400" dirty="0">
                <a:solidFill>
                  <a:srgbClr val="0000FF"/>
                </a:solidFill>
                <a:latin typeface="Helvetica" charset="0"/>
              </a:rPr>
              <a:t>delete the smallest classroom</a:t>
            </a:r>
            <a:endParaRPr lang="en-US" sz="2400" dirty="0">
              <a:solidFill>
                <a:srgbClr val="0000FF"/>
              </a:solidFill>
              <a:latin typeface="Times New Roman" charset="0"/>
            </a:endParaRPr>
          </a:p>
          <a:p>
            <a:pPr lvl="1">
              <a:lnSpc>
                <a:spcPct val="110000"/>
              </a:lnSpc>
            </a:pPr>
            <a:endParaRPr lang="en-US" sz="2400" dirty="0">
              <a:latin typeface="Calibri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64646"/>
                </a:solidFill>
              </a:rPr>
              <a:t>SQL Constructs: Insert/Delete/Update  Tuples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464646"/>
                </a:solidFill>
              </a:rPr>
              <a:t>SQL Constructs: Insert/Delete/Update  Tuples</a:t>
            </a:r>
            <a:endParaRPr lang="en-US" sz="3600" dirty="0"/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UPDATE &lt;name&gt; SET &lt;field name&gt; = &lt;value&gt; WHERE &lt;condition&gt;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 charset="0"/>
              </a:rPr>
              <a:t>Increase all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salaries’s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over $100,000 by 6%, all other receive 5%.</a:t>
            </a:r>
          </a:p>
          <a:p>
            <a:pPr lvl="1"/>
            <a:r>
              <a:rPr lang="en-US" dirty="0">
                <a:latin typeface="Calibri" charset="0"/>
              </a:rPr>
              <a:t>Write two update statements: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</a:rPr>
              <a:t>       update instructor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set salary = salary </a:t>
            </a:r>
            <a:r>
              <a:rPr lang="en-US" dirty="0">
                <a:latin typeface="Calibri" charset="0"/>
                <a:sym typeface="Symbol" charset="2"/>
              </a:rPr>
              <a:t> 1.06</a:t>
            </a:r>
            <a:br>
              <a:rPr lang="en-US" dirty="0">
                <a:latin typeface="Calibri" charset="0"/>
                <a:sym typeface="Symbol" charset="2"/>
              </a:rPr>
            </a:br>
            <a:r>
              <a:rPr lang="en-US" dirty="0">
                <a:latin typeface="Calibri" charset="0"/>
                <a:sym typeface="Symbol" charset="2"/>
              </a:rPr>
              <a:t>	where salary &gt; 100000;</a:t>
            </a:r>
          </a:p>
          <a:p>
            <a:pPr lvl="1"/>
            <a:endParaRPr lang="en-US" dirty="0">
              <a:latin typeface="Calibri" charset="0"/>
              <a:sym typeface="Symbol" charset="2"/>
            </a:endParaRPr>
          </a:p>
          <a:p>
            <a:pPr lvl="1">
              <a:spcAft>
                <a:spcPts val="600"/>
              </a:spcAft>
              <a:buFont typeface="Verdana" charset="0"/>
              <a:buNone/>
            </a:pPr>
            <a:r>
              <a:rPr lang="en-US" dirty="0">
                <a:latin typeface="Calibri" charset="0"/>
                <a:sym typeface="Symbol" charset="2"/>
              </a:rPr>
              <a:t> 	    update instructor</a:t>
            </a:r>
            <a:br>
              <a:rPr lang="en-US" dirty="0">
                <a:latin typeface="Calibri" charset="0"/>
                <a:sym typeface="Symbol" charset="2"/>
              </a:rPr>
            </a:br>
            <a:r>
              <a:rPr lang="en-US" dirty="0">
                <a:latin typeface="Calibri" charset="0"/>
                <a:sym typeface="Symbol" charset="2"/>
              </a:rPr>
              <a:t>	set salary = salary  1.05</a:t>
            </a:r>
            <a:br>
              <a:rPr lang="en-US" dirty="0">
                <a:latin typeface="Calibri" charset="0"/>
                <a:sym typeface="Symbol" charset="2"/>
              </a:rPr>
            </a:br>
            <a:r>
              <a:rPr lang="en-US" dirty="0">
                <a:latin typeface="Calibri" charset="0"/>
                <a:sym typeface="Symbol" charset="2"/>
              </a:rPr>
              <a:t>	where salary  10000;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  <a:sym typeface="Symbol" charset="2"/>
              </a:rPr>
              <a:t>The order is important</a:t>
            </a:r>
          </a:p>
          <a:p>
            <a:pPr lvl="1"/>
            <a:r>
              <a:rPr lang="en-US" dirty="0">
                <a:latin typeface="Calibri" charset="0"/>
                <a:sym typeface="Symbol" charset="2"/>
              </a:rPr>
              <a:t>Can be done better using the </a:t>
            </a:r>
            <a:r>
              <a:rPr lang="en-US" u="sng" dirty="0">
                <a:latin typeface="Calibri" charset="0"/>
                <a:sym typeface="Symbol" charset="2"/>
              </a:rPr>
              <a:t>case</a:t>
            </a:r>
            <a:r>
              <a:rPr lang="en-US" dirty="0">
                <a:latin typeface="Calibri" charset="0"/>
                <a:sym typeface="Symbol" charset="2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464646"/>
                </a:solidFill>
              </a:rPr>
              <a:t>SQL Constructs: Insert/Delete/Update  Tuples</a:t>
            </a:r>
            <a:endParaRPr lang="en-US" sz="3600" dirty="0"/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UPDATE &lt;name&gt; SET &lt;field name&gt; = &lt;value&gt; WHERE &lt;condition&gt;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 charset="0"/>
              </a:rPr>
              <a:t>Increase all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salaries’s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over $100,000 by 6%, all other receive 5%.</a:t>
            </a:r>
          </a:p>
          <a:p>
            <a:pPr lvl="1"/>
            <a:r>
              <a:rPr lang="en-US" dirty="0">
                <a:latin typeface="Calibri" charset="0"/>
                <a:sym typeface="Symbol" charset="2"/>
              </a:rPr>
              <a:t>Can be done better using the </a:t>
            </a:r>
            <a:r>
              <a:rPr lang="en-US" u="sng" dirty="0">
                <a:latin typeface="Calibri" charset="0"/>
                <a:sym typeface="Symbol" charset="2"/>
              </a:rPr>
              <a:t>case</a:t>
            </a:r>
            <a:r>
              <a:rPr lang="en-US" dirty="0">
                <a:latin typeface="Calibri" charset="0"/>
                <a:sym typeface="Symbol" charset="2"/>
              </a:rPr>
              <a:t> statement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</a:rPr>
              <a:t>       update instructor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set salary =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</a:rPr>
              <a:t>			case 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</a:rPr>
              <a:t>			      when salary &gt; 100000 </a:t>
            </a:r>
          </a:p>
          <a:p>
            <a:pPr lvl="1">
              <a:buFont typeface="Verdana" charset="0"/>
              <a:buNone/>
            </a:pPr>
            <a:r>
              <a:rPr lang="en-US" dirty="0">
                <a:latin typeface="Calibri" charset="0"/>
              </a:rPr>
              <a:t>				then salary </a:t>
            </a:r>
            <a:r>
              <a:rPr lang="en-US" dirty="0">
                <a:latin typeface="Calibri" charset="0"/>
                <a:sym typeface="Symbol" charset="2"/>
              </a:rPr>
              <a:t> 1.06</a:t>
            </a:r>
          </a:p>
          <a:p>
            <a:pPr lvl="1">
              <a:buNone/>
            </a:pPr>
            <a:r>
              <a:rPr lang="en-US" dirty="0">
                <a:latin typeface="Calibri" charset="0"/>
              </a:rPr>
              <a:t>			      when salary &lt;= 100000 </a:t>
            </a:r>
          </a:p>
          <a:p>
            <a:pPr lvl="1">
              <a:buNone/>
            </a:pPr>
            <a:r>
              <a:rPr lang="en-US" dirty="0">
                <a:latin typeface="Calibri" charset="0"/>
              </a:rPr>
              <a:t>				then salary </a:t>
            </a:r>
            <a:r>
              <a:rPr lang="en-US" dirty="0">
                <a:latin typeface="Calibri" charset="0"/>
                <a:sym typeface="Symbol" charset="2"/>
              </a:rPr>
              <a:t> 1.05</a:t>
            </a:r>
          </a:p>
          <a:p>
            <a:pPr lvl="1">
              <a:buNone/>
            </a:pPr>
            <a:r>
              <a:rPr lang="en-US" dirty="0">
                <a:latin typeface="Calibri" charset="0"/>
                <a:sym typeface="Symbol" charset="2"/>
              </a:rPr>
              <a:t>			end;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028825" y="3091434"/>
            <a:ext cx="508635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Querying Basics</a:t>
            </a:r>
          </a:p>
        </p:txBody>
      </p:sp>
    </p:spTree>
    <p:extLst>
      <p:ext uri="{BB962C8B-B14F-4D97-AF65-F5344CB8AC3E}">
        <p14:creationId xmlns:p14="http://schemas.microsoft.com/office/powerpoint/2010/main" val="1462358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Single-table Queries in SQL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Multi-table Queries using Cartesian Product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Difference between Cartesian Product and “Natural Join”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Careful with using “natural join” keyword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Querying Basics</a:t>
            </a:r>
          </a:p>
        </p:txBody>
      </p:sp>
    </p:spTree>
    <p:extLst>
      <p:ext uri="{BB962C8B-B14F-4D97-AF65-F5344CB8AC3E}">
        <p14:creationId xmlns:p14="http://schemas.microsoft.com/office/powerpoint/2010/main" val="179929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Query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3581400" cy="1752600"/>
          </a:xfrm>
        </p:spPr>
        <p:txBody>
          <a:bodyPr/>
          <a:lstStyle/>
          <a:p>
            <a:pPr marL="109537" indent="0">
              <a:buNone/>
            </a:pPr>
            <a:r>
              <a:rPr lang="en-US" sz="2800" b="1" dirty="0">
                <a:latin typeface="Helvetica" charset="0"/>
              </a:rPr>
              <a:t>select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i="1" baseline="-25000" dirty="0">
                <a:latin typeface="Helvetica" charset="0"/>
              </a:rPr>
              <a:t>n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from</a:t>
            </a:r>
            <a:r>
              <a:rPr lang="en-US" sz="2800" dirty="0">
                <a:latin typeface="Helvetica" charset="0"/>
              </a:rPr>
              <a:t>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 err="1">
                <a:latin typeface="Helvetica" charset="0"/>
              </a:rPr>
              <a:t>r</a:t>
            </a:r>
            <a:r>
              <a:rPr lang="en-US" sz="2800" i="1" baseline="-25000" dirty="0" err="1">
                <a:latin typeface="Helvetica" charset="0"/>
              </a:rPr>
              <a:t>m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where </a:t>
            </a:r>
            <a:r>
              <a:rPr lang="en-US" sz="2800" i="1" dirty="0">
                <a:latin typeface="Helvetica" charset="0"/>
              </a:rPr>
              <a:t>P</a:t>
            </a:r>
            <a:br>
              <a:rPr lang="en-US" i="1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990600"/>
            <a:ext cx="273777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Attributes or expressions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1676400"/>
            <a:ext cx="404660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Relations (or queries returning tables)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2057400"/>
            <a:ext cx="127525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Predicates</a:t>
            </a:r>
          </a:p>
        </p:txBody>
      </p:sp>
      <p:sp>
        <p:nvSpPr>
          <p:cNvPr id="5" name="Left Arrow 4"/>
          <p:cNvSpPr/>
          <p:nvPr/>
        </p:nvSpPr>
        <p:spPr>
          <a:xfrm rot="21280152">
            <a:off x="3498881" y="1157483"/>
            <a:ext cx="1378594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124200" y="1752600"/>
            <a:ext cx="17526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981200" y="2133600"/>
            <a:ext cx="3048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4179889"/>
            <a:ext cx="3657600" cy="10018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Find the names of all instructors: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5A49E-5F1C-D04F-88CE-29D9FF7C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49" y="2609294"/>
            <a:ext cx="4248251" cy="39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609600" y="1673225"/>
            <a:ext cx="8229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 Before = “Network Data Model” (Cobol as DDL, DML)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 Very contentious:  Database Wars (Charlie Bachman vs. Ted Codd)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88925" y="1106488"/>
            <a:ext cx="6861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800" baseline="0">
                <a:latin typeface="Calibri" charset="0"/>
                <a:ea typeface="Calibri" charset="0"/>
                <a:cs typeface="Calibri" charset="0"/>
              </a:rPr>
              <a:t>Introduced by Ted Codd (late 60’s – early 70’s)</a:t>
            </a:r>
            <a:endParaRPr lang="en-US" b="1" baseline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876300" y="3006725"/>
            <a:ext cx="70961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Separation of logical, physical data models (data independence)</a:t>
            </a:r>
          </a:p>
          <a:p>
            <a:pPr marL="342900" indent="-342900" algn="l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Declarative query languages</a:t>
            </a:r>
          </a:p>
          <a:p>
            <a:pPr marL="342900" indent="-342900" algn="l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Formal semantics</a:t>
            </a:r>
          </a:p>
          <a:p>
            <a:pPr marL="342900" indent="-342900" algn="l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Query optimization (</a:t>
            </a:r>
            <a:r>
              <a:rPr lang="en-US" sz="2000" i="1" baseline="0">
                <a:latin typeface="Calibri" charset="0"/>
                <a:ea typeface="Calibri" charset="0"/>
                <a:cs typeface="Calibri" charset="0"/>
                <a:sym typeface="Wingdings" charset="2"/>
              </a:rPr>
              <a:t>key to commercial success)</a:t>
            </a:r>
            <a:endParaRPr lang="en-US" sz="2000" i="1" baseline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288925" y="2490788"/>
            <a:ext cx="5213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800" baseline="0">
                <a:latin typeface="Calibri" charset="0"/>
                <a:ea typeface="Calibri" charset="0"/>
                <a:cs typeface="Calibri" charset="0"/>
              </a:rPr>
              <a:t>Relational data model contributes: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876300" y="5089525"/>
            <a:ext cx="43529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</a:rPr>
              <a:t> Ingres </a:t>
            </a:r>
            <a:r>
              <a:rPr lang="en-US" sz="2000" i="1" baseline="0">
                <a:latin typeface="Calibri" charset="0"/>
                <a:ea typeface="Calibri" charset="0"/>
                <a:cs typeface="Calibri" charset="0"/>
                <a:sym typeface="Wingdings" charset="2"/>
              </a:rPr>
              <a:t>  CA </a:t>
            </a:r>
          </a:p>
          <a:p>
            <a:pPr algn="l" eaLnBrk="1" hangingPunct="1">
              <a:buFontTx/>
              <a:buChar char="•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  <a:sym typeface="Wingdings" charset="2"/>
              </a:rPr>
              <a:t> Postgres  Illustra  Informix  IBM</a:t>
            </a:r>
          </a:p>
          <a:p>
            <a:pPr algn="l" eaLnBrk="1" hangingPunct="1">
              <a:buFontTx/>
              <a:buChar char="•"/>
            </a:pPr>
            <a:r>
              <a:rPr lang="en-US" sz="2000" i="1" baseline="0">
                <a:latin typeface="Calibri" charset="0"/>
                <a:ea typeface="Calibri" charset="0"/>
                <a:cs typeface="Calibri" charset="0"/>
                <a:sym typeface="Wingdings" charset="2"/>
              </a:rPr>
              <a:t> System R  Oracle, DB2</a:t>
            </a:r>
            <a:endParaRPr lang="en-US" sz="2000" i="1" baseline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288925" y="4586288"/>
            <a:ext cx="230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800" baseline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>
                <a:latin typeface="Calibri" charset="0"/>
                <a:ea typeface="Calibri" charset="0"/>
                <a:cs typeface="Calibri" charset="0"/>
              </a:rPr>
              <a:t>st</a:t>
            </a:r>
            <a:r>
              <a:rPr lang="en-US" sz="2800" baseline="0">
                <a:latin typeface="Calibri" charset="0"/>
                <a:ea typeface="Calibri" charset="0"/>
                <a:cs typeface="Calibri" charset="0"/>
              </a:rPr>
              <a:t> prototypes:</a:t>
            </a:r>
          </a:p>
        </p:txBody>
      </p:sp>
      <p:sp>
        <p:nvSpPr>
          <p:cNvPr id="7157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Relational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0" grpId="0" build="p"/>
      <p:bldP spid="71578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Query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3581400" cy="1752600"/>
          </a:xfrm>
        </p:spPr>
        <p:txBody>
          <a:bodyPr/>
          <a:lstStyle/>
          <a:p>
            <a:pPr marL="109537" indent="0">
              <a:buNone/>
            </a:pPr>
            <a:r>
              <a:rPr lang="en-US" sz="2800" b="1" dirty="0">
                <a:latin typeface="Helvetica" charset="0"/>
              </a:rPr>
              <a:t>select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i="1" baseline="-25000" dirty="0">
                <a:latin typeface="Helvetica" charset="0"/>
              </a:rPr>
              <a:t>n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from</a:t>
            </a:r>
            <a:r>
              <a:rPr lang="en-US" sz="2800" dirty="0">
                <a:latin typeface="Helvetica" charset="0"/>
              </a:rPr>
              <a:t>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 err="1">
                <a:latin typeface="Helvetica" charset="0"/>
              </a:rPr>
              <a:t>r</a:t>
            </a:r>
            <a:r>
              <a:rPr lang="en-US" sz="2800" i="1" baseline="-25000" dirty="0" err="1">
                <a:latin typeface="Helvetica" charset="0"/>
              </a:rPr>
              <a:t>m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where </a:t>
            </a:r>
            <a:r>
              <a:rPr lang="en-US" sz="2800" i="1" dirty="0">
                <a:latin typeface="Helvetica" charset="0"/>
              </a:rPr>
              <a:t>P</a:t>
            </a:r>
            <a:br>
              <a:rPr lang="en-US" i="1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990600"/>
            <a:ext cx="273777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Attributes or expressions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1676400"/>
            <a:ext cx="404660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Relations (or queries returning tables)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2057400"/>
            <a:ext cx="127525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Predicates</a:t>
            </a:r>
          </a:p>
        </p:txBody>
      </p:sp>
      <p:sp>
        <p:nvSpPr>
          <p:cNvPr id="5" name="Left Arrow 4"/>
          <p:cNvSpPr/>
          <p:nvPr/>
        </p:nvSpPr>
        <p:spPr>
          <a:xfrm rot="21280152">
            <a:off x="3498881" y="1157483"/>
            <a:ext cx="1378594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124200" y="1752600"/>
            <a:ext cx="17526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981200" y="2133600"/>
            <a:ext cx="3048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4179889"/>
            <a:ext cx="3810000" cy="129868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Find the names of all instructor departments: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 err="1">
                <a:latin typeface="Helvetica" charset="0"/>
              </a:rPr>
              <a:t>dept_name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56609-1715-0442-B0DD-605E50CC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73" y="2895600"/>
            <a:ext cx="4715256" cy="3962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FAB8DC6-FE59-1F4A-B810-006FC13D0208}"/>
              </a:ext>
            </a:extLst>
          </p:cNvPr>
          <p:cNvSpPr/>
          <p:nvPr/>
        </p:nvSpPr>
        <p:spPr>
          <a:xfrm>
            <a:off x="5486400" y="3276600"/>
            <a:ext cx="24384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E6AF35-A127-3846-9047-C3783F587BB9}"/>
              </a:ext>
            </a:extLst>
          </p:cNvPr>
          <p:cNvSpPr/>
          <p:nvPr/>
        </p:nvSpPr>
        <p:spPr>
          <a:xfrm>
            <a:off x="5486400" y="4724400"/>
            <a:ext cx="24384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551CE5-D0C9-2341-AC04-9A48319EE82A}"/>
              </a:ext>
            </a:extLst>
          </p:cNvPr>
          <p:cNvSpPr/>
          <p:nvPr/>
        </p:nvSpPr>
        <p:spPr>
          <a:xfrm>
            <a:off x="5486400" y="5638800"/>
            <a:ext cx="2438400" cy="381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81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Query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3581400" cy="1752600"/>
          </a:xfrm>
        </p:spPr>
        <p:txBody>
          <a:bodyPr/>
          <a:lstStyle/>
          <a:p>
            <a:pPr marL="109537" indent="0">
              <a:buNone/>
            </a:pPr>
            <a:r>
              <a:rPr lang="en-US" sz="2800" b="1" dirty="0">
                <a:latin typeface="Helvetica" charset="0"/>
              </a:rPr>
              <a:t>select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>
                <a:latin typeface="Helvetica" charset="0"/>
              </a:rPr>
              <a:t>A</a:t>
            </a:r>
            <a:r>
              <a:rPr lang="en-US" sz="2800" i="1" baseline="-25000" dirty="0">
                <a:latin typeface="Helvetica" charset="0"/>
              </a:rPr>
              <a:t>n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from</a:t>
            </a:r>
            <a:r>
              <a:rPr lang="en-US" sz="2800" dirty="0">
                <a:latin typeface="Helvetica" charset="0"/>
              </a:rPr>
              <a:t>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1</a:t>
            </a:r>
            <a:r>
              <a:rPr lang="en-US" sz="2800" dirty="0">
                <a:latin typeface="Helvetica" charset="0"/>
              </a:rPr>
              <a:t>, </a:t>
            </a:r>
            <a:r>
              <a:rPr lang="en-US" sz="2800" i="1" dirty="0">
                <a:latin typeface="Helvetica" charset="0"/>
              </a:rPr>
              <a:t>r</a:t>
            </a:r>
            <a:r>
              <a:rPr lang="en-US" sz="2800" baseline="-25000" dirty="0">
                <a:latin typeface="Helvetica" charset="0"/>
              </a:rPr>
              <a:t>2</a:t>
            </a:r>
            <a:r>
              <a:rPr lang="en-US" sz="2800" dirty="0">
                <a:latin typeface="Helvetica" charset="0"/>
              </a:rPr>
              <a:t>, ..., </a:t>
            </a:r>
            <a:r>
              <a:rPr lang="en-US" sz="2800" i="1" dirty="0" err="1">
                <a:latin typeface="Helvetica" charset="0"/>
              </a:rPr>
              <a:t>r</a:t>
            </a:r>
            <a:r>
              <a:rPr lang="en-US" sz="2800" i="1" baseline="-25000" dirty="0" err="1">
                <a:latin typeface="Helvetica" charset="0"/>
              </a:rPr>
              <a:t>m</a:t>
            </a:r>
            <a:br>
              <a:rPr lang="en-US" sz="2800" dirty="0">
                <a:latin typeface="Helvetica" charset="0"/>
              </a:rPr>
            </a:br>
            <a:r>
              <a:rPr lang="en-US" sz="2800" b="1" dirty="0">
                <a:latin typeface="Helvetica" charset="0"/>
              </a:rPr>
              <a:t>where </a:t>
            </a:r>
            <a:r>
              <a:rPr lang="en-US" sz="2800" i="1" dirty="0">
                <a:latin typeface="Helvetica" charset="0"/>
              </a:rPr>
              <a:t>P</a:t>
            </a:r>
            <a:br>
              <a:rPr lang="en-US" i="1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990600"/>
            <a:ext cx="273777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Attributes or expressions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1676400"/>
            <a:ext cx="404660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Relations (or queries returning tables)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2057400"/>
            <a:ext cx="127525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dist"/>
            <a:r>
              <a:rPr lang="en-US" baseline="0" dirty="0"/>
              <a:t>Predicates</a:t>
            </a:r>
          </a:p>
        </p:txBody>
      </p:sp>
      <p:sp>
        <p:nvSpPr>
          <p:cNvPr id="5" name="Left Arrow 4"/>
          <p:cNvSpPr/>
          <p:nvPr/>
        </p:nvSpPr>
        <p:spPr>
          <a:xfrm rot="21280152">
            <a:off x="3498881" y="1157483"/>
            <a:ext cx="1378594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124200" y="1752600"/>
            <a:ext cx="17526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981200" y="2133600"/>
            <a:ext cx="3048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4179889"/>
            <a:ext cx="3657600" cy="10018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Find the names of all instructors: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5475289"/>
            <a:ext cx="5410200" cy="13065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Apply some filters (predicates): 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where </a:t>
            </a:r>
            <a:r>
              <a:rPr lang="en-US" baseline="0" dirty="0">
                <a:latin typeface="Helvetica" charset="0"/>
              </a:rPr>
              <a:t>salary &gt; 80000 </a:t>
            </a:r>
            <a:r>
              <a:rPr lang="en-US" b="1" baseline="0" dirty="0">
                <a:latin typeface="Helvetica" charset="0"/>
              </a:rPr>
              <a:t>and </a:t>
            </a:r>
            <a:r>
              <a:rPr lang="en-US" baseline="0" dirty="0" err="1">
                <a:latin typeface="Helvetica" charset="0"/>
              </a:rPr>
              <a:t>dept_name</a:t>
            </a:r>
            <a:r>
              <a:rPr lang="en-US" baseline="0" dirty="0">
                <a:latin typeface="Helvetica" charset="0"/>
              </a:rPr>
              <a:t> = ‘Finance’;</a:t>
            </a:r>
            <a:endParaRPr lang="en-US" b="1" baseline="0" dirty="0">
              <a:latin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89622" y="2808289"/>
            <a:ext cx="6101978" cy="2373311"/>
            <a:chOff x="2889622" y="2808289"/>
            <a:chExt cx="6101978" cy="2373311"/>
          </a:xfrm>
        </p:grpSpPr>
        <p:sp>
          <p:nvSpPr>
            <p:cNvPr id="13" name="Rectangle 12"/>
            <p:cNvSpPr/>
            <p:nvPr/>
          </p:nvSpPr>
          <p:spPr>
            <a:xfrm>
              <a:off x="4267200" y="2808289"/>
              <a:ext cx="3657600" cy="100181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Remove duplicates: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select distinct </a:t>
              </a:r>
              <a:r>
                <a:rPr lang="en-US" i="1" baseline="0" dirty="0">
                  <a:latin typeface="Helvetica" charset="0"/>
                </a:rPr>
                <a:t>name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0" y="3875089"/>
              <a:ext cx="3657600" cy="130651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Order the output: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distinct </a:t>
              </a:r>
              <a:r>
                <a:rPr lang="en-US" i="1" baseline="0" dirty="0">
                  <a:latin typeface="Helvetica" charset="0"/>
                </a:rPr>
                <a:t>name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order by </a:t>
              </a:r>
              <a:r>
                <a:rPr lang="en-US" i="1" baseline="0" dirty="0">
                  <a:latin typeface="Helvetica" charset="0"/>
                </a:rPr>
                <a:t>name </a:t>
              </a:r>
              <a:r>
                <a:rPr lang="en-US" b="1" baseline="0" dirty="0" err="1">
                  <a:latin typeface="Helvetica" charset="0"/>
                </a:rPr>
                <a:t>asc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6" name="Left Arrow 15"/>
            <p:cNvSpPr/>
            <p:nvPr/>
          </p:nvSpPr>
          <p:spPr>
            <a:xfrm rot="9597810">
              <a:off x="2889622" y="3818892"/>
              <a:ext cx="1491573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10482080">
              <a:off x="3130203" y="4523584"/>
              <a:ext cx="2130165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Left Arrow 17"/>
          <p:cNvSpPr/>
          <p:nvPr/>
        </p:nvSpPr>
        <p:spPr>
          <a:xfrm rot="11649949">
            <a:off x="1748184" y="5427670"/>
            <a:ext cx="2130165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Query Constructs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Find the names of all instructors: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10668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Select all attributes: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400" y="1828800"/>
            <a:ext cx="3657600" cy="100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Expressions in the select clause: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name, salary &lt; 100000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sp>
        <p:nvSpPr>
          <p:cNvPr id="16" name="Left Arrow 15"/>
          <p:cNvSpPr/>
          <p:nvPr/>
        </p:nvSpPr>
        <p:spPr>
          <a:xfrm rot="7973963">
            <a:off x="2139864" y="2221067"/>
            <a:ext cx="962560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0482080">
            <a:off x="3512681" y="2339598"/>
            <a:ext cx="1438669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62028" y="3200400"/>
            <a:ext cx="7081972" cy="1611210"/>
            <a:chOff x="2062028" y="3200400"/>
            <a:chExt cx="7081972" cy="1611210"/>
          </a:xfrm>
        </p:grpSpPr>
        <p:sp>
          <p:nvSpPr>
            <p:cNvPr id="15" name="Rectangle 14"/>
            <p:cNvSpPr/>
            <p:nvPr/>
          </p:nvSpPr>
          <p:spPr>
            <a:xfrm>
              <a:off x="3581400" y="3200400"/>
              <a:ext cx="5562600" cy="1611210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More complex filters: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name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where (</a:t>
              </a:r>
              <a:r>
                <a:rPr lang="en-US" baseline="0" dirty="0" err="1">
                  <a:latin typeface="Helvetica" charset="0"/>
                </a:rPr>
                <a:t>dept_name</a:t>
              </a:r>
              <a:r>
                <a:rPr lang="en-US" baseline="0" dirty="0">
                  <a:latin typeface="Helvetica" charset="0"/>
                </a:rPr>
                <a:t> != ‘Finance’ </a:t>
              </a:r>
              <a:r>
                <a:rPr lang="en-US" b="1" baseline="0" dirty="0">
                  <a:latin typeface="Helvetica" charset="0"/>
                </a:rPr>
                <a:t>and </a:t>
              </a:r>
              <a:r>
                <a:rPr lang="en-US" baseline="0" dirty="0">
                  <a:latin typeface="Helvetica" charset="0"/>
                </a:rPr>
                <a:t>salary &gt; 75000)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or (</a:t>
              </a:r>
              <a:r>
                <a:rPr lang="en-US" baseline="0" dirty="0" err="1">
                  <a:latin typeface="Helvetica" charset="0"/>
                </a:rPr>
                <a:t>dept_name</a:t>
              </a:r>
              <a:r>
                <a:rPr lang="en-US" baseline="0" dirty="0">
                  <a:latin typeface="Helvetica" charset="0"/>
                </a:rPr>
                <a:t> = ‘Finance’ </a:t>
              </a:r>
              <a:r>
                <a:rPr lang="en-US" b="1" baseline="0" dirty="0">
                  <a:latin typeface="Helvetica" charset="0"/>
                </a:rPr>
                <a:t>and</a:t>
              </a:r>
              <a:r>
                <a:rPr lang="en-US" baseline="0" dirty="0">
                  <a:latin typeface="Helvetica" charset="0"/>
                </a:rPr>
                <a:t> salary &gt; 85000);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8" name="Left Arrow 17"/>
            <p:cNvSpPr/>
            <p:nvPr/>
          </p:nvSpPr>
          <p:spPr>
            <a:xfrm rot="11649949">
              <a:off x="2062028" y="3460991"/>
              <a:ext cx="1535304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81702" y="3264884"/>
            <a:ext cx="6552698" cy="3299326"/>
            <a:chOff x="1981702" y="3264884"/>
            <a:chExt cx="6552698" cy="3299326"/>
          </a:xfrm>
        </p:grpSpPr>
        <p:sp>
          <p:nvSpPr>
            <p:cNvPr id="27" name="Rectangle 26"/>
            <p:cNvSpPr/>
            <p:nvPr/>
          </p:nvSpPr>
          <p:spPr>
            <a:xfrm>
              <a:off x="2286000" y="4953000"/>
              <a:ext cx="6248400" cy="1611210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A filter with a </a:t>
              </a:r>
              <a:r>
                <a:rPr lang="en-US" baseline="0" dirty="0" err="1">
                  <a:latin typeface="Helvetica" charset="0"/>
                </a:rPr>
                <a:t>subquery</a:t>
              </a:r>
              <a:r>
                <a:rPr lang="en-US" baseline="0" dirty="0">
                  <a:latin typeface="Helvetica" charset="0"/>
                </a:rPr>
                <a:t>: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name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where </a:t>
              </a:r>
              <a:r>
                <a:rPr lang="en-US" baseline="0" dirty="0" err="1">
                  <a:latin typeface="Helvetica" charset="0"/>
                </a:rPr>
                <a:t>dept_name</a:t>
              </a:r>
              <a:r>
                <a:rPr lang="en-US" baseline="0" dirty="0">
                  <a:latin typeface="Helvetica" charset="0"/>
                </a:rPr>
                <a:t> in (</a:t>
              </a: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baseline="0" dirty="0" err="1">
                  <a:latin typeface="Helvetica" charset="0"/>
                </a:rPr>
                <a:t>dept_name</a:t>
              </a:r>
              <a:r>
                <a:rPr lang="en-US" baseline="0" dirty="0">
                  <a:latin typeface="Helvetica" charset="0"/>
                </a:rPr>
                <a:t> </a:t>
              </a:r>
              <a:r>
                <a:rPr lang="en-US" b="1" baseline="0" dirty="0">
                  <a:latin typeface="Helvetica" charset="0"/>
                </a:rPr>
                <a:t>from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                            </a:t>
              </a:r>
              <a:r>
                <a:rPr lang="en-US" baseline="0" dirty="0">
                  <a:latin typeface="Helvetica" charset="0"/>
                </a:rPr>
                <a:t>department </a:t>
              </a:r>
              <a:r>
                <a:rPr lang="en-US" b="1" baseline="0" dirty="0">
                  <a:latin typeface="Helvetica" charset="0"/>
                </a:rPr>
                <a:t>where </a:t>
              </a:r>
              <a:r>
                <a:rPr lang="en-US" baseline="0" dirty="0">
                  <a:latin typeface="Helvetica" charset="0"/>
                </a:rPr>
                <a:t>budget &lt; 100000);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 rot="13734242">
              <a:off x="1124994" y="4121592"/>
              <a:ext cx="1942015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6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Query Constructs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Find the names of all instructors: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1066800"/>
            <a:ext cx="5638800" cy="130651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Renaming tables or output column names: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 err="1">
                <a:latin typeface="Helvetica" charset="0"/>
              </a:rPr>
              <a:t>i.name</a:t>
            </a:r>
            <a:r>
              <a:rPr lang="en-US" i="1" baseline="0" dirty="0">
                <a:latin typeface="Helvetica" charset="0"/>
              </a:rPr>
              <a:t>, </a:t>
            </a:r>
            <a:r>
              <a:rPr lang="en-US" i="1" baseline="0" dirty="0" err="1">
                <a:latin typeface="Helvetica" charset="0"/>
              </a:rPr>
              <a:t>i.salary</a:t>
            </a:r>
            <a:r>
              <a:rPr lang="en-US" i="1" baseline="0" dirty="0">
                <a:latin typeface="Helvetica" charset="0"/>
              </a:rPr>
              <a:t> * 2 </a:t>
            </a:r>
            <a:r>
              <a:rPr lang="en-US" b="1" baseline="0" dirty="0">
                <a:latin typeface="Helvetica" charset="0"/>
              </a:rPr>
              <a:t>as</a:t>
            </a:r>
            <a:r>
              <a:rPr lang="en-US" i="1" baseline="0" dirty="0">
                <a:latin typeface="Helvetica" charset="0"/>
              </a:rPr>
              <a:t> </a:t>
            </a:r>
            <a:r>
              <a:rPr lang="en-US" i="1" baseline="0" dirty="0" err="1">
                <a:latin typeface="Helvetica" charset="0"/>
              </a:rPr>
              <a:t>double_salary</a:t>
            </a:r>
            <a:r>
              <a:rPr lang="en-US" i="1" baseline="0" dirty="0">
                <a:latin typeface="Helvetica" charset="0"/>
              </a:rPr>
              <a:t> 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 </a:t>
            </a:r>
            <a:r>
              <a:rPr lang="en-US" i="1" baseline="0" dirty="0" err="1">
                <a:latin typeface="Helvetica" charset="0"/>
              </a:rPr>
              <a:t>i</a:t>
            </a:r>
            <a:r>
              <a:rPr lang="en-US" i="1" baseline="0" dirty="0">
                <a:latin typeface="Helvetica" charset="0"/>
              </a:rPr>
              <a:t> 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where </a:t>
            </a:r>
            <a:r>
              <a:rPr lang="en-US" i="1" baseline="0" dirty="0" err="1">
                <a:latin typeface="Helvetica" charset="0"/>
              </a:rPr>
              <a:t>i.salary</a:t>
            </a:r>
            <a:r>
              <a:rPr lang="en-US" i="1" baseline="0" dirty="0">
                <a:latin typeface="Helvetica" charset="0"/>
              </a:rPr>
              <a:t> &lt; 80000 </a:t>
            </a:r>
            <a:r>
              <a:rPr lang="en-US" b="1" baseline="0" dirty="0">
                <a:latin typeface="Helvetica" charset="0"/>
              </a:rPr>
              <a:t>and </a:t>
            </a:r>
            <a:r>
              <a:rPr lang="en-US" i="1" baseline="0" dirty="0" err="1">
                <a:latin typeface="Helvetica" charset="0"/>
              </a:rPr>
              <a:t>i.name</a:t>
            </a:r>
            <a:r>
              <a:rPr lang="en-US" i="1" baseline="0" dirty="0">
                <a:latin typeface="Helvetica" charset="0"/>
              </a:rPr>
              <a:t> like ‘%g_’;</a:t>
            </a:r>
            <a:endParaRPr lang="en-US" b="1" baseline="0" dirty="0">
              <a:latin typeface="Helvetica" charset="0"/>
            </a:endParaRPr>
          </a:p>
        </p:txBody>
      </p:sp>
      <p:sp>
        <p:nvSpPr>
          <p:cNvPr id="16" name="Left Arrow 15"/>
          <p:cNvSpPr/>
          <p:nvPr/>
        </p:nvSpPr>
        <p:spPr>
          <a:xfrm rot="7973963">
            <a:off x="2139864" y="2221067"/>
            <a:ext cx="962560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62028" y="3200400"/>
            <a:ext cx="7081972" cy="1001813"/>
            <a:chOff x="2062028" y="3200400"/>
            <a:chExt cx="7081972" cy="1001813"/>
          </a:xfrm>
        </p:grpSpPr>
        <p:sp>
          <p:nvSpPr>
            <p:cNvPr id="15" name="Rectangle 14"/>
            <p:cNvSpPr/>
            <p:nvPr/>
          </p:nvSpPr>
          <p:spPr>
            <a:xfrm>
              <a:off x="3581400" y="3200400"/>
              <a:ext cx="5562600" cy="1001813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More complex expressions: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 err="1">
                  <a:latin typeface="Helvetica" charset="0"/>
                </a:rPr>
                <a:t>concat</a:t>
              </a:r>
              <a:r>
                <a:rPr lang="en-US" i="1" baseline="0" dirty="0">
                  <a:latin typeface="Helvetica" charset="0"/>
                </a:rPr>
                <a:t>(name, </a:t>
              </a:r>
              <a:r>
                <a:rPr lang="en-US" i="1" baseline="0" dirty="0" err="1">
                  <a:latin typeface="Helvetica" charset="0"/>
                </a:rPr>
                <a:t>concat</a:t>
              </a:r>
              <a:r>
                <a:rPr lang="en-US" i="1" baseline="0" dirty="0">
                  <a:latin typeface="Helvetica" charset="0"/>
                </a:rPr>
                <a:t>(‘, ’, </a:t>
              </a:r>
              <a:r>
                <a:rPr lang="en-US" i="1" baseline="0" dirty="0" err="1">
                  <a:latin typeface="Helvetica" charset="0"/>
                </a:rPr>
                <a:t>dept_name</a:t>
              </a:r>
              <a:r>
                <a:rPr lang="en-US" i="1" baseline="0" dirty="0">
                  <a:latin typeface="Helvetica" charset="0"/>
                </a:rPr>
                <a:t>))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8" name="Left Arrow 17"/>
            <p:cNvSpPr/>
            <p:nvPr/>
          </p:nvSpPr>
          <p:spPr>
            <a:xfrm rot="11649949">
              <a:off x="2062028" y="3460991"/>
              <a:ext cx="1535304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81702" y="3264884"/>
            <a:ext cx="7085035" cy="3322070"/>
            <a:chOff x="1981702" y="3264884"/>
            <a:chExt cx="7085035" cy="3322070"/>
          </a:xfrm>
        </p:grpSpPr>
        <p:sp>
          <p:nvSpPr>
            <p:cNvPr id="27" name="Rectangle 26"/>
            <p:cNvSpPr/>
            <p:nvPr/>
          </p:nvSpPr>
          <p:spPr>
            <a:xfrm>
              <a:off x="2286000" y="4953000"/>
              <a:ext cx="6248400" cy="1306511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Careful with NULLs: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name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where </a:t>
              </a:r>
              <a:r>
                <a:rPr lang="en-US" i="1" baseline="0" dirty="0">
                  <a:latin typeface="Helvetica" charset="0"/>
                </a:rPr>
                <a:t>salary &lt; 100000</a:t>
              </a:r>
              <a:r>
                <a:rPr lang="en-US" baseline="0" dirty="0">
                  <a:latin typeface="Helvetica" charset="0"/>
                </a:rPr>
                <a:t> </a:t>
              </a:r>
              <a:r>
                <a:rPr lang="en-US" b="1" baseline="0" dirty="0">
                  <a:latin typeface="Helvetica" charset="0"/>
                </a:rPr>
                <a:t>or </a:t>
              </a:r>
              <a:r>
                <a:rPr lang="en-US" i="1" baseline="0" dirty="0">
                  <a:latin typeface="Helvetica" charset="0"/>
                </a:rPr>
                <a:t>salary &gt;= 100000;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 rot="13734242">
              <a:off x="1124994" y="4121592"/>
              <a:ext cx="1942015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67164" y="6248400"/>
              <a:ext cx="509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aseline="0" dirty="0"/>
                <a:t>Wouldn’t return the instructor with NULL salary (if any)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7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895600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Cartesian product: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instructor, teaches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79B9-E157-7D49-89F2-8A620CDE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19" y="-76200"/>
            <a:ext cx="6028381" cy="6934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9027604-55FB-E644-B590-9BDC3DAC828A}"/>
              </a:ext>
            </a:extLst>
          </p:cNvPr>
          <p:cNvSpPr/>
          <p:nvPr/>
        </p:nvSpPr>
        <p:spPr>
          <a:xfrm>
            <a:off x="6019800" y="228600"/>
            <a:ext cx="685800" cy="8382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D862C-5593-1342-99CF-2CF9F34D245E}"/>
              </a:ext>
            </a:extLst>
          </p:cNvPr>
          <p:cNvSpPr/>
          <p:nvPr/>
        </p:nvSpPr>
        <p:spPr>
          <a:xfrm>
            <a:off x="3238500" y="237744"/>
            <a:ext cx="685800" cy="8382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6F1BC6-00A8-184D-9601-A344E61926A7}"/>
              </a:ext>
            </a:extLst>
          </p:cNvPr>
          <p:cNvSpPr/>
          <p:nvPr/>
        </p:nvSpPr>
        <p:spPr>
          <a:xfrm>
            <a:off x="3238500" y="1676400"/>
            <a:ext cx="685800" cy="838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EA4E6D-7A39-394D-AC44-BBECFBBA32A9}"/>
              </a:ext>
            </a:extLst>
          </p:cNvPr>
          <p:cNvSpPr/>
          <p:nvPr/>
        </p:nvSpPr>
        <p:spPr>
          <a:xfrm>
            <a:off x="6011219" y="1676400"/>
            <a:ext cx="685800" cy="838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Cartesian product: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instructor, teaches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09ACA9-5A0C-CC43-8E43-46DFB19F8626}"/>
              </a:ext>
            </a:extLst>
          </p:cNvPr>
          <p:cNvGrpSpPr/>
          <p:nvPr/>
        </p:nvGrpSpPr>
        <p:grpSpPr>
          <a:xfrm>
            <a:off x="2583624" y="1066800"/>
            <a:ext cx="6026976" cy="1554426"/>
            <a:chOff x="2583624" y="1066800"/>
            <a:chExt cx="6026976" cy="1554426"/>
          </a:xfrm>
        </p:grpSpPr>
        <p:sp>
          <p:nvSpPr>
            <p:cNvPr id="13" name="Rectangle 12"/>
            <p:cNvSpPr/>
            <p:nvPr/>
          </p:nvSpPr>
          <p:spPr>
            <a:xfrm>
              <a:off x="2971800" y="1066800"/>
              <a:ext cx="5638800" cy="1306511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Use predicates to only select “matching” pairs: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* 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 </a:t>
              </a:r>
              <a:r>
                <a:rPr lang="en-US" i="1" baseline="0" dirty="0" err="1">
                  <a:latin typeface="Helvetica" charset="0"/>
                </a:rPr>
                <a:t>i</a:t>
              </a:r>
              <a:r>
                <a:rPr lang="en-US" i="1" baseline="0" dirty="0">
                  <a:latin typeface="Helvetica" charset="0"/>
                </a:rPr>
                <a:t>, teaches t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where </a:t>
              </a:r>
              <a:r>
                <a:rPr lang="en-US" i="1" baseline="0" dirty="0" err="1">
                  <a:latin typeface="Helvetica" charset="0"/>
                </a:rPr>
                <a:t>i.ID</a:t>
              </a:r>
              <a:r>
                <a:rPr lang="en-US" i="1" baseline="0" dirty="0">
                  <a:latin typeface="Helvetica" charset="0"/>
                </a:rPr>
                <a:t> = </a:t>
              </a:r>
              <a:r>
                <a:rPr lang="en-US" i="1" baseline="0" dirty="0" err="1">
                  <a:latin typeface="Helvetica" charset="0"/>
                </a:rPr>
                <a:t>t.ID</a:t>
              </a:r>
              <a:r>
                <a:rPr lang="en-US" i="1" baseline="0" dirty="0">
                  <a:latin typeface="Helvetica" charset="0"/>
                </a:rPr>
                <a:t>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6" name="Left Arrow 15"/>
            <p:cNvSpPr/>
            <p:nvPr/>
          </p:nvSpPr>
          <p:spPr>
            <a:xfrm rot="7973963">
              <a:off x="2329437" y="2138440"/>
              <a:ext cx="736973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2438400"/>
            <a:ext cx="5943600" cy="1001813"/>
            <a:chOff x="2751198" y="3200400"/>
            <a:chExt cx="5943600" cy="1001813"/>
          </a:xfrm>
        </p:grpSpPr>
        <p:sp>
          <p:nvSpPr>
            <p:cNvPr id="15" name="Rectangle 14"/>
            <p:cNvSpPr/>
            <p:nvPr/>
          </p:nvSpPr>
          <p:spPr>
            <a:xfrm>
              <a:off x="3581400" y="3200400"/>
              <a:ext cx="5113398" cy="1001813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Identical (in this case) to using a natural join: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*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 </a:t>
              </a:r>
              <a:r>
                <a:rPr lang="en-US" b="1" baseline="0" dirty="0">
                  <a:latin typeface="Helvetica" charset="0"/>
                </a:rPr>
                <a:t>natural join</a:t>
              </a:r>
              <a:r>
                <a:rPr lang="en-US" i="1" baseline="0" dirty="0">
                  <a:latin typeface="Helvetica" charset="0"/>
                </a:rPr>
                <a:t> teaches;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8" name="Left Arrow 17"/>
            <p:cNvSpPr/>
            <p:nvPr/>
          </p:nvSpPr>
          <p:spPr>
            <a:xfrm rot="10800000">
              <a:off x="2751198" y="3657600"/>
              <a:ext cx="713137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3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9276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752600"/>
            <a:ext cx="3962400" cy="993990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Cartesian product: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 </a:t>
            </a:r>
            <a:r>
              <a:rPr lang="en-US" b="1" i="1" baseline="0" dirty="0">
                <a:latin typeface="Helvetica" charset="0"/>
              </a:rPr>
              <a:t>natural join </a:t>
            </a:r>
            <a:r>
              <a:rPr lang="en-US" i="1" baseline="0" dirty="0">
                <a:latin typeface="Helvetica" charset="0"/>
              </a:rPr>
              <a:t>teaches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7FD73-CE30-5146-A07C-AE90CF3F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48474"/>
            <a:ext cx="6019800" cy="38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9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Cartesian product: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instructor, teaches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1066800"/>
            <a:ext cx="5638800" cy="130651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Use predicates to only select “matching” pairs: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 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 </a:t>
            </a:r>
            <a:r>
              <a:rPr lang="en-US" i="1" baseline="0" dirty="0" err="1">
                <a:latin typeface="Helvetica" charset="0"/>
              </a:rPr>
              <a:t>i</a:t>
            </a:r>
            <a:r>
              <a:rPr lang="en-US" i="1" baseline="0" dirty="0">
                <a:latin typeface="Helvetica" charset="0"/>
              </a:rPr>
              <a:t>, teaches t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where </a:t>
            </a:r>
            <a:r>
              <a:rPr lang="en-US" i="1" baseline="0" dirty="0" err="1">
                <a:latin typeface="Helvetica" charset="0"/>
              </a:rPr>
              <a:t>i.ID</a:t>
            </a:r>
            <a:r>
              <a:rPr lang="en-US" i="1" baseline="0" dirty="0">
                <a:latin typeface="Helvetica" charset="0"/>
              </a:rPr>
              <a:t> = </a:t>
            </a:r>
            <a:r>
              <a:rPr lang="en-US" i="1" baseline="0" dirty="0" err="1">
                <a:latin typeface="Helvetica" charset="0"/>
              </a:rPr>
              <a:t>t.ID</a:t>
            </a:r>
            <a:r>
              <a:rPr lang="en-US" i="1" baseline="0" dirty="0">
                <a:latin typeface="Helvetica" charset="0"/>
              </a:rPr>
              <a:t>;</a:t>
            </a:r>
            <a:endParaRPr lang="en-US" b="1" baseline="0" dirty="0">
              <a:latin typeface="Helvetica" charset="0"/>
            </a:endParaRPr>
          </a:p>
        </p:txBody>
      </p:sp>
      <p:sp>
        <p:nvSpPr>
          <p:cNvPr id="16" name="Left Arrow 15"/>
          <p:cNvSpPr/>
          <p:nvPr/>
        </p:nvSpPr>
        <p:spPr>
          <a:xfrm rot="7973963">
            <a:off x="2329437" y="2138440"/>
            <a:ext cx="736973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200400" y="2438400"/>
            <a:ext cx="5943600" cy="1001813"/>
            <a:chOff x="2751198" y="3200400"/>
            <a:chExt cx="5943600" cy="1001813"/>
          </a:xfrm>
        </p:grpSpPr>
        <p:sp>
          <p:nvSpPr>
            <p:cNvPr id="15" name="Rectangle 14"/>
            <p:cNvSpPr/>
            <p:nvPr/>
          </p:nvSpPr>
          <p:spPr>
            <a:xfrm>
              <a:off x="3581400" y="3200400"/>
              <a:ext cx="5113398" cy="1001813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Identical (in this case) to using a natural join: 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*</a:t>
              </a:r>
              <a:br>
                <a:rPr lang="en-US" baseline="0" dirty="0">
                  <a:latin typeface="Helvetica" charset="0"/>
                </a:rPr>
              </a:b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 </a:t>
              </a:r>
              <a:r>
                <a:rPr lang="en-US" b="1" baseline="0" dirty="0">
                  <a:latin typeface="Helvetica" charset="0"/>
                </a:rPr>
                <a:t>natural join</a:t>
              </a:r>
              <a:r>
                <a:rPr lang="en-US" i="1" baseline="0" dirty="0">
                  <a:latin typeface="Helvetica" charset="0"/>
                </a:rPr>
                <a:t> teaches;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8" name="Left Arrow 17"/>
            <p:cNvSpPr/>
            <p:nvPr/>
          </p:nvSpPr>
          <p:spPr>
            <a:xfrm rot="10800000">
              <a:off x="2751198" y="3657600"/>
              <a:ext cx="713137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6174" y="3620565"/>
            <a:ext cx="6397826" cy="1419746"/>
            <a:chOff x="2746174" y="3620565"/>
            <a:chExt cx="6397826" cy="1419746"/>
          </a:xfrm>
        </p:grpSpPr>
        <p:sp>
          <p:nvSpPr>
            <p:cNvPr id="27" name="Rectangle 26"/>
            <p:cNvSpPr/>
            <p:nvPr/>
          </p:nvSpPr>
          <p:spPr>
            <a:xfrm>
              <a:off x="3581400" y="3733800"/>
              <a:ext cx="5562600" cy="1306511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Natural join does an equality on common attributes – doesn’t work here: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*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 </a:t>
              </a:r>
              <a:r>
                <a:rPr lang="en-US" b="1" baseline="0" dirty="0">
                  <a:latin typeface="Helvetica" charset="0"/>
                </a:rPr>
                <a:t>natural join</a:t>
              </a:r>
              <a:r>
                <a:rPr lang="en-US" i="1" baseline="0" dirty="0">
                  <a:latin typeface="Helvetica" charset="0"/>
                </a:rPr>
                <a:t> advisor;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 rot="12407867">
              <a:off x="2746174" y="3620565"/>
              <a:ext cx="904266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49626" y="3543572"/>
            <a:ext cx="6248400" cy="2829276"/>
            <a:chOff x="3581400" y="1906337"/>
            <a:chExt cx="6248400" cy="2829276"/>
          </a:xfrm>
        </p:grpSpPr>
        <p:sp>
          <p:nvSpPr>
            <p:cNvPr id="17" name="Rectangle 16"/>
            <p:cNvSpPr/>
            <p:nvPr/>
          </p:nvSpPr>
          <p:spPr>
            <a:xfrm>
              <a:off x="3581400" y="3733800"/>
              <a:ext cx="6248400" cy="1001813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aseline="0" dirty="0">
                  <a:latin typeface="Helvetica" charset="0"/>
                </a:rPr>
                <a:t>Instead can use “on” construct (or where clause as above):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select </a:t>
              </a:r>
              <a:r>
                <a:rPr lang="en-US" i="1" baseline="0" dirty="0">
                  <a:latin typeface="Helvetica" charset="0"/>
                </a:rPr>
                <a:t>*</a:t>
              </a:r>
            </a:p>
            <a:p>
              <a:pPr algn="l">
                <a:lnSpc>
                  <a:spcPct val="110000"/>
                </a:lnSpc>
                <a:tabLst>
                  <a:tab pos="2055813" algn="l"/>
                </a:tabLst>
              </a:pPr>
              <a:r>
                <a:rPr lang="en-US" b="1" baseline="0" dirty="0">
                  <a:latin typeface="Helvetica" charset="0"/>
                </a:rPr>
                <a:t>from </a:t>
              </a:r>
              <a:r>
                <a:rPr lang="en-US" i="1" baseline="0" dirty="0">
                  <a:latin typeface="Helvetica" charset="0"/>
                </a:rPr>
                <a:t>instructor </a:t>
              </a:r>
              <a:r>
                <a:rPr lang="en-US" b="1" baseline="0" dirty="0">
                  <a:latin typeface="Helvetica" charset="0"/>
                </a:rPr>
                <a:t>join</a:t>
              </a:r>
              <a:r>
                <a:rPr lang="en-US" i="1" baseline="0" dirty="0">
                  <a:latin typeface="Helvetica" charset="0"/>
                </a:rPr>
                <a:t> advisor </a:t>
              </a:r>
              <a:r>
                <a:rPr lang="en-US" b="1" baseline="0" dirty="0">
                  <a:latin typeface="Helvetica" charset="0"/>
                </a:rPr>
                <a:t>on </a:t>
              </a:r>
              <a:r>
                <a:rPr lang="en-US" i="1" baseline="0" dirty="0">
                  <a:latin typeface="Helvetica" charset="0"/>
                </a:rPr>
                <a:t>(</a:t>
              </a:r>
              <a:r>
                <a:rPr lang="en-US" i="1" baseline="0" dirty="0" err="1">
                  <a:latin typeface="Helvetica" charset="0"/>
                </a:rPr>
                <a:t>i_id</a:t>
              </a:r>
              <a:r>
                <a:rPr lang="en-US" i="1" baseline="0" dirty="0">
                  <a:latin typeface="Helvetica" charset="0"/>
                </a:rPr>
                <a:t> = id);</a:t>
              </a:r>
              <a:endParaRPr lang="en-US" b="1" baseline="0" dirty="0">
                <a:latin typeface="Helvetica" charset="0"/>
              </a:endParaRPr>
            </a:p>
          </p:txBody>
        </p:sp>
        <p:sp>
          <p:nvSpPr>
            <p:cNvPr id="19" name="Left Arrow 18"/>
            <p:cNvSpPr/>
            <p:nvPr/>
          </p:nvSpPr>
          <p:spPr>
            <a:xfrm rot="14735991">
              <a:off x="3129635" y="2744221"/>
              <a:ext cx="1904367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1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7467600" cy="1611210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3-Table Query to get a list of instructor-teaches-course information: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endParaRPr lang="en-US" b="1" baseline="0" dirty="0">
              <a:latin typeface="Helvetica" charset="0"/>
            </a:endParaRP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 err="1">
                <a:latin typeface="Helvetica" charset="0"/>
              </a:rPr>
              <a:t>i.name</a:t>
            </a:r>
            <a:r>
              <a:rPr lang="en-US" i="1" baseline="0" dirty="0">
                <a:latin typeface="Helvetica" charset="0"/>
              </a:rPr>
              <a:t> </a:t>
            </a:r>
            <a:r>
              <a:rPr lang="en-US" b="1" baseline="0" dirty="0">
                <a:latin typeface="Helvetica" charset="0"/>
              </a:rPr>
              <a:t>as </a:t>
            </a:r>
            <a:r>
              <a:rPr lang="en-US" i="1" baseline="0" dirty="0" err="1">
                <a:latin typeface="Helvetica" charset="0"/>
              </a:rPr>
              <a:t>instructor_name</a:t>
            </a:r>
            <a:r>
              <a:rPr lang="en-US" i="1" baseline="0" dirty="0">
                <a:latin typeface="Helvetica" charset="0"/>
              </a:rPr>
              <a:t>, </a:t>
            </a:r>
            <a:r>
              <a:rPr lang="en-US" i="1" baseline="0" dirty="0" err="1">
                <a:latin typeface="Helvetica" charset="0"/>
              </a:rPr>
              <a:t>c.title</a:t>
            </a:r>
            <a:r>
              <a:rPr lang="en-US" i="1" baseline="0" dirty="0">
                <a:latin typeface="Helvetica" charset="0"/>
              </a:rPr>
              <a:t> </a:t>
            </a:r>
            <a:r>
              <a:rPr lang="en-US" b="1" baseline="0" dirty="0">
                <a:latin typeface="Helvetica" charset="0"/>
              </a:rPr>
              <a:t>as</a:t>
            </a:r>
            <a:r>
              <a:rPr lang="en-US" i="1" baseline="0" dirty="0">
                <a:latin typeface="Helvetica" charset="0"/>
              </a:rPr>
              <a:t> </a:t>
            </a:r>
            <a:r>
              <a:rPr lang="en-US" i="1" baseline="0" dirty="0" err="1">
                <a:latin typeface="Helvetica" charset="0"/>
              </a:rPr>
              <a:t>course_name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instructor </a:t>
            </a:r>
            <a:r>
              <a:rPr lang="en-US" i="1" baseline="0" dirty="0" err="1">
                <a:latin typeface="Helvetica" charset="0"/>
              </a:rPr>
              <a:t>i</a:t>
            </a:r>
            <a:r>
              <a:rPr lang="en-US" i="1" baseline="0" dirty="0">
                <a:latin typeface="Helvetica" charset="0"/>
              </a:rPr>
              <a:t>, course c, teaches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where </a:t>
            </a:r>
            <a:r>
              <a:rPr lang="en-US" i="1" baseline="0" dirty="0" err="1">
                <a:latin typeface="Helvetica" charset="0"/>
              </a:rPr>
              <a:t>i.ID</a:t>
            </a:r>
            <a:r>
              <a:rPr lang="en-US" i="1" baseline="0" dirty="0">
                <a:latin typeface="Helvetica" charset="0"/>
              </a:rPr>
              <a:t> = </a:t>
            </a:r>
            <a:r>
              <a:rPr lang="en-US" i="1" baseline="0" dirty="0" err="1">
                <a:latin typeface="Helvetica" charset="0"/>
              </a:rPr>
              <a:t>teaches.ID</a:t>
            </a:r>
            <a:r>
              <a:rPr lang="en-US" i="1" baseline="0" dirty="0">
                <a:latin typeface="Helvetica" charset="0"/>
              </a:rPr>
              <a:t> and </a:t>
            </a:r>
            <a:r>
              <a:rPr lang="en-US" i="1" baseline="0" dirty="0" err="1">
                <a:latin typeface="Helvetica" charset="0"/>
              </a:rPr>
              <a:t>c.course_id</a:t>
            </a:r>
            <a:r>
              <a:rPr lang="en-US" i="1" baseline="0" dirty="0">
                <a:latin typeface="Helvetica" charset="0"/>
              </a:rPr>
              <a:t> = </a:t>
            </a:r>
            <a:r>
              <a:rPr lang="en-US" i="1" baseline="0" dirty="0" err="1">
                <a:latin typeface="Helvetica" charset="0"/>
              </a:rPr>
              <a:t>teaches.course_id</a:t>
            </a:r>
            <a:r>
              <a:rPr lang="en-US" i="1" baseline="0" dirty="0">
                <a:latin typeface="Helvetica" charset="0"/>
              </a:rPr>
              <a:t>;</a:t>
            </a:r>
            <a:endParaRPr lang="en-US" b="1" baseline="0" dirty="0">
              <a:latin typeface="Helvetic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3200400"/>
            <a:ext cx="8153400" cy="2220608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Beware of unintended common names (happens often) 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You may think the following query has the same result as above – it doesn’t 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endParaRPr lang="en-US" baseline="0" dirty="0">
              <a:latin typeface="Helvetica" charset="0"/>
            </a:endParaRP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kumimoji="1" lang="en-US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 </a:t>
            </a:r>
            <a: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name</a:t>
            </a:r>
            <a:r>
              <a:rPr kumimoji="1" lang="en-US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, </a:t>
            </a:r>
            <a: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title</a:t>
            </a:r>
            <a:b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instructor </a:t>
            </a:r>
            <a:r>
              <a:rPr kumimoji="1" lang="en-US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natural join </a:t>
            </a:r>
            <a: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 </a:t>
            </a:r>
            <a:r>
              <a:rPr kumimoji="1" lang="en-US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natural join </a:t>
            </a:r>
            <a:r>
              <a:rPr kumimoji="1" lang="en-US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teaches;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endParaRPr kumimoji="1" lang="en-US" b="1" i="1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solidFill>
                  <a:srgbClr val="DA1F28"/>
                </a:solidFill>
                <a:latin typeface="Helvetica" charset="0"/>
              </a:rPr>
              <a:t>I prefer avoiding “natural joins” for that reason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2800" y="54102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Note: On the small dataset, the above two have the same answer, but not on the large dataset.</a:t>
            </a:r>
          </a:p>
          <a:p>
            <a:pPr algn="l"/>
            <a:r>
              <a:rPr lang="en-US" baseline="0" dirty="0"/>
              <a:t>Large dataset has cases where an instructor teaches a course from a different department.</a:t>
            </a:r>
          </a:p>
        </p:txBody>
      </p:sp>
    </p:spTree>
    <p:extLst>
      <p:ext uri="{BB962C8B-B14F-4D97-AF65-F5344CB8AC3E}">
        <p14:creationId xmlns:p14="http://schemas.microsoft.com/office/powerpoint/2010/main" val="52465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028825" y="3091434"/>
            <a:ext cx="508635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SQL: Aggregates</a:t>
            </a:r>
          </a:p>
        </p:txBody>
      </p:sp>
    </p:spTree>
    <p:extLst>
      <p:ext uri="{BB962C8B-B14F-4D97-AF65-F5344CB8AC3E}">
        <p14:creationId xmlns:p14="http://schemas.microsoft.com/office/powerpoint/2010/main" val="295186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Key Abstraction: Relation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17827" name="Group 3"/>
          <p:cNvGraphicFramePr>
            <a:graphicFrameLocks noGrp="1"/>
          </p:cNvGraphicFramePr>
          <p:nvPr>
            <p:ph sz="half" idx="2"/>
          </p:nvPr>
        </p:nvGraphicFramePr>
        <p:xfrm>
          <a:off x="2908300" y="1408113"/>
          <a:ext cx="4953000" cy="171907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841" name="Text Box 17"/>
          <p:cNvSpPr txBox="1">
            <a:spLocks noChangeArrowheads="1"/>
          </p:cNvSpPr>
          <p:nvPr/>
        </p:nvSpPr>
        <p:spPr bwMode="auto">
          <a:xfrm>
            <a:off x="1228725" y="1916113"/>
            <a:ext cx="154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400" baseline="0" dirty="0">
                <a:latin typeface="Times New Roman" charset="0"/>
              </a:rPr>
              <a:t>Account  =</a:t>
            </a:r>
            <a:endParaRPr lang="en-US" b="1" baseline="0" dirty="0"/>
          </a:p>
        </p:txBody>
      </p:sp>
      <p:sp>
        <p:nvSpPr>
          <p:cNvPr id="717842" name="Text Box 18"/>
          <p:cNvSpPr txBox="1">
            <a:spLocks noChangeArrowheads="1"/>
          </p:cNvSpPr>
          <p:nvPr/>
        </p:nvSpPr>
        <p:spPr bwMode="auto">
          <a:xfrm>
            <a:off x="593725" y="3276600"/>
            <a:ext cx="1190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800" baseline="0">
                <a:latin typeface="Times New Roman" charset="0"/>
              </a:rPr>
              <a:t>Terms:</a:t>
            </a:r>
            <a:endParaRPr lang="en-US" sz="2800" b="1" baseline="0"/>
          </a:p>
        </p:txBody>
      </p:sp>
      <p:sp>
        <p:nvSpPr>
          <p:cNvPr id="717843" name="Text Box 19"/>
          <p:cNvSpPr txBox="1">
            <a:spLocks noChangeArrowheads="1"/>
          </p:cNvSpPr>
          <p:nvPr/>
        </p:nvSpPr>
        <p:spPr bwMode="auto">
          <a:xfrm>
            <a:off x="1127125" y="4165600"/>
            <a:ext cx="3152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200" baseline="0">
                <a:latin typeface="Times New Roman" charset="0"/>
              </a:rPr>
              <a:t>   Tables  (aka: Relations)</a:t>
            </a:r>
            <a:endParaRPr lang="en-US" sz="2200" b="1" baseline="0"/>
          </a:p>
        </p:txBody>
      </p:sp>
      <p:sp>
        <p:nvSpPr>
          <p:cNvPr id="717844" name="Text Box 20"/>
          <p:cNvSpPr txBox="1">
            <a:spLocks noChangeArrowheads="1"/>
          </p:cNvSpPr>
          <p:nvPr/>
        </p:nvSpPr>
        <p:spPr bwMode="auto">
          <a:xfrm>
            <a:off x="685800" y="4953000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2800" i="1" baseline="0" dirty="0"/>
              <a:t>Why called Relations?</a:t>
            </a:r>
          </a:p>
          <a:p>
            <a:pPr algn="l" eaLnBrk="1" hangingPunct="1"/>
            <a:r>
              <a:rPr lang="en-US" sz="2800" i="1" baseline="0" dirty="0"/>
              <a:t>	</a:t>
            </a:r>
            <a:r>
              <a:rPr lang="en-US" sz="2000" i="1" baseline="0" dirty="0"/>
              <a:t>Closely correspond to mathematical concept of a </a:t>
            </a:r>
            <a:r>
              <a:rPr lang="en-US" sz="2000" b="1" i="1" baseline="0" dirty="0"/>
              <a:t>relation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3.7.1-3.7.3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Basic aggregates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 with “grouping”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“Having” clause to select among groups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Aggregates</a:t>
            </a:r>
          </a:p>
        </p:txBody>
      </p:sp>
    </p:spTree>
    <p:extLst>
      <p:ext uri="{BB962C8B-B14F-4D97-AF65-F5344CB8AC3E}">
        <p14:creationId xmlns:p14="http://schemas.microsoft.com/office/powerpoint/2010/main" val="2887213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514600"/>
            <a:ext cx="3657600" cy="1543499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Find the average salary of instructors in the Computer Science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select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avg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salary)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instructor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where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dept_name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‘Comp.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Sci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’;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28600"/>
            <a:ext cx="5638800" cy="2187265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Other common aggregates: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max, min, sum, count,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stdev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…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count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distinct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)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teaches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semester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 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Spring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and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year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 2010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>
          <a:xfrm rot="7973963">
            <a:off x="2709277" y="2138440"/>
            <a:ext cx="736973" cy="228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9963" y="2819400"/>
            <a:ext cx="6013637" cy="2187265"/>
            <a:chOff x="3739963" y="2819400"/>
            <a:chExt cx="6013637" cy="2187265"/>
          </a:xfrm>
        </p:grpSpPr>
        <p:sp>
          <p:nvSpPr>
            <p:cNvPr id="20" name="Rectangle 19"/>
            <p:cNvSpPr/>
            <p:nvPr/>
          </p:nvSpPr>
          <p:spPr>
            <a:xfrm>
              <a:off x="4114800" y="2819400"/>
              <a:ext cx="5638800" cy="2187265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Can specify aggregates in any query.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Find max salary over instructors teaching in S’10.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select max(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salary)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</a:b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from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teaches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natural join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instructor </a:t>
              </a:r>
              <a:b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</a:b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where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semester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=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Spring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and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year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= 2010;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22" name="Left Arrow 21"/>
            <p:cNvSpPr/>
            <p:nvPr/>
          </p:nvSpPr>
          <p:spPr>
            <a:xfrm rot="10604411">
              <a:off x="3739963" y="3290194"/>
              <a:ext cx="484699" cy="230555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117595"/>
            <a:ext cx="5638800" cy="2489372"/>
            <a:chOff x="457200" y="4117595"/>
            <a:chExt cx="5638800" cy="2489372"/>
          </a:xfrm>
        </p:grpSpPr>
        <p:sp>
          <p:nvSpPr>
            <p:cNvPr id="21" name="Rectangle 20"/>
            <p:cNvSpPr/>
            <p:nvPr/>
          </p:nvSpPr>
          <p:spPr>
            <a:xfrm>
              <a:off x="457200" y="4724400"/>
              <a:ext cx="5638800" cy="1882567"/>
            </a:xfrm>
            <a:prstGeom prst="rect">
              <a:avLst/>
            </a:prstGeom>
            <a:solidFill>
              <a:srgbClr val="DEF5FA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Aggregate result can be used as a scalar.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Find instructors with max salary: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select *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</a:b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from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instructor </a:t>
              </a:r>
              <a:b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</a:b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where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salary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= (select max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(salary)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from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instructor);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55813" algn="l"/>
                </a:tabLst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sp>
          <p:nvSpPr>
            <p:cNvPr id="23" name="Left Arrow 22"/>
            <p:cNvSpPr/>
            <p:nvPr/>
          </p:nvSpPr>
          <p:spPr>
            <a:xfrm rot="14219693">
              <a:off x="2290287" y="4371782"/>
              <a:ext cx="736973" cy="228600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5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295400"/>
            <a:ext cx="5638800" cy="1882567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Aggregate result can be used as a scalar.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Find instructors with max salary: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*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 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 (select max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(salary)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instructor);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581400"/>
            <a:ext cx="5638800" cy="2830006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Following doesn’t work: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*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 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 max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(salary);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name,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max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(salary)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 </a:t>
            </a: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 max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(salary);</a:t>
            </a:r>
          </a:p>
        </p:txBody>
      </p:sp>
    </p:spTree>
    <p:extLst>
      <p:ext uri="{BB962C8B-B14F-4D97-AF65-F5344CB8AC3E}">
        <p14:creationId xmlns:p14="http://schemas.microsoft.com/office/powerpoint/2010/main" val="878783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Aggregates: Group By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066800"/>
            <a:ext cx="8153400" cy="142808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Split the tuples into groups, and computer the aggregate for each group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, </a:t>
            </a:r>
            <a:r>
              <a:rPr kumimoji="1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avg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)</a:t>
            </a:r>
            <a:b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</a:t>
            </a:r>
            <a:b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group by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;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pic>
        <p:nvPicPr>
          <p:cNvPr id="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9925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3814763"/>
            <a:ext cx="375285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64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Aggregates: Group By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BA4D6-6464-2545-AD1C-A557618E3350}"/>
              </a:ext>
            </a:extLst>
          </p:cNvPr>
          <p:cNvSpPr/>
          <p:nvPr/>
        </p:nvSpPr>
        <p:spPr>
          <a:xfrm>
            <a:off x="228600" y="114765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Find the number of instructors in each department who teach a course in the Spring 2010 semester.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58ED1-99B8-C242-996F-9E7BE3E6EF62}"/>
              </a:ext>
            </a:extLst>
          </p:cNvPr>
          <p:cNvSpPr/>
          <p:nvPr/>
        </p:nvSpPr>
        <p:spPr>
          <a:xfrm>
            <a:off x="247650" y="20574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Partial Query 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from instructor natural join teaches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 semester = ‘Spring’ and year = 2010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1EA61-FB58-BD44-9227-A7CF9CE4327F}"/>
              </a:ext>
            </a:extLst>
          </p:cNvPr>
          <p:cNvGrpSpPr/>
          <p:nvPr/>
        </p:nvGrpSpPr>
        <p:grpSpPr>
          <a:xfrm>
            <a:off x="1905000" y="3141395"/>
            <a:ext cx="7162800" cy="3829110"/>
            <a:chOff x="1905000" y="3141395"/>
            <a:chExt cx="7162800" cy="3829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0911ED-A5EB-C447-A553-CA520665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3141395"/>
              <a:ext cx="6835140" cy="382911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7147E9-F3CE-EB4B-90CB-70E219D04D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723383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3BCE7C-2702-4042-8987-DD4CCE767FAE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41148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372E3D-AC30-B340-957F-82E7A3FA6C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48006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D9FDFA-1C40-B642-BC37-F40248336044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56388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F0B21A-896A-CB44-B58C-EB204F6258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58674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02757-8301-184C-8BC4-5C0F364B76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60960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1D48B3-7857-C347-87DD-FA20C930A8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63246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C04F20-795F-B642-BDD5-95364A22B2EE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6705600"/>
              <a:ext cx="7162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5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Aggregates: Group By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BA4D6-6464-2545-AD1C-A557618E3350}"/>
              </a:ext>
            </a:extLst>
          </p:cNvPr>
          <p:cNvSpPr/>
          <p:nvPr/>
        </p:nvSpPr>
        <p:spPr>
          <a:xfrm>
            <a:off x="228600" y="114765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Find the number of instructors in each department who teach a course in the Spring 2010 semester.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58ED1-99B8-C242-996F-9E7BE3E6EF62}"/>
              </a:ext>
            </a:extLst>
          </p:cNvPr>
          <p:cNvSpPr/>
          <p:nvPr/>
        </p:nvSpPr>
        <p:spPr>
          <a:xfrm>
            <a:off x="240030" y="1870678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Partial Query 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dept_name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count(*)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from instructor natural join teaches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 semester = ‘Spring’ and year = 2010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dept_name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A2BF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A2BF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Doesn’t work – double counts “Katz” who teaches twice in Spring 2010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C4B42-08A3-9242-9B97-B3A7E83D4931}"/>
              </a:ext>
            </a:extLst>
          </p:cNvPr>
          <p:cNvSpPr/>
          <p:nvPr/>
        </p:nvSpPr>
        <p:spPr>
          <a:xfrm>
            <a:off x="240030" y="42672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Final: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select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dept_name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count(distinct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from instructor natural join teaches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 semester = ‘Spring’ and year = 2010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group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dept_name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A2BF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A2BF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6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Aggregates: Group By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066800"/>
            <a:ext cx="8153400" cy="1712264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Attributes in the select clause must be aggregates, or must appear in the group by clause. Following wouldn’t work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, ID, </a:t>
            </a:r>
            <a:r>
              <a:rPr kumimoji="1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avg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)</a:t>
            </a:r>
            <a:b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</a:t>
            </a:r>
            <a:b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group by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;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810000"/>
            <a:ext cx="8153400" cy="2050818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“having” can be used to select only some of the groups.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, ID, </a:t>
            </a:r>
            <a:r>
              <a:rPr kumimoji="1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avg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)</a:t>
            </a:r>
            <a:b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instructor</a:t>
            </a:r>
            <a:b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group by </a:t>
            </a:r>
            <a:r>
              <a:rPr kumimoji="1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dept_name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5813" algn="l"/>
              </a:tabLst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having </a:t>
            </a:r>
            <a:r>
              <a:rPr kumimoji="1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avg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salary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)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&gt; 42000;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462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371600" y="3091434"/>
            <a:ext cx="6857999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Different Types of Joins, and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3549435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4.1, 3.5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Outer Joins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Anti-joins, Semi-joins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Set Operations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Querying Basics</a:t>
            </a:r>
          </a:p>
        </p:txBody>
      </p:sp>
    </p:spTree>
    <p:extLst>
      <p:ext uri="{BB962C8B-B14F-4D97-AF65-F5344CB8AC3E}">
        <p14:creationId xmlns:p14="http://schemas.microsoft.com/office/powerpoint/2010/main" val="2274059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16442"/>
              </p:ext>
            </p:extLst>
          </p:nvPr>
        </p:nvGraphicFramePr>
        <p:xfrm>
          <a:off x="5029200" y="2186882"/>
          <a:ext cx="2362200" cy="380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62191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80646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1966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52637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9560"/>
                  </a:ext>
                </a:extLst>
              </a:tr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79982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Cartesian product: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R, 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D862C-5593-1342-99CF-2CF9F34D245E}"/>
              </a:ext>
            </a:extLst>
          </p:cNvPr>
          <p:cNvSpPr/>
          <p:nvPr/>
        </p:nvSpPr>
        <p:spPr>
          <a:xfrm>
            <a:off x="5638800" y="2590800"/>
            <a:ext cx="1040933" cy="24961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6F1BC6-00A8-184D-9601-A344E61926A7}"/>
              </a:ext>
            </a:extLst>
          </p:cNvPr>
          <p:cNvSpPr/>
          <p:nvPr/>
        </p:nvSpPr>
        <p:spPr>
          <a:xfrm>
            <a:off x="5657707" y="2974283"/>
            <a:ext cx="1055426" cy="80258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6114"/>
              </p:ext>
            </p:extLst>
          </p:nvPr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52511"/>
              </p:ext>
            </p:extLst>
          </p:nvPr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879133" y="2729243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×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98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21923" name="Group 3"/>
          <p:cNvGraphicFramePr>
            <a:graphicFrameLocks noGrp="1"/>
          </p:cNvGraphicFramePr>
          <p:nvPr>
            <p:ph sz="half" idx="2"/>
          </p:nvPr>
        </p:nvGraphicFramePr>
        <p:xfrm>
          <a:off x="2670175" y="1416050"/>
          <a:ext cx="4953000" cy="171907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990600" y="1922463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400" baseline="0"/>
              <a:t>Account  =</a:t>
            </a:r>
            <a:endParaRPr lang="en-US" b="1" baseline="0"/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1882775" y="5065713"/>
            <a:ext cx="6880225" cy="795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sz="2800" i="1" baseline="0"/>
              <a:t>Relational database semantics defined in terms of mathematical relations</a:t>
            </a:r>
            <a:endParaRPr lang="en-US" sz="2000" b="1" i="1" baseline="0"/>
          </a:p>
        </p:txBody>
      </p:sp>
      <p:grpSp>
        <p:nvGrpSpPr>
          <p:cNvPr id="123923" name="Group 19"/>
          <p:cNvGrpSpPr>
            <a:grpSpLocks/>
          </p:cNvGrpSpPr>
          <p:nvPr/>
        </p:nvGrpSpPr>
        <p:grpSpPr bwMode="auto">
          <a:xfrm>
            <a:off x="2197100" y="3176588"/>
            <a:ext cx="5422900" cy="1471612"/>
            <a:chOff x="1534" y="1887"/>
            <a:chExt cx="3416" cy="927"/>
          </a:xfrm>
        </p:grpSpPr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1622" y="2180"/>
              <a:ext cx="332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/>
                <a:t> 	{ 	(Downtown, A-101, 500), </a:t>
              </a:r>
            </a:p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/>
                <a:t>		(Brighton, 	A-201, 	900), </a:t>
              </a:r>
            </a:p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/>
                <a:t>		(Brighton, 	A-217, 	500) }</a:t>
              </a:r>
              <a:endParaRPr lang="en-US" b="1" baseline="0"/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1534" y="1887"/>
              <a:ext cx="20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/>
              <a:r>
                <a:rPr lang="en-US" sz="2000" i="1" baseline="0"/>
                <a:t>Considered equivalent to…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85560"/>
              </p:ext>
            </p:extLst>
          </p:nvPr>
        </p:nvGraphicFramePr>
        <p:xfrm>
          <a:off x="5029200" y="2186882"/>
          <a:ext cx="1771650" cy="12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Multi-table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Natural Join: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natural join 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793638" y="2741963"/>
            <a:ext cx="567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aseline="0" dirty="0">
                <a:solidFill>
                  <a:schemeClr val="accent2"/>
                </a:solidFill>
                <a:latin typeface="Times New Roman" charset="0"/>
              </a:rPr>
              <a:t>⋈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4ABED-0B73-3E49-8B92-F079FB606A4F}"/>
              </a:ext>
            </a:extLst>
          </p:cNvPr>
          <p:cNvSpPr/>
          <p:nvPr/>
        </p:nvSpPr>
        <p:spPr>
          <a:xfrm>
            <a:off x="381000" y="4334670"/>
            <a:ext cx="3657600" cy="1298689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Equivalent to: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R.A, R.B, S.C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R, S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where </a:t>
            </a:r>
            <a:r>
              <a:rPr lang="en-US" baseline="0" dirty="0">
                <a:latin typeface="Helvetica" charset="0"/>
              </a:rPr>
              <a:t>R.B = S.B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3CD35-D9AD-1B49-A59C-23064F4CADA0}"/>
              </a:ext>
            </a:extLst>
          </p:cNvPr>
          <p:cNvSpPr/>
          <p:nvPr/>
        </p:nvSpPr>
        <p:spPr>
          <a:xfrm>
            <a:off x="4607560" y="4334669"/>
            <a:ext cx="3657600" cy="993990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Equivalent to: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R.A, R.B, S.C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</a:t>
            </a:r>
            <a:r>
              <a:rPr lang="en-US" b="1" i="1" baseline="0" dirty="0">
                <a:latin typeface="Helvetica" charset="0"/>
              </a:rPr>
              <a:t>join</a:t>
            </a:r>
            <a:r>
              <a:rPr lang="en-US" i="1" baseline="0" dirty="0">
                <a:latin typeface="Helvetica" charset="0"/>
              </a:rPr>
              <a:t> S </a:t>
            </a:r>
            <a:r>
              <a:rPr lang="en-US" b="1" i="1" baseline="0" dirty="0">
                <a:latin typeface="Helvetica" charset="0"/>
              </a:rPr>
              <a:t>on</a:t>
            </a:r>
            <a:r>
              <a:rPr lang="en-US" i="1" baseline="0" dirty="0">
                <a:latin typeface="Helvetica" charset="0"/>
              </a:rPr>
              <a:t> (</a:t>
            </a:r>
            <a:r>
              <a:rPr lang="en-US" baseline="0" dirty="0">
                <a:latin typeface="Helvetica" charset="0"/>
              </a:rPr>
              <a:t>R.B = S.B)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A1CA7-C20E-8C4B-870A-30C60BADC854}"/>
              </a:ext>
            </a:extLst>
          </p:cNvPr>
          <p:cNvSpPr/>
          <p:nvPr/>
        </p:nvSpPr>
        <p:spPr>
          <a:xfrm>
            <a:off x="4636909" y="5678818"/>
            <a:ext cx="3657600" cy="993990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Equivalent to: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R.A, R.B, S.C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</a:t>
            </a:r>
            <a:r>
              <a:rPr lang="en-US" b="1" i="1" baseline="0" dirty="0">
                <a:latin typeface="Helvetica" charset="0"/>
              </a:rPr>
              <a:t>join</a:t>
            </a:r>
            <a:r>
              <a:rPr lang="en-US" i="1" baseline="0" dirty="0">
                <a:latin typeface="Helvetica" charset="0"/>
              </a:rPr>
              <a:t> S </a:t>
            </a:r>
            <a:r>
              <a:rPr lang="en-US" b="1" i="1" baseline="0" dirty="0">
                <a:latin typeface="Helvetica" charset="0"/>
              </a:rPr>
              <a:t>on</a:t>
            </a:r>
            <a:r>
              <a:rPr lang="en-US" i="1" baseline="0" dirty="0">
                <a:latin typeface="Helvetica" charset="0"/>
              </a:rPr>
              <a:t> (</a:t>
            </a:r>
            <a:r>
              <a:rPr lang="en-US" baseline="0" dirty="0">
                <a:latin typeface="Helvetica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998495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55080"/>
              </p:ext>
            </p:extLst>
          </p:nvPr>
        </p:nvGraphicFramePr>
        <p:xfrm>
          <a:off x="5029200" y="2186882"/>
          <a:ext cx="2514600" cy="12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Outer joins: Why?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1001813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aseline="0" dirty="0">
                <a:latin typeface="Helvetica" charset="0"/>
              </a:rPr>
              <a:t>Natural Join:</a:t>
            </a:r>
          </a:p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natural join 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793638" y="2741963"/>
            <a:ext cx="567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aseline="0" dirty="0">
                <a:solidFill>
                  <a:schemeClr val="accent2"/>
                </a:solidFill>
                <a:latin typeface="Times New Roman" charset="0"/>
              </a:rPr>
              <a:t>⋈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F4F268-4F37-F84B-A953-A7CC5CC8B38F}"/>
              </a:ext>
            </a:extLst>
          </p:cNvPr>
          <p:cNvSpPr/>
          <p:nvPr/>
        </p:nvSpPr>
        <p:spPr>
          <a:xfrm>
            <a:off x="498238" y="3388294"/>
            <a:ext cx="1143000" cy="29616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5FE1D1-A1BD-5B41-A807-6DAE4C666B55}"/>
              </a:ext>
            </a:extLst>
          </p:cNvPr>
          <p:cNvSpPr/>
          <p:nvPr/>
        </p:nvSpPr>
        <p:spPr>
          <a:xfrm>
            <a:off x="2452862" y="2974283"/>
            <a:ext cx="1347404" cy="787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401D3-9246-6B4F-B1A8-FED1DFAAFC8B}"/>
              </a:ext>
            </a:extLst>
          </p:cNvPr>
          <p:cNvSpPr txBox="1"/>
          <p:nvPr/>
        </p:nvSpPr>
        <p:spPr>
          <a:xfrm>
            <a:off x="281291" y="4877613"/>
            <a:ext cx="526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Often need the ”non-matching” tuples in the result</a:t>
            </a:r>
          </a:p>
        </p:txBody>
      </p:sp>
    </p:spTree>
    <p:extLst>
      <p:ext uri="{BB962C8B-B14F-4D97-AF65-F5344CB8AC3E}">
        <p14:creationId xmlns:p14="http://schemas.microsoft.com/office/powerpoint/2010/main" val="35818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6861"/>
              </p:ext>
            </p:extLst>
          </p:nvPr>
        </p:nvGraphicFramePr>
        <p:xfrm>
          <a:off x="5029199" y="2186882"/>
          <a:ext cx="2347389" cy="160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15346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“Left” </a:t>
            </a:r>
            <a:r>
              <a:rPr lang="en-US" dirty="0" err="1"/>
              <a:t>Outerjoin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natural left outer join 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767412" y="2812110"/>
            <a:ext cx="655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⟕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F4F268-4F37-F84B-A953-A7CC5CC8B38F}"/>
              </a:ext>
            </a:extLst>
          </p:cNvPr>
          <p:cNvSpPr/>
          <p:nvPr/>
        </p:nvSpPr>
        <p:spPr>
          <a:xfrm>
            <a:off x="498238" y="3388294"/>
            <a:ext cx="1143000" cy="2961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5FE1D1-A1BD-5B41-A807-6DAE4C666B55}"/>
              </a:ext>
            </a:extLst>
          </p:cNvPr>
          <p:cNvSpPr/>
          <p:nvPr/>
        </p:nvSpPr>
        <p:spPr>
          <a:xfrm>
            <a:off x="2452862" y="2974283"/>
            <a:ext cx="1347404" cy="787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13DCC-7F31-E94C-9B65-A61A1027B42F}"/>
              </a:ext>
            </a:extLst>
          </p:cNvPr>
          <p:cNvSpPr/>
          <p:nvPr/>
        </p:nvSpPr>
        <p:spPr>
          <a:xfrm>
            <a:off x="474824" y="4963094"/>
            <a:ext cx="5697376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left outer join S on (R.B = S.B)</a:t>
            </a:r>
          </a:p>
        </p:txBody>
      </p:sp>
    </p:spTree>
    <p:extLst>
      <p:ext uri="{BB962C8B-B14F-4D97-AF65-F5344CB8AC3E}">
        <p14:creationId xmlns:p14="http://schemas.microsoft.com/office/powerpoint/2010/main" val="14593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1560"/>
              </p:ext>
            </p:extLst>
          </p:nvPr>
        </p:nvGraphicFramePr>
        <p:xfrm>
          <a:off x="5029199" y="2186882"/>
          <a:ext cx="2347389" cy="20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15346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5752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“Right” </a:t>
            </a:r>
            <a:r>
              <a:rPr lang="en-US" dirty="0" err="1"/>
              <a:t>Outerjoin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right natural outer join 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705473" y="2741963"/>
            <a:ext cx="655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⟖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F4F268-4F37-F84B-A953-A7CC5CC8B38F}"/>
              </a:ext>
            </a:extLst>
          </p:cNvPr>
          <p:cNvSpPr/>
          <p:nvPr/>
        </p:nvSpPr>
        <p:spPr>
          <a:xfrm>
            <a:off x="498238" y="3388294"/>
            <a:ext cx="1143000" cy="29616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5FE1D1-A1BD-5B41-A807-6DAE4C666B55}"/>
              </a:ext>
            </a:extLst>
          </p:cNvPr>
          <p:cNvSpPr/>
          <p:nvPr/>
        </p:nvSpPr>
        <p:spPr>
          <a:xfrm>
            <a:off x="2452862" y="2974283"/>
            <a:ext cx="1347404" cy="7874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8A533-8102-9F45-A237-38B2505DE4D0}"/>
              </a:ext>
            </a:extLst>
          </p:cNvPr>
          <p:cNvSpPr/>
          <p:nvPr/>
        </p:nvSpPr>
        <p:spPr>
          <a:xfrm>
            <a:off x="474824" y="4963094"/>
            <a:ext cx="5697376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right outer join S on (R.B = S.B)</a:t>
            </a:r>
          </a:p>
        </p:txBody>
      </p:sp>
    </p:spTree>
    <p:extLst>
      <p:ext uri="{BB962C8B-B14F-4D97-AF65-F5344CB8AC3E}">
        <p14:creationId xmlns:p14="http://schemas.microsoft.com/office/powerpoint/2010/main" val="1456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A188262-0E9E-7842-93F7-88ED130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1540"/>
              </p:ext>
            </p:extLst>
          </p:nvPr>
        </p:nvGraphicFramePr>
        <p:xfrm>
          <a:off x="5029199" y="2186882"/>
          <a:ext cx="2347389" cy="240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760092213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15346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5752"/>
                  </a:ext>
                </a:extLst>
              </a:tr>
            </a:tbl>
          </a:graphicData>
        </a:graphic>
      </p:graphicFrame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1910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“Full” </a:t>
            </a:r>
            <a:r>
              <a:rPr lang="en-US" dirty="0" err="1"/>
              <a:t>Outerjoin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587" y="894551"/>
            <a:ext cx="3657600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natural full outer join 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986493-1364-BA4C-8B4E-41D0ACEDEFCA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2FCDD50-58DD-0949-B166-58AE6792AFA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186883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2A9B39-C1BA-CC4A-8863-62E5F33DB5D0}"/>
              </a:ext>
            </a:extLst>
          </p:cNvPr>
          <p:cNvSpPr/>
          <p:nvPr/>
        </p:nvSpPr>
        <p:spPr>
          <a:xfrm>
            <a:off x="906867" y="376168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A0897-816C-DA4F-B618-F2FBB1E81307}"/>
              </a:ext>
            </a:extLst>
          </p:cNvPr>
          <p:cNvSpPr/>
          <p:nvPr/>
        </p:nvSpPr>
        <p:spPr>
          <a:xfrm>
            <a:off x="2986611" y="37768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baseline="0" dirty="0">
                <a:latin typeface="Helvetica" charset="0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41D6A-A248-464E-92F2-BBAC7C7835E3}"/>
              </a:ext>
            </a:extLst>
          </p:cNvPr>
          <p:cNvSpPr/>
          <p:nvPr/>
        </p:nvSpPr>
        <p:spPr>
          <a:xfrm>
            <a:off x="1646162" y="2741963"/>
            <a:ext cx="715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⟗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8489-1995-404E-B76D-C6EBB33B15CB}"/>
              </a:ext>
            </a:extLst>
          </p:cNvPr>
          <p:cNvSpPr/>
          <p:nvPr/>
        </p:nvSpPr>
        <p:spPr>
          <a:xfrm>
            <a:off x="4192557" y="2715608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F4F268-4F37-F84B-A953-A7CC5CC8B38F}"/>
              </a:ext>
            </a:extLst>
          </p:cNvPr>
          <p:cNvSpPr/>
          <p:nvPr/>
        </p:nvSpPr>
        <p:spPr>
          <a:xfrm>
            <a:off x="498238" y="3388294"/>
            <a:ext cx="1143000" cy="2961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5FE1D1-A1BD-5B41-A807-6DAE4C666B55}"/>
              </a:ext>
            </a:extLst>
          </p:cNvPr>
          <p:cNvSpPr/>
          <p:nvPr/>
        </p:nvSpPr>
        <p:spPr>
          <a:xfrm>
            <a:off x="2452862" y="2974283"/>
            <a:ext cx="1347404" cy="7874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5834D-8AEF-4141-8CD5-36D7456A984B}"/>
              </a:ext>
            </a:extLst>
          </p:cNvPr>
          <p:cNvSpPr/>
          <p:nvPr/>
        </p:nvSpPr>
        <p:spPr>
          <a:xfrm>
            <a:off x="474824" y="4963094"/>
            <a:ext cx="5697376" cy="689291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tabLst>
                <a:tab pos="2055813" algn="l"/>
              </a:tabLst>
            </a:pPr>
            <a:r>
              <a:rPr lang="en-US" b="1" baseline="0" dirty="0">
                <a:latin typeface="Helvetica" charset="0"/>
              </a:rPr>
              <a:t>select </a:t>
            </a:r>
            <a:r>
              <a:rPr lang="en-US" i="1" baseline="0" dirty="0">
                <a:latin typeface="Helvetica" charset="0"/>
              </a:rPr>
              <a:t>*</a:t>
            </a:r>
            <a:br>
              <a:rPr lang="en-US" baseline="0" dirty="0">
                <a:latin typeface="Helvetica" charset="0"/>
              </a:rPr>
            </a:br>
            <a:r>
              <a:rPr lang="en-US" b="1" baseline="0" dirty="0">
                <a:latin typeface="Helvetica" charset="0"/>
              </a:rPr>
              <a:t>from </a:t>
            </a:r>
            <a:r>
              <a:rPr lang="en-US" i="1" baseline="0" dirty="0">
                <a:latin typeface="Helvetica" charset="0"/>
              </a:rPr>
              <a:t>R full outer join S on (R.B = S.B)</a:t>
            </a:r>
          </a:p>
        </p:txBody>
      </p:sp>
    </p:spTree>
    <p:extLst>
      <p:ext uri="{BB962C8B-B14F-4D97-AF65-F5344CB8AC3E}">
        <p14:creationId xmlns:p14="http://schemas.microsoft.com/office/powerpoint/2010/main" val="37189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5626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Semi-joins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5870F-9FA1-6744-9F4C-E59A89D9416E}"/>
              </a:ext>
            </a:extLst>
          </p:cNvPr>
          <p:cNvGraphicFramePr>
            <a:graphicFrameLocks noGrp="1"/>
          </p:cNvGraphicFramePr>
          <p:nvPr/>
        </p:nvGraphicFramePr>
        <p:xfrm>
          <a:off x="5029199" y="2471934"/>
          <a:ext cx="1564926" cy="12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982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4778BC-3D0A-784E-9F5B-3A9FF158A2A8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370DE0-1C8F-F84D-A78C-8515D6FFFA9D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CA79FD0-E475-174C-81C2-9639D2C95DDC}"/>
              </a:ext>
            </a:extLst>
          </p:cNvPr>
          <p:cNvSpPr/>
          <p:nvPr/>
        </p:nvSpPr>
        <p:spPr>
          <a:xfrm>
            <a:off x="4192557" y="3000660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BC04-EA13-524D-B40C-A2D847B2DF7D}"/>
              </a:ext>
            </a:extLst>
          </p:cNvPr>
          <p:cNvSpPr txBox="1"/>
          <p:nvPr/>
        </p:nvSpPr>
        <p:spPr>
          <a:xfrm>
            <a:off x="208547" y="1017549"/>
            <a:ext cx="859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R SEMI-JOIN S = tuples of R that do have a “match” in S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Not an SQL keyword, but useful concept to understand – often implemented in database systems as an operator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D3EDEB-DD77-764C-A4E7-27305DC115F1}"/>
              </a:ext>
            </a:extLst>
          </p:cNvPr>
          <p:cNvSpPr/>
          <p:nvPr/>
        </p:nvSpPr>
        <p:spPr>
          <a:xfrm>
            <a:off x="511056" y="2865997"/>
            <a:ext cx="1143000" cy="7809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SEMI join symbol">
            <a:extLst>
              <a:ext uri="{FF2B5EF4-FFF2-40B4-BE49-F238E27FC236}">
                <a16:creationId xmlns:a16="http://schemas.microsoft.com/office/drawing/2014/main" id="{25D8548E-35FE-E643-B44A-B4FFFB51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70" y="3186238"/>
            <a:ext cx="340075" cy="3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E6EF5A-C3D2-D44B-9E8C-806D342E07D1}"/>
              </a:ext>
            </a:extLst>
          </p:cNvPr>
          <p:cNvSpPr txBox="1"/>
          <p:nvPr/>
        </p:nvSpPr>
        <p:spPr>
          <a:xfrm>
            <a:off x="340385" y="4601475"/>
            <a:ext cx="859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Can be written in SQL as: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select *</a:t>
            </a:r>
          </a:p>
          <a:p>
            <a:pPr algn="l"/>
            <a:r>
              <a:rPr lang="en-US" baseline="0" dirty="0"/>
              <a:t>from R</a:t>
            </a:r>
          </a:p>
          <a:p>
            <a:pPr algn="l"/>
            <a:r>
              <a:rPr lang="en-US" baseline="0" dirty="0"/>
              <a:t>where B in (select B from S);</a:t>
            </a:r>
          </a:p>
        </p:txBody>
      </p:sp>
    </p:spTree>
    <p:extLst>
      <p:ext uri="{BB962C8B-B14F-4D97-AF65-F5344CB8AC3E}">
        <p14:creationId xmlns:p14="http://schemas.microsoft.com/office/powerpoint/2010/main" val="1456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5626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Semi-joins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5870F-9FA1-6744-9F4C-E59A89D94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24160"/>
              </p:ext>
            </p:extLst>
          </p:nvPr>
        </p:nvGraphicFramePr>
        <p:xfrm>
          <a:off x="5029199" y="2471934"/>
          <a:ext cx="1564926" cy="12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982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4778BC-3D0A-784E-9F5B-3A9FF158A2A8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370DE0-1C8F-F84D-A78C-8515D6FFFA9D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CA79FD0-E475-174C-81C2-9639D2C95DDC}"/>
              </a:ext>
            </a:extLst>
          </p:cNvPr>
          <p:cNvSpPr/>
          <p:nvPr/>
        </p:nvSpPr>
        <p:spPr>
          <a:xfrm>
            <a:off x="4192557" y="3000660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BC04-EA13-524D-B40C-A2D847B2DF7D}"/>
              </a:ext>
            </a:extLst>
          </p:cNvPr>
          <p:cNvSpPr txBox="1"/>
          <p:nvPr/>
        </p:nvSpPr>
        <p:spPr>
          <a:xfrm>
            <a:off x="208547" y="1017549"/>
            <a:ext cx="859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R SEMI-JOIN S = tuples of R that do have a “match” in S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Not an SQL keyword, but useful concept to understand – often implemented in database systems as an operator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D3EDEB-DD77-764C-A4E7-27305DC115F1}"/>
              </a:ext>
            </a:extLst>
          </p:cNvPr>
          <p:cNvSpPr/>
          <p:nvPr/>
        </p:nvSpPr>
        <p:spPr>
          <a:xfrm>
            <a:off x="511056" y="2865997"/>
            <a:ext cx="1143000" cy="7809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FE5984-8763-9745-BD89-7A40A96D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816"/>
              </p:ext>
            </p:extLst>
          </p:nvPr>
        </p:nvGraphicFramePr>
        <p:xfrm>
          <a:off x="5031491" y="4495799"/>
          <a:ext cx="1564926" cy="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6F67012-0175-DD48-869D-7C13AD0B1318}"/>
              </a:ext>
            </a:extLst>
          </p:cNvPr>
          <p:cNvGraphicFramePr>
            <a:graphicFrameLocks noGrp="1"/>
          </p:cNvGraphicFramePr>
          <p:nvPr/>
        </p:nvGraphicFramePr>
        <p:xfrm>
          <a:off x="513348" y="4495800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FD09419-6A3B-6144-9643-572F50738149}"/>
              </a:ext>
            </a:extLst>
          </p:cNvPr>
          <p:cNvGraphicFramePr>
            <a:graphicFrameLocks noGrp="1"/>
          </p:cNvGraphicFramePr>
          <p:nvPr/>
        </p:nvGraphicFramePr>
        <p:xfrm>
          <a:off x="2593092" y="4495800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1D87BAF-1491-1042-8899-1BDEFA891DFF}"/>
              </a:ext>
            </a:extLst>
          </p:cNvPr>
          <p:cNvSpPr/>
          <p:nvPr/>
        </p:nvSpPr>
        <p:spPr>
          <a:xfrm>
            <a:off x="4194849" y="5024525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DF69A1-1A7E-CE47-810E-5E74E7902215}"/>
              </a:ext>
            </a:extLst>
          </p:cNvPr>
          <p:cNvSpPr/>
          <p:nvPr/>
        </p:nvSpPr>
        <p:spPr>
          <a:xfrm>
            <a:off x="2590800" y="4876251"/>
            <a:ext cx="1143000" cy="29654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SEMI join symbol">
            <a:extLst>
              <a:ext uri="{FF2B5EF4-FFF2-40B4-BE49-F238E27FC236}">
                <a16:creationId xmlns:a16="http://schemas.microsoft.com/office/drawing/2014/main" id="{25D8548E-35FE-E643-B44A-B4FFFB51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70" y="3186238"/>
            <a:ext cx="340075" cy="3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SEMI join symbol">
            <a:extLst>
              <a:ext uri="{FF2B5EF4-FFF2-40B4-BE49-F238E27FC236}">
                <a16:creationId xmlns:a16="http://schemas.microsoft.com/office/drawing/2014/main" id="{C2D20CA8-80BA-0544-AB63-DAD7BD8F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78337" y="5172799"/>
            <a:ext cx="364140" cy="3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5626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Anti-joins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5870F-9FA1-6744-9F4C-E59A89D94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6219"/>
              </p:ext>
            </p:extLst>
          </p:nvPr>
        </p:nvGraphicFramePr>
        <p:xfrm>
          <a:off x="5029199" y="2471934"/>
          <a:ext cx="1564926" cy="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4778BC-3D0A-784E-9F5B-3A9FF158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5704"/>
              </p:ext>
            </p:extLst>
          </p:nvPr>
        </p:nvGraphicFramePr>
        <p:xfrm>
          <a:off x="511056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370DE0-1C8F-F84D-A78C-8515D6FF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38382"/>
              </p:ext>
            </p:extLst>
          </p:nvPr>
        </p:nvGraphicFramePr>
        <p:xfrm>
          <a:off x="2590800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FE8426F-FD87-DE4D-94B0-487AA769F85D}"/>
              </a:ext>
            </a:extLst>
          </p:cNvPr>
          <p:cNvSpPr/>
          <p:nvPr/>
        </p:nvSpPr>
        <p:spPr>
          <a:xfrm>
            <a:off x="1883946" y="318532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▷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A79FD0-E475-174C-81C2-9639D2C95DDC}"/>
              </a:ext>
            </a:extLst>
          </p:cNvPr>
          <p:cNvSpPr/>
          <p:nvPr/>
        </p:nvSpPr>
        <p:spPr>
          <a:xfrm>
            <a:off x="4192557" y="3000660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BC04-EA13-524D-B40C-A2D847B2DF7D}"/>
              </a:ext>
            </a:extLst>
          </p:cNvPr>
          <p:cNvSpPr txBox="1"/>
          <p:nvPr/>
        </p:nvSpPr>
        <p:spPr>
          <a:xfrm>
            <a:off x="208547" y="1017549"/>
            <a:ext cx="859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R ANTI-JOIN S = tuples of R that do NOT have a “match” in S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Not an SQL keyword, but useful concept to understand – often implemented in database systems as an operator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D3EDEB-DD77-764C-A4E7-27305DC115F1}"/>
              </a:ext>
            </a:extLst>
          </p:cNvPr>
          <p:cNvSpPr/>
          <p:nvPr/>
        </p:nvSpPr>
        <p:spPr>
          <a:xfrm>
            <a:off x="486993" y="3650132"/>
            <a:ext cx="1143000" cy="2961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E2F01-09DB-1C4B-9003-066CD3594083}"/>
              </a:ext>
            </a:extLst>
          </p:cNvPr>
          <p:cNvSpPr txBox="1"/>
          <p:nvPr/>
        </p:nvSpPr>
        <p:spPr>
          <a:xfrm>
            <a:off x="340385" y="4601475"/>
            <a:ext cx="859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Can be written in SQL as: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select *</a:t>
            </a:r>
          </a:p>
          <a:p>
            <a:pPr algn="l"/>
            <a:r>
              <a:rPr lang="en-US" baseline="0" dirty="0"/>
              <a:t>from R</a:t>
            </a:r>
          </a:p>
          <a:p>
            <a:pPr algn="l"/>
            <a:r>
              <a:rPr lang="en-US" baseline="0" dirty="0"/>
              <a:t>where B not in (select B from S);</a:t>
            </a:r>
          </a:p>
        </p:txBody>
      </p:sp>
    </p:spTree>
    <p:extLst>
      <p:ext uri="{BB962C8B-B14F-4D97-AF65-F5344CB8AC3E}">
        <p14:creationId xmlns:p14="http://schemas.microsoft.com/office/powerpoint/2010/main" val="12505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562600" cy="731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Anti-joins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5870F-9FA1-6744-9F4C-E59A89D9416E}"/>
              </a:ext>
            </a:extLst>
          </p:cNvPr>
          <p:cNvGraphicFramePr>
            <a:graphicFrameLocks noGrp="1"/>
          </p:cNvGraphicFramePr>
          <p:nvPr/>
        </p:nvGraphicFramePr>
        <p:xfrm>
          <a:off x="5029199" y="2471934"/>
          <a:ext cx="1564926" cy="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4778BC-3D0A-784E-9F5B-3A9FF158A2A8}"/>
              </a:ext>
            </a:extLst>
          </p:cNvPr>
          <p:cNvGraphicFramePr>
            <a:graphicFrameLocks noGrp="1"/>
          </p:cNvGraphicFramePr>
          <p:nvPr/>
        </p:nvGraphicFramePr>
        <p:xfrm>
          <a:off x="511056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370DE0-1C8F-F84D-A78C-8515D6FFFA9D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471935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FE8426F-FD87-DE4D-94B0-487AA769F85D}"/>
              </a:ext>
            </a:extLst>
          </p:cNvPr>
          <p:cNvSpPr/>
          <p:nvPr/>
        </p:nvSpPr>
        <p:spPr>
          <a:xfrm>
            <a:off x="1883946" y="318532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▷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A79FD0-E475-174C-81C2-9639D2C95DDC}"/>
              </a:ext>
            </a:extLst>
          </p:cNvPr>
          <p:cNvSpPr/>
          <p:nvPr/>
        </p:nvSpPr>
        <p:spPr>
          <a:xfrm>
            <a:off x="4192557" y="3000660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BC04-EA13-524D-B40C-A2D847B2DF7D}"/>
              </a:ext>
            </a:extLst>
          </p:cNvPr>
          <p:cNvSpPr txBox="1"/>
          <p:nvPr/>
        </p:nvSpPr>
        <p:spPr>
          <a:xfrm>
            <a:off x="208547" y="1017549"/>
            <a:ext cx="859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/>
              <a:t>R ANTI-JOIN S = tuples of R that do NOT have a “match” in S</a:t>
            </a:r>
          </a:p>
          <a:p>
            <a:pPr algn="l"/>
            <a:endParaRPr lang="en-US" baseline="0" dirty="0"/>
          </a:p>
          <a:p>
            <a:pPr algn="l"/>
            <a:r>
              <a:rPr lang="en-US" baseline="0" dirty="0"/>
              <a:t>Not an SQL keyword, but useful concept to understand – often implemented in database systems as an operator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D3EDEB-DD77-764C-A4E7-27305DC115F1}"/>
              </a:ext>
            </a:extLst>
          </p:cNvPr>
          <p:cNvSpPr/>
          <p:nvPr/>
        </p:nvSpPr>
        <p:spPr>
          <a:xfrm>
            <a:off x="486993" y="3650132"/>
            <a:ext cx="1143000" cy="2961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FE5984-8763-9745-BD89-7A40A96DFBC0}"/>
              </a:ext>
            </a:extLst>
          </p:cNvPr>
          <p:cNvGraphicFramePr>
            <a:graphicFrameLocks noGrp="1"/>
          </p:cNvGraphicFramePr>
          <p:nvPr/>
        </p:nvGraphicFramePr>
        <p:xfrm>
          <a:off x="5031491" y="4495799"/>
          <a:ext cx="1564926" cy="12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63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782463">
                  <a:extLst>
                    <a:ext uri="{9D8B030D-6E8A-4147-A177-3AD203B41FA5}">
                      <a16:colId xmlns:a16="http://schemas.microsoft.com/office/drawing/2014/main" val="3999925544"/>
                    </a:ext>
                  </a:extLst>
                </a:gridCol>
              </a:tblGrid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39895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941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6F67012-0175-DD48-869D-7C13AD0B1318}"/>
              </a:ext>
            </a:extLst>
          </p:cNvPr>
          <p:cNvGraphicFramePr>
            <a:graphicFrameLocks noGrp="1"/>
          </p:cNvGraphicFramePr>
          <p:nvPr/>
        </p:nvGraphicFramePr>
        <p:xfrm>
          <a:off x="513348" y="4495800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FD09419-6A3B-6144-9643-572F50738149}"/>
              </a:ext>
            </a:extLst>
          </p:cNvPr>
          <p:cNvGraphicFramePr>
            <a:graphicFrameLocks noGrp="1"/>
          </p:cNvGraphicFramePr>
          <p:nvPr/>
        </p:nvGraphicFramePr>
        <p:xfrm>
          <a:off x="2593092" y="4495800"/>
          <a:ext cx="1143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30513339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5726019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5085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518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653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2106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886CB14-1F19-8E42-9AE5-E41BD25970A7}"/>
              </a:ext>
            </a:extLst>
          </p:cNvPr>
          <p:cNvSpPr/>
          <p:nvPr/>
        </p:nvSpPr>
        <p:spPr>
          <a:xfrm rot="10800000">
            <a:off x="1836973" y="4681183"/>
            <a:ext cx="446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▷</a:t>
            </a:r>
          </a:p>
          <a:p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D87BAF-1491-1042-8899-1BDEFA891DFF}"/>
              </a:ext>
            </a:extLst>
          </p:cNvPr>
          <p:cNvSpPr/>
          <p:nvPr/>
        </p:nvSpPr>
        <p:spPr>
          <a:xfrm>
            <a:off x="4194849" y="5024525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0" dirty="0">
                <a:solidFill>
                  <a:schemeClr val="accent2"/>
                </a:solidFill>
                <a:latin typeface="Times New Roman" charset="0"/>
              </a:rPr>
              <a:t>=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DF69A1-1A7E-CE47-810E-5E74E7902215}"/>
              </a:ext>
            </a:extLst>
          </p:cNvPr>
          <p:cNvSpPr/>
          <p:nvPr/>
        </p:nvSpPr>
        <p:spPr>
          <a:xfrm>
            <a:off x="2579914" y="5215632"/>
            <a:ext cx="1143000" cy="9652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686800" cy="4712060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Find courses that ran in Fall 2009 or Spring 2010</a:t>
            </a: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Fall</a:t>
            </a:r>
            <a:r>
              <a:rPr kumimoji="1" lang="ja-JP" alt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2009)</a:t>
            </a:r>
            <a:b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union</a:t>
            </a:r>
            <a:b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Spring</a:t>
            </a:r>
            <a:r>
              <a:rPr kumimoji="1" lang="ja-JP" alt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2010);</a:t>
            </a: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 both:</a:t>
            </a:r>
          </a:p>
          <a:p>
            <a:pPr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Fall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2009)</a:t>
            </a:r>
            <a:b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intersect</a:t>
            </a:r>
            <a:b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Spring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2010);</a:t>
            </a:r>
            <a:endParaRPr kumimoji="1" lang="en-US" sz="14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 Fall 2009, but not in Spring 2010:</a:t>
            </a:r>
          </a:p>
          <a:p>
            <a:pPr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Fall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2009)</a:t>
            </a:r>
            <a:b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except</a:t>
            </a:r>
            <a:b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</a:b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(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select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i="1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course_id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from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section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where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semester = 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‘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Spring</a:t>
            </a:r>
            <a:r>
              <a:rPr kumimoji="1" lang="ja-JP" alt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’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1600" b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and </a:t>
            </a:r>
            <a:r>
              <a:rPr kumimoji="1" lang="en-US" sz="1600" i="1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year = </a:t>
            </a:r>
            <a:r>
              <a:rPr kumimoji="1" lang="en-US" sz="160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2010);</a:t>
            </a:r>
            <a:endParaRPr kumimoji="1" lang="en-US" sz="14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</a:t>
            </a:r>
          </a:p>
        </p:txBody>
      </p:sp>
      <p:graphicFrame>
        <p:nvGraphicFramePr>
          <p:cNvPr id="723971" name="Group 3"/>
          <p:cNvGraphicFramePr>
            <a:graphicFrameLocks noGrp="1"/>
          </p:cNvGraphicFramePr>
          <p:nvPr>
            <p:ph sz="half" idx="2"/>
          </p:nvPr>
        </p:nvGraphicFramePr>
        <p:xfrm>
          <a:off x="2908300" y="1031875"/>
          <a:ext cx="4953000" cy="171907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1419225" y="4972050"/>
            <a:ext cx="39544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  <a:tabLst>
                <a:tab pos="1257300" algn="l"/>
                <a:tab pos="1435100" algn="l"/>
              </a:tabLst>
            </a:pPr>
            <a:r>
              <a:rPr lang="en-US" sz="2200" baseline="0">
                <a:latin typeface="Times New Roman" charset="0"/>
              </a:rPr>
              <a:t>  Rows (aka: tuples)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228725" y="1539875"/>
            <a:ext cx="154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400" baseline="0">
                <a:latin typeface="Times New Roman" charset="0"/>
              </a:rPr>
              <a:t>Account  =</a:t>
            </a:r>
            <a:endParaRPr lang="en-US" b="1" baseline="0"/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962025" y="4027488"/>
            <a:ext cx="119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800" baseline="0">
                <a:latin typeface="Times New Roman" charset="0"/>
              </a:rPr>
              <a:t>Terms:</a:t>
            </a:r>
            <a:endParaRPr lang="en-US" sz="2800" b="1" baseline="0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1419225" y="5319713"/>
            <a:ext cx="5059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200" baseline="0">
                <a:latin typeface="Times New Roman" charset="0"/>
              </a:rPr>
              <a:t>  Columns (aka: attributes)</a:t>
            </a:r>
          </a:p>
        </p:txBody>
      </p:sp>
      <p:grpSp>
        <p:nvGrpSpPr>
          <p:cNvPr id="125973" name="Group 21"/>
          <p:cNvGrpSpPr>
            <a:grpSpLocks/>
          </p:cNvGrpSpPr>
          <p:nvPr/>
        </p:nvGrpSpPr>
        <p:grpSpPr bwMode="auto">
          <a:xfrm>
            <a:off x="2435225" y="2782888"/>
            <a:ext cx="5565775" cy="1468437"/>
            <a:chOff x="1534" y="1889"/>
            <a:chExt cx="3506" cy="925"/>
          </a:xfrm>
        </p:grpSpPr>
        <p:sp>
          <p:nvSpPr>
            <p:cNvPr id="125976" name="Text Box 22"/>
            <p:cNvSpPr txBox="1">
              <a:spLocks noChangeArrowheads="1"/>
            </p:cNvSpPr>
            <p:nvPr/>
          </p:nvSpPr>
          <p:spPr bwMode="auto">
            <a:xfrm>
              <a:off x="1622" y="2180"/>
              <a:ext cx="341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>
                  <a:latin typeface="Times New Roman" charset="0"/>
                </a:rPr>
                <a:t> 	{ 	(Downtown, 	A-101, 	500), </a:t>
              </a:r>
            </a:p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>
                  <a:latin typeface="Times New Roman" charset="0"/>
                </a:rPr>
                <a:t>		(Brighton, 	A-201, 	900), </a:t>
              </a:r>
            </a:p>
            <a:p>
              <a:pPr algn="l" eaLnBrk="1" hangingPunct="1">
                <a:tabLst>
                  <a:tab pos="635000" algn="l"/>
                  <a:tab pos="914400" algn="l"/>
                  <a:tab pos="1143000" algn="l"/>
                  <a:tab pos="2235200" algn="l"/>
                  <a:tab pos="3086100" algn="l"/>
                </a:tabLst>
              </a:pPr>
              <a:r>
                <a:rPr lang="en-US" sz="2000" i="1" baseline="0">
                  <a:latin typeface="Times New Roman" charset="0"/>
                </a:rPr>
                <a:t>		(Brighton, 	A-217, 	500) }</a:t>
              </a:r>
              <a:endParaRPr lang="en-US" b="1" baseline="0"/>
            </a:p>
          </p:txBody>
        </p:sp>
        <p:sp>
          <p:nvSpPr>
            <p:cNvPr id="125977" name="Text Box 23"/>
            <p:cNvSpPr txBox="1">
              <a:spLocks noChangeArrowheads="1"/>
            </p:cNvSpPr>
            <p:nvPr/>
          </p:nvSpPr>
          <p:spPr bwMode="auto">
            <a:xfrm>
              <a:off x="1534" y="1889"/>
              <a:ext cx="18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/>
              <a:r>
                <a:rPr lang="en-US" sz="2000" i="1" baseline="0">
                  <a:latin typeface="Times New Roman" charset="0"/>
                </a:rPr>
                <a:t>Considered equivalent to…</a:t>
              </a:r>
            </a:p>
          </p:txBody>
        </p:sp>
      </p:grpSp>
      <p:sp>
        <p:nvSpPr>
          <p:cNvPr id="723992" name="Text Box 24"/>
          <p:cNvSpPr txBox="1">
            <a:spLocks noChangeArrowheads="1"/>
          </p:cNvSpPr>
          <p:nvPr/>
        </p:nvSpPr>
        <p:spPr bwMode="auto">
          <a:xfrm>
            <a:off x="1419225" y="4624388"/>
            <a:ext cx="3013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200" baseline="0">
                <a:latin typeface="Times New Roman" charset="0"/>
              </a:rPr>
              <a:t>  Tables (aka: Relations)</a:t>
            </a:r>
            <a:endParaRPr lang="en-US" b="1" baseline="0"/>
          </a:p>
        </p:txBody>
      </p:sp>
      <p:sp>
        <p:nvSpPr>
          <p:cNvPr id="723993" name="Text Box 25"/>
          <p:cNvSpPr txBox="1">
            <a:spLocks noChangeArrowheads="1"/>
          </p:cNvSpPr>
          <p:nvPr/>
        </p:nvSpPr>
        <p:spPr bwMode="auto">
          <a:xfrm>
            <a:off x="1419225" y="5665788"/>
            <a:ext cx="72310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200" baseline="0">
                <a:latin typeface="Times New Roman" charset="0"/>
              </a:rPr>
              <a:t>  Schema (e.g.: Acct_Schema = (bname, acct_no, balance))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operations: Duplicates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686800" cy="4427365"/>
          </a:xfrm>
          <a:prstGeom prst="rect">
            <a:avLst/>
          </a:prstGeom>
          <a:solidFill>
            <a:srgbClr val="DEF5FA"/>
          </a:solidFill>
        </p:spPr>
        <p:txBody>
          <a:bodyPr wrap="square">
            <a:spAutoFit/>
          </a:bodyPr>
          <a:lstStyle/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Union/Intersection/Except eliminate duplicates in the answer (the other SQL commands don’t) (e.g., try ‘select </a:t>
            </a:r>
            <a:r>
              <a:rPr kumimoji="1" lang="en-US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dept_name</a:t>
            </a: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from instructor’).</a:t>
            </a: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Can use “union all” to retain duplicates.</a:t>
            </a: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NOTE: The duplicates are retained in a systematic fashion (for all SQL operations)</a:t>
            </a: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Suppose a tuple occurs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m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 times in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 and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n 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times in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s, 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  <a:sym typeface="Symbol" charset="0"/>
              </a:rPr>
              <a:t>then, it occurs:</a:t>
            </a:r>
            <a:endParaRPr kumimoji="1" lang="en-US" kern="0" baseline="0" dirty="0">
              <a:solidFill>
                <a:srgbClr val="000000"/>
              </a:solidFill>
              <a:latin typeface="Helvetica" charset="0"/>
              <a:ea typeface="ＭＳ Ｐゴシック" charset="0"/>
              <a:sym typeface="Symbol" charset="0"/>
            </a:endParaRPr>
          </a:p>
          <a:p>
            <a:pPr marL="742950" lvl="1" indent="-285750" algn="l">
              <a:spcBef>
                <a:spcPct val="35000"/>
              </a:spcBef>
              <a:buClr>
                <a:srgbClr val="FF9933"/>
              </a:buClr>
              <a:buSzPct val="80000"/>
              <a:buFont typeface="Monotype Sorts" charset="0"/>
              <a:buChar char="l"/>
            </a:pP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m 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+ n 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times in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r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union all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</a:t>
            </a:r>
            <a:endParaRPr kumimoji="1" lang="en-US" i="1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marL="742950" lvl="1" indent="-285750" algn="l">
              <a:spcBef>
                <a:spcPct val="35000"/>
              </a:spcBef>
              <a:buClr>
                <a:srgbClr val="FF9933"/>
              </a:buClr>
              <a:buSzPct val="80000"/>
              <a:buFont typeface="Monotype Sorts" charset="0"/>
              <a:buChar char="l"/>
            </a:pP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min(</a:t>
            </a:r>
            <a:r>
              <a:rPr kumimoji="1" lang="en-US" sz="2000" i="1" kern="0" baseline="0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m,n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)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times in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intersect all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</a:t>
            </a:r>
            <a:endParaRPr kumimoji="1" lang="en-US" i="1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marL="742950" lvl="1" indent="-285750" algn="l">
              <a:spcBef>
                <a:spcPct val="35000"/>
              </a:spcBef>
              <a:buClr>
                <a:srgbClr val="FF9933"/>
              </a:buClr>
              <a:buSzPct val="80000"/>
              <a:buFont typeface="Monotype Sorts" charset="0"/>
              <a:buChar char="l"/>
            </a:pP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max(0,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m – n)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times in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r</a:t>
            </a:r>
            <a:r>
              <a:rPr kumimoji="1" lang="en-US" sz="2000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</a:t>
            </a:r>
            <a:r>
              <a:rPr kumimoji="1" lang="en-US" sz="2000" b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except all </a:t>
            </a:r>
            <a:r>
              <a:rPr kumimoji="1" lang="en-US" sz="2000" i="1" kern="0" baseline="0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s</a:t>
            </a:r>
            <a:endParaRPr kumimoji="1" lang="en-US" kern="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  <a:p>
            <a:pPr lvl="0" algn="l">
              <a:spcBef>
                <a:spcPct val="35000"/>
              </a:spcBef>
              <a:buClr>
                <a:srgbClr val="CC3300"/>
              </a:buClr>
              <a:buSzPct val="90000"/>
            </a:pPr>
            <a:endParaRPr kumimoji="1" lang="en-US" sz="1600" baseline="0" dirty="0">
              <a:solidFill>
                <a:srgbClr val="000000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59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028824" y="3091434"/>
            <a:ext cx="5743575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SQL: Nested Subqueries</a:t>
            </a:r>
          </a:p>
        </p:txBody>
      </p:sp>
    </p:spTree>
    <p:extLst>
      <p:ext uri="{BB962C8B-B14F-4D97-AF65-F5344CB8AC3E}">
        <p14:creationId xmlns:p14="http://schemas.microsoft.com/office/powerpoint/2010/main" val="23339650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Subqueries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Boolean operations with Subqueries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Nested Subqueries	</a:t>
            </a:r>
          </a:p>
        </p:txBody>
      </p:sp>
    </p:spTree>
    <p:extLst>
      <p:ext uri="{BB962C8B-B14F-4D97-AF65-F5344CB8AC3E}">
        <p14:creationId xmlns:p14="http://schemas.microsoft.com/office/powerpoint/2010/main" val="25232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895986"/>
            <a:ext cx="8763000" cy="93281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query within a query – can be used in select/from/where and other clauses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Subqueries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20887-A36F-594E-B964-0640DD0D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1737201"/>
            <a:ext cx="5867400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9C3A8-11E8-864C-A47D-1004C85F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3443763"/>
            <a:ext cx="50800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C7FB4-F97B-FD4F-9B43-F4DBF2A3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70" y="5242401"/>
            <a:ext cx="6230772" cy="169179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085328-221E-E44F-8F6D-BD565617F618}"/>
              </a:ext>
            </a:extLst>
          </p:cNvPr>
          <p:cNvGrpSpPr/>
          <p:nvPr/>
        </p:nvGrpSpPr>
        <p:grpSpPr>
          <a:xfrm>
            <a:off x="424180" y="2423001"/>
            <a:ext cx="5976620" cy="3771900"/>
            <a:chOff x="424180" y="2423001"/>
            <a:chExt cx="5976620" cy="37719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D3B9F9-4F35-4E4F-A40F-76B805E0C5E9}"/>
                </a:ext>
              </a:extLst>
            </p:cNvPr>
            <p:cNvSpPr/>
            <p:nvPr/>
          </p:nvSpPr>
          <p:spPr>
            <a:xfrm>
              <a:off x="1737360" y="2423001"/>
              <a:ext cx="4663440" cy="762000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BBA88A-EB66-0840-B433-77E42ACD15E5}"/>
                </a:ext>
              </a:extLst>
            </p:cNvPr>
            <p:cNvSpPr/>
            <p:nvPr/>
          </p:nvSpPr>
          <p:spPr>
            <a:xfrm>
              <a:off x="424180" y="3718401"/>
              <a:ext cx="4663440" cy="762000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0FFB0-D401-9B42-85CE-371866D97015}"/>
                </a:ext>
              </a:extLst>
            </p:cNvPr>
            <p:cNvSpPr/>
            <p:nvPr/>
          </p:nvSpPr>
          <p:spPr>
            <a:xfrm>
              <a:off x="657860" y="5432901"/>
              <a:ext cx="4663440" cy="762000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895986"/>
            <a:ext cx="8763000" cy="93281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query within a query – can be used in select/from/where and other clauses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Subqueries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20887-A36F-594E-B964-0640DD0D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1737201"/>
            <a:ext cx="5867400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C7FB4-F97B-FD4F-9B43-F4DBF2A3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5242401"/>
            <a:ext cx="6230772" cy="16917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7780E-3193-6F40-8496-C83CEF6E856B}"/>
              </a:ext>
            </a:extLst>
          </p:cNvPr>
          <p:cNvSpPr txBox="1"/>
          <p:nvPr/>
        </p:nvSpPr>
        <p:spPr>
          <a:xfrm>
            <a:off x="4724400" y="1613972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Uncorrelated subquery – the subquery makes no reference to the enclosing queries, and can be evaluated by itself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4EE9-BA50-314C-AA2A-6FF24A08BF68}"/>
              </a:ext>
            </a:extLst>
          </p:cNvPr>
          <p:cNvSpPr txBox="1"/>
          <p:nvPr/>
        </p:nvSpPr>
        <p:spPr>
          <a:xfrm>
            <a:off x="4800600" y="4745537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 Correlated subquery – the subquery has a reference to the enclosing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* For every tuple of department, the subquery returns a different result </a:t>
            </a:r>
          </a:p>
        </p:txBody>
      </p:sp>
    </p:spTree>
    <p:extLst>
      <p:ext uri="{BB962C8B-B14F-4D97-AF65-F5344CB8AC3E}">
        <p14:creationId xmlns:p14="http://schemas.microsoft.com/office/powerpoint/2010/main" val="12928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Membership: ”IN” and “NOT IN”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D9DA68-8CFA-2A4A-8F65-ADD92078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208818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1D7E88-F9A5-A34A-BB5C-2D28EDC45F95}"/>
              </a:ext>
            </a:extLst>
          </p:cNvPr>
          <p:cNvSpPr txBox="1"/>
          <p:nvPr/>
        </p:nvSpPr>
        <p:spPr>
          <a:xfrm>
            <a:off x="122137" y="3807896"/>
            <a:ext cx="4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 also be written using Set Intersection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EC1C6-C7EB-DC46-8BD3-0ADF1DC5E120}"/>
              </a:ext>
            </a:extLst>
          </p:cNvPr>
          <p:cNvSpPr/>
          <p:nvPr/>
        </p:nvSpPr>
        <p:spPr>
          <a:xfrm>
            <a:off x="190500" y="4800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course_id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section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semester =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‘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Fall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’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and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year =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2009)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intersect</a:t>
            </a:r>
            <a:b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</a:b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select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course_id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from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section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where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semester =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‘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Spring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’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and 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year =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2010);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2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Membership: ”IN” and “NOT IN”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D7E88-F9A5-A34A-BB5C-2D28EDC45F95}"/>
              </a:ext>
            </a:extLst>
          </p:cNvPr>
          <p:cNvSpPr txBox="1"/>
          <p:nvPr/>
        </p:nvSpPr>
        <p:spPr>
          <a:xfrm>
            <a:off x="327659" y="156678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 do this with “tuples” as well: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9BB28-08B3-9D4B-9C2E-28DDFFD0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124610"/>
            <a:ext cx="8470597" cy="16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67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Comparisons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47204-9BE7-264B-86D3-98662EE7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1295400"/>
            <a:ext cx="7564783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63989B-01D9-8C43-B87D-A8572D38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4114800"/>
            <a:ext cx="7600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23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for Empty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F8A06-AB6C-F746-91A3-6A072EDE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401762"/>
            <a:ext cx="9114503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3A600-995C-B249-ADCD-55D3F7F38256}"/>
              </a:ext>
            </a:extLst>
          </p:cNvPr>
          <p:cNvSpPr txBox="1"/>
          <p:nvPr/>
        </p:nvSpPr>
        <p:spPr>
          <a:xfrm>
            <a:off x="255270" y="487680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Also: “Not Exists”</a:t>
            </a:r>
          </a:p>
        </p:txBody>
      </p:sp>
    </p:spTree>
    <p:extLst>
      <p:ext uri="{BB962C8B-B14F-4D97-AF65-F5344CB8AC3E}">
        <p14:creationId xmlns:p14="http://schemas.microsoft.com/office/powerpoint/2010/main" val="3671345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Uniqueness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3A600-995C-B249-ADCD-55D3F7F38256}"/>
              </a:ext>
            </a:extLst>
          </p:cNvPr>
          <p:cNvSpPr txBox="1"/>
          <p:nvPr/>
        </p:nvSpPr>
        <p:spPr>
          <a:xfrm>
            <a:off x="381000" y="4870618"/>
            <a:ext cx="6940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There are usually alternatives to using these constructs (e.g., group by + having instead of “unique”), but these can often make queries more readable and more compact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C433F-5DA5-3740-B95B-2BE1AE98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1479550"/>
            <a:ext cx="8239326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20125" cy="3658950"/>
          </a:xfrm>
          <a:noFill/>
        </p:spPr>
        <p:txBody>
          <a:bodyPr>
            <a:spAutoFit/>
          </a:bodyPr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i="1" u="sng" dirty="0">
                <a:latin typeface="Calibri" charset="0"/>
              </a:rPr>
              <a:t>Relation Schema (or Schema)</a:t>
            </a:r>
          </a:p>
          <a:p>
            <a:pPr marL="952500" lvl="1" indent="-495300" eaLnBrk="1" hangingPunct="1">
              <a:buFont typeface="Arial" charset="0"/>
              <a:buNone/>
            </a:pPr>
            <a:r>
              <a:rPr lang="en-US" sz="2200" i="1" dirty="0">
                <a:latin typeface="Calibri" charset="0"/>
              </a:rPr>
              <a:t>A list of attributes and their domains</a:t>
            </a:r>
          </a:p>
          <a:p>
            <a:pPr marL="952500" lvl="1" indent="-495300" eaLnBrk="1" hangingPunct="1">
              <a:buFont typeface="Arial" charset="0"/>
              <a:buNone/>
            </a:pPr>
            <a:r>
              <a:rPr lang="en-US" sz="2200" i="1" dirty="0">
                <a:latin typeface="Calibri" charset="0"/>
              </a:rPr>
              <a:t>E.g. </a:t>
            </a:r>
            <a:r>
              <a:rPr lang="en-US" sz="2200" b="1" dirty="0">
                <a:latin typeface="Calibri" charset="0"/>
              </a:rPr>
              <a:t>account</a:t>
            </a:r>
            <a:r>
              <a:rPr lang="en-US" sz="2200" dirty="0">
                <a:latin typeface="Calibri" charset="0"/>
              </a:rPr>
              <a:t>(account-number, branch-name, balance)</a:t>
            </a:r>
          </a:p>
          <a:p>
            <a:pPr marL="571500" indent="-571500" eaLnBrk="1" hangingPunct="1">
              <a:buFont typeface="Wingdings" charset="2"/>
              <a:buNone/>
            </a:pPr>
            <a:endParaRPr lang="en-US" sz="2600" i="1" u="sng" dirty="0">
              <a:latin typeface="Calibri" charset="0"/>
            </a:endParaRPr>
          </a:p>
          <a:p>
            <a:pPr marL="571500" indent="-571500" eaLnBrk="1" hangingPunct="1">
              <a:buFont typeface="Wingdings" charset="2"/>
              <a:buNone/>
            </a:pPr>
            <a:endParaRPr lang="en-US" sz="2600" i="1" u="sng" dirty="0">
              <a:latin typeface="Calibri" charset="0"/>
            </a:endParaRPr>
          </a:p>
          <a:p>
            <a:pPr marL="571500" indent="-571500" eaLnBrk="1" hangingPunct="1">
              <a:lnSpc>
                <a:spcPct val="60000"/>
              </a:lnSpc>
              <a:buFont typeface="Wingdings" charset="2"/>
              <a:buNone/>
            </a:pPr>
            <a:r>
              <a:rPr lang="en-US" sz="2600" i="1" u="sng" dirty="0">
                <a:latin typeface="Calibri" charset="0"/>
              </a:rPr>
              <a:t> </a:t>
            </a:r>
          </a:p>
          <a:p>
            <a:pPr marL="571500" indent="-571500" eaLnBrk="1" hangingPunct="1">
              <a:buFont typeface="Wingdings" charset="2"/>
              <a:buNone/>
            </a:pPr>
            <a:r>
              <a:rPr lang="en-US" sz="2600" i="1" u="sng" dirty="0">
                <a:latin typeface="Calibri" charset="0"/>
              </a:rPr>
              <a:t>Relation Instance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i="1" dirty="0">
                <a:latin typeface="Calibri" charset="0"/>
              </a:rPr>
              <a:t>     	A particular instantiation of a relation with actual values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i="1" dirty="0">
                <a:latin typeface="Calibri" charset="0"/>
              </a:rPr>
              <a:t>	Will change with time</a:t>
            </a: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02833"/>
              </p:ext>
            </p:extLst>
          </p:nvPr>
        </p:nvGraphicFramePr>
        <p:xfrm>
          <a:off x="2743200" y="4724400"/>
          <a:ext cx="3482975" cy="1217613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acct_no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Brighton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1066800" y="2590800"/>
            <a:ext cx="6799263" cy="461963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aseline="0">
                <a:latin typeface="Times New Roman" charset="0"/>
              </a:rPr>
              <a:t>Programming language equivalent: A variable (e.g. x)</a:t>
            </a:r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1066800" y="6096000"/>
            <a:ext cx="6896100" cy="461963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aseline="0">
                <a:solidFill>
                  <a:srgbClr val="000000"/>
                </a:solidFill>
                <a:latin typeface="Times New Roman" charset="0"/>
              </a:rPr>
              <a:t>Programming language equivalent: Value of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34" grpId="0" animBg="1"/>
      <p:bldP spid="72603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“With” Clause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3A600-995C-B249-ADCD-55D3F7F38256}"/>
              </a:ext>
            </a:extLst>
          </p:cNvPr>
          <p:cNvSpPr txBox="1"/>
          <p:nvPr/>
        </p:nvSpPr>
        <p:spPr>
          <a:xfrm>
            <a:off x="457200" y="1371600"/>
            <a:ext cx="6940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Used for creating “temporary” tables within the context of the query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625C9-3A9C-144C-A3F5-BD0C055D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0"/>
            <a:ext cx="7066715" cy="39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7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Scalar Subqueries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3A600-995C-B249-ADCD-55D3F7F38256}"/>
              </a:ext>
            </a:extLst>
          </p:cNvPr>
          <p:cNvSpPr txBox="1"/>
          <p:nvPr/>
        </p:nvSpPr>
        <p:spPr>
          <a:xfrm>
            <a:off x="361749" y="1143000"/>
            <a:ext cx="6940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scalar subquery is one that returns exactly one tuple with exactly one attribute (so typically some sort of aggregate) – can be used in “select”, “where”, and “having” clauses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73EB5-456C-824A-BCC2-A77D7993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8309811" cy="213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6DD40-A531-0D49-A50C-3257D26F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9" y="5275430"/>
            <a:ext cx="5524578" cy="13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53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028825" y="3091434"/>
            <a:ext cx="508635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NULLs</a:t>
            </a:r>
          </a:p>
        </p:txBody>
      </p:sp>
    </p:spTree>
    <p:extLst>
      <p:ext uri="{BB962C8B-B14F-4D97-AF65-F5344CB8AC3E}">
        <p14:creationId xmlns:p14="http://schemas.microsoft.com/office/powerpoint/2010/main" val="41403741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3.6, 3.7.4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Operating with NULLs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”Unknown” as a new Boolean value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Operating with UNKNOWNs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Aggregates and NULLs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SQL: NULLs</a:t>
            </a:r>
          </a:p>
        </p:txBody>
      </p:sp>
    </p:spTree>
    <p:extLst>
      <p:ext uri="{BB962C8B-B14F-4D97-AF65-F5344CB8AC3E}">
        <p14:creationId xmlns:p14="http://schemas.microsoft.com/office/powerpoint/2010/main" val="722128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SQL: Nulls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077200" cy="4714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 3" charset="2"/>
              <a:buNone/>
            </a:pPr>
            <a:r>
              <a:rPr lang="en-US" dirty="0">
                <a:latin typeface="Calibri" charset="0"/>
              </a:rPr>
              <a:t>Can cause headaches for query semantics as well as query processing and optimization)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04800" y="2325740"/>
            <a:ext cx="81153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aseline="0" dirty="0"/>
              <a:t>Can be a value of any attribute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063625" y="2749550"/>
            <a:ext cx="1500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>
                <a:latin typeface="Times New Roman" charset="0"/>
              </a:rPr>
              <a:t>e.g:  branch  =</a:t>
            </a:r>
          </a:p>
        </p:txBody>
      </p:sp>
      <p:sp>
        <p:nvSpPr>
          <p:cNvPr id="1114119" name="Rectangle 7"/>
          <p:cNvSpPr>
            <a:spLocks noChangeArrowheads="1"/>
          </p:cNvSpPr>
          <p:nvPr/>
        </p:nvSpPr>
        <p:spPr bwMode="auto">
          <a:xfrm>
            <a:off x="368300" y="4508500"/>
            <a:ext cx="81153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 algn="l" eaLnBrk="1" hangingPunct="1">
              <a:spcBef>
                <a:spcPct val="20000"/>
              </a:spcBef>
            </a:pPr>
            <a:r>
              <a:rPr lang="en-US" sz="2400" baseline="0"/>
              <a:t>What does this mean?</a:t>
            </a:r>
          </a:p>
        </p:txBody>
      </p:sp>
      <p:sp>
        <p:nvSpPr>
          <p:cNvPr id="1114120" name="Text Box 8"/>
          <p:cNvSpPr txBox="1">
            <a:spLocks noChangeArrowheads="1"/>
          </p:cNvSpPr>
          <p:nvPr/>
        </p:nvSpPr>
        <p:spPr bwMode="auto">
          <a:xfrm>
            <a:off x="657225" y="5029200"/>
            <a:ext cx="8013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61963" lvl="4" algn="l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 i="1" baseline="0"/>
              <a:t>(unknown) We don’t know Waltham’s assets?</a:t>
            </a:r>
          </a:p>
          <a:p>
            <a:pPr marL="461963" lvl="4" algn="l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 i="1" baseline="0"/>
              <a:t>(inapplicable) Waltham has a special kind of account without assets</a:t>
            </a:r>
          </a:p>
          <a:p>
            <a:pPr marL="461963" lvl="4" algn="l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 i="1" baseline="0"/>
              <a:t>(withheld) We are not allowed to know </a:t>
            </a:r>
          </a:p>
        </p:txBody>
      </p:sp>
      <p:graphicFrame>
        <p:nvGraphicFramePr>
          <p:cNvPr id="1114121" name="Group 9"/>
          <p:cNvGraphicFramePr>
            <a:graphicFrameLocks noGrp="1"/>
          </p:cNvGraphicFramePr>
          <p:nvPr/>
        </p:nvGraphicFramePr>
        <p:xfrm>
          <a:off x="3124200" y="2827338"/>
          <a:ext cx="3352800" cy="15240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bcity</a:t>
                      </a:r>
                      <a:endParaRPr kumimoji="0" 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1.7M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Mianus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.4M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Waltham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9" grpId="0"/>
      <p:bldP spid="111412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SQL: Nulls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00163"/>
            <a:ext cx="5140325" cy="49688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Arithmetic Operations with </a:t>
            </a:r>
            <a:r>
              <a:rPr lang="en-US" sz="2400">
                <a:solidFill>
                  <a:srgbClr val="000000"/>
                </a:solidFill>
                <a:latin typeface="Courier New" charset="0"/>
              </a:rPr>
              <a:t>Null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25463" y="18843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>
                <a:solidFill>
                  <a:srgbClr val="FF0000"/>
                </a:solidFill>
                <a:latin typeface="Courier New" charset="0"/>
              </a:rPr>
              <a:t>n + NULL = NULL  	</a:t>
            </a:r>
            <a:r>
              <a:rPr lang="en-US" baseline="0">
                <a:solidFill>
                  <a:srgbClr val="FF0000"/>
                </a:solidFill>
                <a:latin typeface="Times New Roman" charset="0"/>
              </a:rPr>
              <a:t>(similarly for all </a:t>
            </a:r>
            <a:r>
              <a:rPr lang="en-US" i="1" u="sng" baseline="0">
                <a:solidFill>
                  <a:srgbClr val="FF0000"/>
                </a:solidFill>
                <a:latin typeface="Times New Roman" charset="0"/>
              </a:rPr>
              <a:t>arithmetic</a:t>
            </a:r>
            <a:r>
              <a:rPr lang="en-US" i="1" baseline="0">
                <a:solidFill>
                  <a:srgbClr val="FF0000"/>
                </a:solidFill>
                <a:latin typeface="Times New Roman" charset="0"/>
              </a:rPr>
              <a:t> ops</a:t>
            </a:r>
            <a:r>
              <a:rPr lang="en-US" baseline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en-US" baseline="0">
                <a:solidFill>
                  <a:srgbClr val="FF0000"/>
                </a:solidFill>
                <a:latin typeface="Courier New" charset="0"/>
              </a:rPr>
              <a:t> +, -, *, /, mod, …)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-317500" y="4596476"/>
            <a:ext cx="4340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baseline="0" dirty="0" err="1">
                <a:solidFill>
                  <a:srgbClr val="000000"/>
                </a:solidFill>
                <a:latin typeface="Courier New" charset="0"/>
              </a:rPr>
              <a:t>bname</a:t>
            </a: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, assets * 2 as a2</a:t>
            </a:r>
          </a:p>
          <a:p>
            <a:pPr lvl="1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FROM branch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44475" y="2399102"/>
            <a:ext cx="1500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 err="1">
                <a:solidFill>
                  <a:srgbClr val="000000"/>
                </a:solidFill>
                <a:latin typeface="Times New Roman" charset="0"/>
              </a:rPr>
              <a:t>e.g</a:t>
            </a:r>
            <a:r>
              <a:rPr lang="en-US" baseline="0" dirty="0">
                <a:solidFill>
                  <a:srgbClr val="000000"/>
                </a:solidFill>
                <a:latin typeface="Times New Roman" charset="0"/>
              </a:rPr>
              <a:t>:  branch  =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671219" y="4480703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Times New Roman" charset="0"/>
              </a:rPr>
              <a:t>=</a:t>
            </a:r>
          </a:p>
        </p:txBody>
      </p:sp>
      <p:graphicFrame>
        <p:nvGraphicFramePr>
          <p:cNvPr id="111616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5416"/>
              </p:ext>
            </p:extLst>
          </p:nvPr>
        </p:nvGraphicFramePr>
        <p:xfrm>
          <a:off x="1905000" y="2603889"/>
          <a:ext cx="3352800" cy="15240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1.7M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Mianus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.4M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Waltham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1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59588"/>
              </p:ext>
            </p:extLst>
          </p:nvPr>
        </p:nvGraphicFramePr>
        <p:xfrm>
          <a:off x="5346700" y="4445663"/>
          <a:ext cx="2235200" cy="15240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Mianus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.8M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Waltham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5">
            <a:extLst>
              <a:ext uri="{FF2B5EF4-FFF2-40B4-BE49-F238E27FC236}">
                <a16:creationId xmlns:a16="http://schemas.microsoft.com/office/drawing/2014/main" id="{4A558276-BDAA-EF4C-B853-9C8BBF39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824403"/>
            <a:ext cx="59436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aseline="0" dirty="0">
                <a:solidFill>
                  <a:srgbClr val="000000"/>
                </a:solidFill>
              </a:rPr>
              <a:t>Counter-intuitive: NULL * 0 = NULL</a:t>
            </a:r>
            <a:endParaRPr lang="en-US" sz="2000" baseline="0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SQL: Nulls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00163"/>
            <a:ext cx="5140325" cy="49688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Boolean Operations with 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Null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57213" y="1812925"/>
            <a:ext cx="860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n &lt; NULL = UNKNOWN 	</a:t>
            </a:r>
            <a:r>
              <a:rPr lang="en-US" baseline="0" dirty="0">
                <a:solidFill>
                  <a:srgbClr val="FF0000"/>
                </a:solidFill>
                <a:latin typeface="Times New Roman" charset="0"/>
              </a:rPr>
              <a:t>(similarly for all </a:t>
            </a:r>
            <a:r>
              <a:rPr lang="en-US" i="1" u="sng" baseline="0" dirty="0" err="1">
                <a:solidFill>
                  <a:srgbClr val="FF0000"/>
                </a:solidFill>
                <a:latin typeface="Times New Roman" charset="0"/>
              </a:rPr>
              <a:t>boolean</a:t>
            </a:r>
            <a:r>
              <a:rPr lang="en-US" i="1" baseline="0" dirty="0">
                <a:solidFill>
                  <a:srgbClr val="FF0000"/>
                </a:solidFill>
                <a:latin typeface="Times New Roman" charset="0"/>
              </a:rPr>
              <a:t> ops</a:t>
            </a:r>
            <a:r>
              <a:rPr lang="en-US" baseline="0" dirty="0">
                <a:solidFill>
                  <a:srgbClr val="FF0000"/>
                </a:solidFill>
                <a:latin typeface="Times New Roman" charset="0"/>
              </a:rPr>
              <a:t>:  </a:t>
            </a: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&gt;, &lt;=, &gt;=, &lt;&gt;, =,</a:t>
            </a:r>
            <a:r>
              <a:rPr lang="en-US" baseline="0" dirty="0">
                <a:solidFill>
                  <a:srgbClr val="FF0000"/>
                </a:solidFill>
                <a:latin typeface="Times New Roman" charset="0"/>
              </a:rPr>
              <a:t> …)</a:t>
            </a:r>
            <a:endParaRPr kumimoji="1" lang="en-US" i="1" baseline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92075" y="2638426"/>
            <a:ext cx="1500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 err="1">
                <a:solidFill>
                  <a:srgbClr val="000000"/>
                </a:solidFill>
                <a:latin typeface="Times New Roman" charset="0"/>
              </a:rPr>
              <a:t>e.g</a:t>
            </a:r>
            <a:r>
              <a:rPr lang="en-US" baseline="0" dirty="0">
                <a:solidFill>
                  <a:srgbClr val="000000"/>
                </a:solidFill>
                <a:latin typeface="Times New Roman" charset="0"/>
              </a:rPr>
              <a:t>:  branch  =</a:t>
            </a:r>
          </a:p>
        </p:txBody>
      </p:sp>
      <p:graphicFrame>
        <p:nvGraphicFramePr>
          <p:cNvPr id="111821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14988"/>
              </p:ext>
            </p:extLst>
          </p:nvPr>
        </p:nvGraphicFramePr>
        <p:xfrm>
          <a:off x="1905000" y="2538413"/>
          <a:ext cx="3352800" cy="15240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1.7M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Mianus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.4M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Waltham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BCE57D-B725-2C45-82FD-3127BB1E4A89}"/>
              </a:ext>
            </a:extLst>
          </p:cNvPr>
          <p:cNvSpPr txBox="1"/>
          <p:nvPr/>
        </p:nvSpPr>
        <p:spPr>
          <a:xfrm>
            <a:off x="535514" y="4166356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assets &lt; 10M   </a:t>
            </a:r>
            <a:r>
              <a:rPr lang="en-US" baseline="0" dirty="0"/>
              <a:t>will evaluate to  </a:t>
            </a:r>
            <a:r>
              <a:rPr lang="en-US" baseline="0" dirty="0">
                <a:solidFill>
                  <a:srgbClr val="FF0000"/>
                </a:solidFill>
              </a:rPr>
              <a:t>UNKNOWN</a:t>
            </a:r>
            <a:r>
              <a:rPr lang="en-US" baseline="0" dirty="0"/>
              <a:t> for the last tuple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CDC24-EA25-BB4D-8370-38ED710F13D8}"/>
              </a:ext>
            </a:extLst>
          </p:cNvPr>
          <p:cNvSpPr txBox="1"/>
          <p:nvPr/>
        </p:nvSpPr>
        <p:spPr>
          <a:xfrm>
            <a:off x="835609" y="5192826"/>
            <a:ext cx="4993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But what about: </a:t>
            </a:r>
          </a:p>
          <a:p>
            <a:pPr algn="l"/>
            <a:r>
              <a:rPr lang="en-US" baseline="0" dirty="0">
                <a:solidFill>
                  <a:srgbClr val="FF0000"/>
                </a:solidFill>
              </a:rPr>
              <a:t>              (assets &lt; 10M) or (</a:t>
            </a:r>
            <a:r>
              <a:rPr lang="en-US" baseline="0" dirty="0" err="1">
                <a:solidFill>
                  <a:srgbClr val="FF0000"/>
                </a:solidFill>
              </a:rPr>
              <a:t>bcity</a:t>
            </a:r>
            <a:r>
              <a:rPr lang="en-US" baseline="0" dirty="0">
                <a:solidFill>
                  <a:srgbClr val="FF0000"/>
                </a:solidFill>
              </a:rPr>
              <a:t> = ‘Boston’) ?</a:t>
            </a:r>
          </a:p>
          <a:p>
            <a:pPr algn="l"/>
            <a:r>
              <a:rPr lang="en-US" baseline="0" dirty="0">
                <a:solidFill>
                  <a:srgbClr val="FF0000"/>
                </a:solidFill>
              </a:rPr>
              <a:t>              (assets &lt; 10M) and (</a:t>
            </a:r>
            <a:r>
              <a:rPr lang="en-US" baseline="0" dirty="0" err="1">
                <a:solidFill>
                  <a:srgbClr val="FF0000"/>
                </a:solidFill>
              </a:rPr>
              <a:t>bcity</a:t>
            </a:r>
            <a:r>
              <a:rPr lang="en-US" baseline="0" dirty="0">
                <a:solidFill>
                  <a:srgbClr val="FF0000"/>
                </a:solidFill>
              </a:rPr>
              <a:t> = ‘Boston’)?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346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SQL: Unknown</a:t>
            </a:r>
          </a:p>
        </p:txBody>
      </p:sp>
      <p:sp>
        <p:nvSpPr>
          <p:cNvPr id="1122309" name="Text Box 5"/>
          <p:cNvSpPr txBox="1">
            <a:spLocks noChangeArrowheads="1"/>
          </p:cNvSpPr>
          <p:nvPr/>
        </p:nvSpPr>
        <p:spPr bwMode="auto">
          <a:xfrm>
            <a:off x="292992" y="2933722"/>
            <a:ext cx="6981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000" baseline="0" dirty="0">
                <a:solidFill>
                  <a:srgbClr val="000000"/>
                </a:solidFill>
                <a:latin typeface="Times New Roman" charset="0"/>
              </a:rPr>
              <a:t>Intuition:  substitute each of TRUE, FALSE for unknown. If different answer results, results is unknown</a:t>
            </a:r>
            <a:endParaRPr kumimoji="1" lang="en-US" sz="2000" baseline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2311" name="Text Box 7"/>
          <p:cNvSpPr txBox="1">
            <a:spLocks noChangeArrowheads="1"/>
          </p:cNvSpPr>
          <p:nvPr/>
        </p:nvSpPr>
        <p:spPr bwMode="auto">
          <a:xfrm>
            <a:off x="292992" y="1325686"/>
            <a:ext cx="390683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FALSE OR UNKNOWN = UNKNOWN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TRUE AND UNKNOWN = UNKNOWN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FALSE AND UNKNOWN = FALSE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TRUE OR UNKNOWN = TRUE</a:t>
            </a:r>
            <a:endParaRPr kumimoji="1" lang="en-US" i="1" baseline="0" dirty="0">
              <a:solidFill>
                <a:srgbClr val="FF0000"/>
              </a:solidFill>
              <a:latin typeface="Times New Roman" charset="0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i="1" baseline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22312" name="Text Box 8"/>
          <p:cNvSpPr txBox="1">
            <a:spLocks noChangeArrowheads="1"/>
          </p:cNvSpPr>
          <p:nvPr/>
        </p:nvSpPr>
        <p:spPr bwMode="auto">
          <a:xfrm>
            <a:off x="5009330" y="1325686"/>
            <a:ext cx="4162425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UNKNOWN OR UNKNOWN = UNKNOWN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UNKNOWN AND UNKNOWN = UNKNOWN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NOT (UNKNOWN) = UNKNOWN</a:t>
            </a:r>
            <a:endParaRPr kumimoji="1" lang="en-US" i="1" baseline="0" dirty="0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2F7E2-6C66-894D-811C-4FBCFC696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33516"/>
              </p:ext>
            </p:extLst>
          </p:nvPr>
        </p:nvGraphicFramePr>
        <p:xfrm>
          <a:off x="381000" y="392254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12553977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5428357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0927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8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 = NULL, y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(x &lt; 10) and (y =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 and FALSE = 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4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 = NULL, y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(x is NULL) and (y =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and FALSE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9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 = NULL, y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(x &lt; 10) and (y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 and TRUE =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 = NULL, y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(x &lt; 10) is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 = NULL, y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 (x &lt; 10) is UNKNOWN) and (y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AND TRUE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56864"/>
                  </a:ext>
                </a:extLst>
              </a:tr>
            </a:tbl>
          </a:graphicData>
        </a:graphic>
      </p:graphicFrame>
      <p:sp>
        <p:nvSpPr>
          <p:cNvPr id="15" name="Text Box 9">
            <a:extLst>
              <a:ext uri="{FF2B5EF4-FFF2-40B4-BE49-F238E27FC236}">
                <a16:creationId xmlns:a16="http://schemas.microsoft.com/office/drawing/2014/main" id="{0B0CD443-B783-CE45-9357-7B5099C7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172200"/>
            <a:ext cx="6751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b="1" u="sng" baseline="0" dirty="0">
                <a:solidFill>
                  <a:srgbClr val="FF0000"/>
                </a:solidFill>
                <a:latin typeface="Courier New" charset="0"/>
              </a:rPr>
              <a:t>UNKNOWN tuples are not included in final result</a:t>
            </a:r>
            <a:endParaRPr kumimoji="1" lang="en-US" b="1" i="1" u="sng" baseline="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2" grpId="0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Aggregates and NULLs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63600"/>
            <a:ext cx="4152900" cy="2921000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Given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30325" y="1384300"/>
            <a:ext cx="992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>
                <a:solidFill>
                  <a:srgbClr val="000000"/>
                </a:solidFill>
                <a:latin typeface="Times New Roman" charset="0"/>
              </a:rPr>
              <a:t>branch =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06400" y="3103563"/>
            <a:ext cx="5257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800" baseline="0">
                <a:solidFill>
                  <a:srgbClr val="000000"/>
                </a:solidFill>
              </a:rPr>
              <a:t>Aggregate Operations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062038" y="3756025"/>
            <a:ext cx="320198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SELECT SUM (assets)	=</a:t>
            </a:r>
            <a:r>
              <a:rPr lang="en-US" baseline="0" dirty="0">
                <a:solidFill>
                  <a:srgbClr val="000000"/>
                </a:solidFill>
                <a:latin typeface="Courier New" charset="0"/>
                <a:sym typeface="Wingdings" charset="2"/>
              </a:rPr>
              <a:t> </a:t>
            </a:r>
            <a:endParaRPr lang="en-US" baseline="0" dirty="0">
              <a:solidFill>
                <a:srgbClr val="000000"/>
              </a:solidFill>
              <a:latin typeface="Courier New" charset="0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FROM branch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-29574" y="4973952"/>
            <a:ext cx="4529138" cy="139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NULL</a:t>
            </a:r>
            <a:r>
              <a:rPr lang="en-US" i="1" baseline="0" dirty="0">
                <a:solidFill>
                  <a:srgbClr val="000000"/>
                </a:solidFill>
                <a:latin typeface="Times New Roman" charset="0"/>
              </a:rPr>
              <a:t> is ignored for SUM</a:t>
            </a:r>
          </a:p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i="1" baseline="0" dirty="0">
                <a:solidFill>
                  <a:srgbClr val="000000"/>
                </a:solidFill>
                <a:latin typeface="Times New Roman" charset="0"/>
              </a:rPr>
              <a:t>Same for </a:t>
            </a: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AVG</a:t>
            </a:r>
            <a:r>
              <a:rPr lang="en-US" i="1" baseline="0" dirty="0">
                <a:solidFill>
                  <a:srgbClr val="000000"/>
                </a:solidFill>
                <a:latin typeface="Times New Roman" charset="0"/>
              </a:rPr>
              <a:t> (3.7M), </a:t>
            </a: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MIN</a:t>
            </a:r>
            <a:r>
              <a:rPr lang="en-US" i="1" baseline="0" dirty="0">
                <a:solidFill>
                  <a:srgbClr val="000000"/>
                </a:solidFill>
                <a:latin typeface="Times New Roman" charset="0"/>
              </a:rPr>
              <a:t> (0.4M), </a:t>
            </a:r>
            <a:r>
              <a:rPr lang="en-US" baseline="0" dirty="0">
                <a:solidFill>
                  <a:srgbClr val="000000"/>
                </a:solidFill>
                <a:latin typeface="Courier New" charset="0"/>
              </a:rPr>
              <a:t>MAX</a:t>
            </a:r>
            <a:r>
              <a:rPr lang="en-US" i="1" baseline="0" dirty="0">
                <a:solidFill>
                  <a:srgbClr val="000000"/>
                </a:solidFill>
                <a:latin typeface="Times New Roman" charset="0"/>
              </a:rPr>
              <a:t> (9M)</a:t>
            </a:r>
          </a:p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 dirty="0">
                <a:solidFill>
                  <a:srgbClr val="000000"/>
                </a:solidFill>
                <a:latin typeface="Times New Roman" charset="0"/>
              </a:rPr>
              <a:t>Also for COUNT(assets) -- returns 3</a:t>
            </a:r>
          </a:p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i="1" baseline="0" dirty="0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1124360" name="Group 8"/>
          <p:cNvGraphicFramePr>
            <a:graphicFrameLocks noGrp="1"/>
          </p:cNvGraphicFramePr>
          <p:nvPr>
            <p:ph sz="quarter" idx="3"/>
          </p:nvPr>
        </p:nvGraphicFramePr>
        <p:xfrm>
          <a:off x="4511675" y="3654425"/>
          <a:ext cx="1355725" cy="91059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11.1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4368" name="Group 16"/>
          <p:cNvGraphicFramePr>
            <a:graphicFrameLocks noGrp="1"/>
          </p:cNvGraphicFramePr>
          <p:nvPr/>
        </p:nvGraphicFramePr>
        <p:xfrm>
          <a:off x="7162800" y="5769610"/>
          <a:ext cx="1352550" cy="91059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4376" name="Group 24"/>
          <p:cNvGraphicFramePr>
            <a:graphicFrameLocks noGrp="1"/>
          </p:cNvGraphicFramePr>
          <p:nvPr/>
        </p:nvGraphicFramePr>
        <p:xfrm>
          <a:off x="2971800" y="1320800"/>
          <a:ext cx="3352800" cy="15240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Downtown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1.7M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Mianus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Horseneck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.4M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Waltham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619388" y="5301734"/>
            <a:ext cx="344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i="1" baseline="0" dirty="0">
                <a:solidFill>
                  <a:srgbClr val="FF0000"/>
                </a:solidFill>
                <a:latin typeface="Times New Roman" charset="0"/>
              </a:rPr>
              <a:t>But </a:t>
            </a:r>
            <a:r>
              <a:rPr lang="en-US" baseline="0" dirty="0">
                <a:solidFill>
                  <a:srgbClr val="FF0000"/>
                </a:solidFill>
                <a:latin typeface="Courier New" charset="0"/>
              </a:rPr>
              <a:t>COUNT (*)</a:t>
            </a:r>
            <a:r>
              <a:rPr lang="en-US" i="1" baseline="0" dirty="0">
                <a:solidFill>
                  <a:srgbClr val="FF0000"/>
                </a:solidFill>
                <a:latin typeface="Times New Roman" charset="0"/>
              </a:rPr>
              <a:t> returns</a:t>
            </a:r>
            <a:endParaRPr lang="en-US" i="1" baseline="0" dirty="0">
              <a:solidFill>
                <a:srgbClr val="FF0000"/>
              </a:solidFill>
              <a:latin typeface="Times New Roman" charset="0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1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Aggregates and NULLs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Given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520825" y="1752600"/>
            <a:ext cx="106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>
                <a:solidFill>
                  <a:srgbClr val="000000"/>
                </a:solidFill>
                <a:latin typeface="Times New Roman" charset="0"/>
              </a:rPr>
              <a:t>branch =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114425" y="3016250"/>
            <a:ext cx="32019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>
                <a:solidFill>
                  <a:srgbClr val="000000"/>
                </a:solidFill>
                <a:latin typeface="Courier New" charset="0"/>
              </a:rPr>
              <a:t>SELECT SUM (assets)	=</a:t>
            </a:r>
            <a:r>
              <a:rPr lang="en-US" baseline="0">
                <a:solidFill>
                  <a:srgbClr val="000000"/>
                </a:solidFill>
                <a:latin typeface="Courier New" charset="0"/>
                <a:sym typeface="Wingdings" charset="2"/>
              </a:rPr>
              <a:t> </a:t>
            </a:r>
            <a:endParaRPr lang="en-US" baseline="0">
              <a:solidFill>
                <a:srgbClr val="000000"/>
              </a:solidFill>
              <a:latin typeface="Courier New" charset="0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baseline="0">
                <a:solidFill>
                  <a:srgbClr val="000000"/>
                </a:solidFill>
                <a:latin typeface="Courier New" charset="0"/>
              </a:rPr>
              <a:t>FROM branch</a:t>
            </a:r>
            <a:endParaRPr kumimoji="1" lang="en-US" i="1" baseline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493713" y="4810125"/>
            <a:ext cx="46259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73075" lvl="4" indent="-6350" algn="l">
              <a:spcBef>
                <a:spcPct val="35000"/>
              </a:spcBef>
              <a:buClr>
                <a:schemeClr val="tx2"/>
              </a:buClr>
              <a:buFontTx/>
              <a:buChar char="•"/>
              <a:tabLst>
                <a:tab pos="914400" algn="l"/>
              </a:tabLst>
            </a:pPr>
            <a:r>
              <a:rPr lang="en-US" i="1" baseline="0">
                <a:solidFill>
                  <a:srgbClr val="000000"/>
                </a:solidFill>
                <a:latin typeface="Times New Roman" charset="0"/>
              </a:rPr>
              <a:t>   Same as </a:t>
            </a:r>
            <a:r>
              <a:rPr lang="en-US" baseline="0">
                <a:solidFill>
                  <a:srgbClr val="000000"/>
                </a:solidFill>
                <a:latin typeface="Courier New" charset="0"/>
              </a:rPr>
              <a:t>AVG, MIN, MAX</a:t>
            </a:r>
          </a:p>
          <a:p>
            <a:pPr marL="473075" lvl="4" indent="-6350" algn="l">
              <a:spcBef>
                <a:spcPct val="35000"/>
              </a:spcBef>
              <a:buClr>
                <a:schemeClr val="tx2"/>
              </a:buClr>
              <a:buFontTx/>
              <a:buChar char="•"/>
              <a:tabLst>
                <a:tab pos="914400" algn="l"/>
              </a:tabLst>
            </a:pPr>
            <a:r>
              <a:rPr lang="en-US" i="1" baseline="0">
                <a:solidFill>
                  <a:srgbClr val="000000"/>
                </a:solidFill>
                <a:latin typeface="Times New Roman" charset="0"/>
              </a:rPr>
              <a:t>   But </a:t>
            </a:r>
            <a:r>
              <a:rPr lang="en-US" baseline="0">
                <a:solidFill>
                  <a:srgbClr val="000000"/>
                </a:solidFill>
                <a:latin typeface="Courier New" charset="0"/>
              </a:rPr>
              <a:t>COUNT (assets)</a:t>
            </a:r>
            <a:r>
              <a:rPr lang="en-US" i="1" baseline="0">
                <a:solidFill>
                  <a:srgbClr val="000000"/>
                </a:solidFill>
                <a:latin typeface="Times New Roman" charset="0"/>
              </a:rPr>
              <a:t> returns</a:t>
            </a:r>
            <a:endParaRPr lang="en-US" i="1" baseline="0">
              <a:solidFill>
                <a:srgbClr val="000000"/>
              </a:solidFill>
              <a:latin typeface="Times New Roman" charset="0"/>
              <a:sym typeface="Wingdings" charset="2"/>
            </a:endParaRPr>
          </a:p>
        </p:txBody>
      </p:sp>
      <p:graphicFrame>
        <p:nvGraphicFramePr>
          <p:cNvPr id="1126407" name="Group 7"/>
          <p:cNvGraphicFramePr>
            <a:graphicFrameLocks noGrp="1"/>
          </p:cNvGraphicFramePr>
          <p:nvPr/>
        </p:nvGraphicFramePr>
        <p:xfrm>
          <a:off x="4568825" y="3038475"/>
          <a:ext cx="917575" cy="91059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6415" name="Group 15"/>
          <p:cNvGraphicFramePr>
            <a:graphicFrameLocks noGrp="1"/>
          </p:cNvGraphicFramePr>
          <p:nvPr>
            <p:ph sz="quarter" idx="3"/>
          </p:nvPr>
        </p:nvGraphicFramePr>
        <p:xfrm>
          <a:off x="5064125" y="4638675"/>
          <a:ext cx="1103313" cy="88582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6423" name="Group 23"/>
          <p:cNvGraphicFramePr>
            <a:graphicFrameLocks noGrp="1"/>
          </p:cNvGraphicFramePr>
          <p:nvPr/>
        </p:nvGraphicFramePr>
        <p:xfrm>
          <a:off x="2819400" y="1752600"/>
          <a:ext cx="3352800" cy="304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bcity</a:t>
                      </a:r>
                      <a:endParaRPr kumimoji="0" 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4954176"/>
          </a:xfr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i="1" u="sng" dirty="0">
                <a:latin typeface="Calibri" charset="0"/>
              </a:rPr>
              <a:t>Domains of an attribute/column</a:t>
            </a:r>
          </a:p>
          <a:p>
            <a:pPr marL="952500" lvl="1" indent="-495300" eaLnBrk="1" hangingPunct="1">
              <a:buFont typeface="Arial" charset="0"/>
              <a:buNone/>
            </a:pPr>
            <a:r>
              <a:rPr lang="en-US" sz="2200" i="1" dirty="0">
                <a:latin typeface="Calibri" charset="0"/>
              </a:rPr>
              <a:t>The set of permitted values</a:t>
            </a:r>
          </a:p>
          <a:p>
            <a:pPr marL="952500" lvl="1" indent="-495300" eaLnBrk="1" hangingPunct="1">
              <a:buFont typeface="Arial" charset="0"/>
              <a:buNone/>
            </a:pPr>
            <a:r>
              <a:rPr lang="en-US" sz="2200" i="1" dirty="0">
                <a:latin typeface="Calibri" charset="0"/>
              </a:rPr>
              <a:t>e.g., </a:t>
            </a:r>
            <a:r>
              <a:rPr lang="en-US" sz="2200" i="1" dirty="0" err="1">
                <a:latin typeface="Calibri" charset="0"/>
              </a:rPr>
              <a:t>bname</a:t>
            </a:r>
            <a:r>
              <a:rPr lang="en-US" sz="2200" i="1" dirty="0">
                <a:latin typeface="Calibri" charset="0"/>
              </a:rPr>
              <a:t> must be String, balance must be a positive real number</a:t>
            </a:r>
          </a:p>
          <a:p>
            <a:pPr marL="952500" lvl="1" indent="-495300" eaLnBrk="1" hangingPunct="1">
              <a:buFont typeface="Arial" charset="0"/>
              <a:buNone/>
            </a:pPr>
            <a:r>
              <a:rPr lang="en-US" sz="2200" dirty="0">
                <a:latin typeface="Calibri" charset="0"/>
              </a:rPr>
              <a:t>We typically assume domains are </a:t>
            </a:r>
            <a:r>
              <a:rPr lang="en-US" sz="2200" b="1" dirty="0">
                <a:latin typeface="Calibri" charset="0"/>
              </a:rPr>
              <a:t>atomic, </a:t>
            </a:r>
            <a:r>
              <a:rPr lang="en-US" sz="2200" dirty="0">
                <a:latin typeface="Calibri" charset="0"/>
              </a:rPr>
              <a:t>i.e., the values are treated as indivisible (specifically: you can’t store lists or arrays in them)</a:t>
            </a:r>
            <a:endParaRPr lang="en-US" sz="2200" b="1" dirty="0">
              <a:latin typeface="Calibri" charset="0"/>
            </a:endParaRPr>
          </a:p>
          <a:p>
            <a:pPr marL="571500" indent="-571500" eaLnBrk="1" hangingPunct="1">
              <a:lnSpc>
                <a:spcPct val="60000"/>
              </a:lnSpc>
              <a:buFont typeface="Wingdings" charset="2"/>
              <a:buNone/>
            </a:pPr>
            <a:endParaRPr lang="en-US" sz="2600" i="1" u="sng" dirty="0">
              <a:latin typeface="Calibri" charset="0"/>
            </a:endParaRPr>
          </a:p>
          <a:p>
            <a:pPr marL="571500" indent="-571500" eaLnBrk="1" hangingPunct="1">
              <a:buFont typeface="Wingdings" charset="2"/>
              <a:buNone/>
            </a:pPr>
            <a:r>
              <a:rPr lang="en-US" sz="2600" i="1" u="sng" dirty="0">
                <a:latin typeface="Calibri" charset="0"/>
              </a:rPr>
              <a:t>Null value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i="1" dirty="0">
                <a:latin typeface="Calibri" charset="0"/>
              </a:rPr>
              <a:t>  </a:t>
            </a:r>
            <a:r>
              <a:rPr lang="en-US" sz="2200" dirty="0">
                <a:latin typeface="Calibri" charset="0"/>
              </a:rPr>
              <a:t>A special value used if the value of an attribute for a row is: 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dirty="0">
                <a:latin typeface="Calibri" charset="0"/>
              </a:rPr>
              <a:t>      </a:t>
            </a: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unknown</a:t>
            </a:r>
            <a:r>
              <a:rPr lang="en-US" sz="2200" dirty="0">
                <a:latin typeface="Calibri" charset="0"/>
              </a:rPr>
              <a:t> (e.g., don’t know address of a customer)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dirty="0">
                <a:latin typeface="Calibri" charset="0"/>
              </a:rPr>
              <a:t>      </a:t>
            </a: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inapplicable</a:t>
            </a:r>
            <a:r>
              <a:rPr lang="en-US" sz="2200" dirty="0">
                <a:latin typeface="Calibri" charset="0"/>
              </a:rPr>
              <a:t> (e.g., “spouse name” attribute for a customer)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      withheld/hidden </a:t>
            </a:r>
          </a:p>
          <a:p>
            <a:pPr marL="952500" lvl="1" indent="-495300" eaLnBrk="1" hangingPunct="1">
              <a:buFontTx/>
              <a:buNone/>
            </a:pPr>
            <a:r>
              <a:rPr lang="en-US" sz="2200" dirty="0">
                <a:latin typeface="Calibri" charset="0"/>
              </a:rPr>
              <a:t>Different interpretations all captured by a single concept – leads to major headaches and problems</a:t>
            </a:r>
          </a:p>
        </p:txBody>
      </p:sp>
    </p:spTree>
    <p:extLst>
      <p:ext uri="{BB962C8B-B14F-4D97-AF65-F5344CB8AC3E}">
        <p14:creationId xmlns:p14="http://schemas.microsoft.com/office/powerpoint/2010/main" val="3891597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Relational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600200" y="3091434"/>
            <a:ext cx="5819775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Views,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698663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3.8, 4.6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Defining Views and Use Cases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Difference between a view and a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Updating a view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Authorization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Views</a:t>
            </a:r>
          </a:p>
        </p:txBody>
      </p:sp>
    </p:spTree>
    <p:extLst>
      <p:ext uri="{BB962C8B-B14F-4D97-AF65-F5344CB8AC3E}">
        <p14:creationId xmlns:p14="http://schemas.microsoft.com/office/powerpoint/2010/main" val="4394943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0600"/>
            <a:ext cx="8305800" cy="48768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sz="2200">
                <a:latin typeface="Calibri" charset="0"/>
              </a:rPr>
              <a:t>Provide a mechanism to hide certain data from the view of certain users.  To create a view we use the command:</a:t>
            </a: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endParaRPr lang="en-US" sz="2200">
              <a:latin typeface="Calibri" charset="0"/>
            </a:endParaRPr>
          </a:p>
          <a:p>
            <a:pPr>
              <a:tabLst>
                <a:tab pos="1489075" algn="l"/>
              </a:tabLst>
            </a:pPr>
            <a:r>
              <a:rPr lang="en-US" sz="2200">
                <a:latin typeface="Calibri" charset="0"/>
              </a:rPr>
              <a:t>Can be used in any place a normal table can be used</a:t>
            </a:r>
          </a:p>
          <a:p>
            <a:pPr>
              <a:tabLst>
                <a:tab pos="1489075" algn="l"/>
              </a:tabLst>
            </a:pPr>
            <a:r>
              <a:rPr lang="en-US" sz="2200">
                <a:latin typeface="Calibri" charset="0"/>
              </a:rPr>
              <a:t>For users, there is no distinction in terms of using it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95413" y="2379663"/>
            <a:ext cx="439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create view 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</a:t>
            </a:r>
            <a:r>
              <a:rPr kumimoji="1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as</a:t>
            </a:r>
            <a:r>
              <a:rPr kumimoji="1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&lt;query expression&gt;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809750" y="2932113"/>
            <a:ext cx="5013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where: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charset="2"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&lt;query expression&gt; is any legal expression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charset="2"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view name is represented by </a:t>
            </a:r>
            <a:r>
              <a:rPr kumimoji="1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665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98575"/>
            <a:ext cx="7747000" cy="33972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370013" algn="l"/>
              </a:tabLst>
            </a:pPr>
            <a:r>
              <a:rPr lang="en-US" sz="1900" dirty="0">
                <a:latin typeface="Calibri" charset="0"/>
              </a:rPr>
              <a:t>A view consisting of courses and sections for Physics in Fall 2009</a:t>
            </a:r>
          </a:p>
        </p:txBody>
      </p:sp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649287" y="4419600"/>
            <a:ext cx="631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464646"/>
              </a:buClr>
              <a:buSzPct val="90000"/>
              <a:buFont typeface="Monotype Sorts" charset="2"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Find all </a:t>
            </a:r>
            <a:r>
              <a:rPr kumimoji="1" lang="en-US" sz="2000" baseline="0" dirty="0">
                <a:solidFill>
                  <a:srgbClr val="0000FF"/>
                </a:solidFill>
                <a:latin typeface="Helvetica" charset="0"/>
              </a:rPr>
              <a:t>physics fall 2009 courses in a building.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6E315-4BC4-8E4E-9274-158C1D35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752600"/>
            <a:ext cx="6468894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5BAB5-B698-F949-A79B-01E36DE3E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4841474"/>
            <a:ext cx="3684411" cy="11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Is it different from DBMS’s side ?</a:t>
            </a:r>
          </a:p>
          <a:p>
            <a:pPr lvl="1"/>
            <a:r>
              <a:rPr lang="en-US">
                <a:latin typeface="Calibri" charset="0"/>
              </a:rPr>
              <a:t>Yes; a view may or may not be </a:t>
            </a:r>
            <a:r>
              <a:rPr lang="en-US" i="1">
                <a:latin typeface="Calibri" charset="0"/>
              </a:rPr>
              <a:t>materialized</a:t>
            </a:r>
          </a:p>
          <a:p>
            <a:pPr lvl="1"/>
            <a:r>
              <a:rPr lang="en-US">
                <a:latin typeface="Calibri" charset="0"/>
              </a:rPr>
              <a:t>Pros/Cons ?</a:t>
            </a:r>
          </a:p>
          <a:p>
            <a:pPr>
              <a:buFont typeface="Wingdings" charset="2"/>
              <a:buNone/>
            </a:pP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Updates into views have to be treated differently</a:t>
            </a:r>
          </a:p>
          <a:p>
            <a:pPr lvl="1"/>
            <a:r>
              <a:rPr lang="en-US">
                <a:latin typeface="Calibri" charset="0"/>
              </a:rPr>
              <a:t>In most cases, disallowed.</a:t>
            </a:r>
          </a:p>
        </p:txBody>
      </p:sp>
    </p:spTree>
    <p:extLst>
      <p:ext uri="{BB962C8B-B14F-4D97-AF65-F5344CB8AC3E}">
        <p14:creationId xmlns:p14="http://schemas.microsoft.com/office/powerpoint/2010/main" val="2869062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Views vs Tables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76200" y="1371600"/>
            <a:ext cx="8839200" cy="5375275"/>
            <a:chOff x="76200" y="1371600"/>
            <a:chExt cx="8839200" cy="5375275"/>
          </a:xfrm>
          <a:solidFill>
            <a:schemeClr val="bg1"/>
          </a:solidFill>
        </p:grpSpPr>
        <p:sp>
          <p:nvSpPr>
            <p:cNvPr id="1212419" name="Rectangle 3"/>
            <p:cNvSpPr>
              <a:spLocks noChangeArrowheads="1"/>
            </p:cNvSpPr>
            <p:nvPr/>
          </p:nvSpPr>
          <p:spPr bwMode="auto">
            <a:xfrm>
              <a:off x="5943600" y="2743200"/>
              <a:ext cx="2971800" cy="914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It’s a new table.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You can do what you want.</a:t>
              </a:r>
            </a:p>
          </p:txBody>
        </p:sp>
        <p:sp>
          <p:nvSpPr>
            <p:cNvPr id="1212420" name="Rectangle 4"/>
            <p:cNvSpPr>
              <a:spLocks noChangeArrowheads="1"/>
            </p:cNvSpPr>
            <p:nvPr/>
          </p:nvSpPr>
          <p:spPr bwMode="auto">
            <a:xfrm>
              <a:off x="2438400" y="2743200"/>
              <a:ext cx="3505200" cy="914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any select query.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Only some update queries.</a:t>
              </a:r>
            </a:p>
          </p:txBody>
        </p:sp>
        <p:sp>
          <p:nvSpPr>
            <p:cNvPr id="1212421" name="Rectangle 5"/>
            <p:cNvSpPr>
              <a:spLocks noChangeArrowheads="1"/>
            </p:cNvSpPr>
            <p:nvPr/>
          </p:nvSpPr>
          <p:spPr bwMode="auto">
            <a:xfrm>
              <a:off x="76200" y="2743200"/>
              <a:ext cx="2362200" cy="914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Can be used</a:t>
              </a:r>
            </a:p>
          </p:txBody>
        </p:sp>
        <p:sp>
          <p:nvSpPr>
            <p:cNvPr id="1212422" name="Rectangle 6"/>
            <p:cNvSpPr>
              <a:spLocks noChangeArrowheads="1"/>
            </p:cNvSpPr>
            <p:nvPr/>
          </p:nvSpPr>
          <p:spPr bwMode="auto">
            <a:xfrm>
              <a:off x="5943600" y="3657600"/>
              <a:ext cx="2971800" cy="1295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It’s a new table.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Stored on disk.</a:t>
              </a:r>
            </a:p>
          </p:txBody>
        </p:sp>
        <p:sp>
          <p:nvSpPr>
            <p:cNvPr id="1212423" name="Rectangle 7"/>
            <p:cNvSpPr>
              <a:spLocks noChangeArrowheads="1"/>
            </p:cNvSpPr>
            <p:nvPr/>
          </p:nvSpPr>
          <p:spPr bwMode="auto">
            <a:xfrm>
              <a:off x="2438400" y="3657600"/>
              <a:ext cx="3505200" cy="1295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1. Evaluate the query and store it on disk as if a table.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2. Don’t store. Substitute in queries when referenced.</a:t>
              </a:r>
            </a:p>
          </p:txBody>
        </p:sp>
        <p:sp>
          <p:nvSpPr>
            <p:cNvPr id="1212424" name="Rectangle 8"/>
            <p:cNvSpPr>
              <a:spLocks noChangeArrowheads="1"/>
            </p:cNvSpPr>
            <p:nvPr/>
          </p:nvSpPr>
          <p:spPr bwMode="auto">
            <a:xfrm>
              <a:off x="76200" y="3657600"/>
              <a:ext cx="2362200" cy="12954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Maintained as</a:t>
              </a:r>
            </a:p>
          </p:txBody>
        </p:sp>
        <p:sp>
          <p:nvSpPr>
            <p:cNvPr id="1212425" name="Rectangle 9"/>
            <p:cNvSpPr>
              <a:spLocks noChangeArrowheads="1"/>
            </p:cNvSpPr>
            <p:nvPr/>
          </p:nvSpPr>
          <p:spPr bwMode="auto">
            <a:xfrm>
              <a:off x="5943600" y="4953000"/>
              <a:ext cx="2971800" cy="1793875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 is a separate table; there is no reason why DBMS should keep it updated. If you want that, you must define a trigger.</a:t>
              </a:r>
            </a:p>
          </p:txBody>
        </p:sp>
        <p:sp>
          <p:nvSpPr>
            <p:cNvPr id="1212426" name="Rectangle 10"/>
            <p:cNvSpPr>
              <a:spLocks noChangeArrowheads="1"/>
            </p:cNvSpPr>
            <p:nvPr/>
          </p:nvSpPr>
          <p:spPr bwMode="auto">
            <a:xfrm>
              <a:off x="2438400" y="4953000"/>
              <a:ext cx="3505200" cy="1793875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95300" marR="0" lvl="0" indent="-4953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1. If stored on disk, the stored table is automatically updated to be accurate.</a:t>
              </a:r>
            </a:p>
            <a:p>
              <a:pPr marL="495300" marR="0" lvl="0" indent="-4953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2. If we are just substituting, there is no need to do anything.</a:t>
              </a:r>
            </a:p>
          </p:txBody>
        </p:sp>
        <p:sp>
          <p:nvSpPr>
            <p:cNvPr id="1212427" name="Rectangle 11"/>
            <p:cNvSpPr>
              <a:spLocks noChangeArrowheads="1"/>
            </p:cNvSpPr>
            <p:nvPr/>
          </p:nvSpPr>
          <p:spPr bwMode="auto">
            <a:xfrm>
              <a:off x="76200" y="4953000"/>
              <a:ext cx="2362200" cy="1793875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What if a tuple inserted in A ?</a:t>
              </a:r>
            </a:p>
          </p:txBody>
        </p:sp>
        <p:sp>
          <p:nvSpPr>
            <p:cNvPr id="1212428" name="Rectangle 12"/>
            <p:cNvSpPr>
              <a:spLocks noChangeArrowheads="1"/>
            </p:cNvSpPr>
            <p:nvPr/>
          </p:nvSpPr>
          <p:spPr bwMode="auto">
            <a:xfrm>
              <a:off x="5943600" y="1371600"/>
              <a:ext cx="2971800" cy="13716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Create table 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as (select *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    from A, 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    where …)</a:t>
              </a:r>
            </a:p>
          </p:txBody>
        </p:sp>
        <p:sp>
          <p:nvSpPr>
            <p:cNvPr id="1212429" name="Rectangle 13"/>
            <p:cNvSpPr>
              <a:spLocks noChangeArrowheads="1"/>
            </p:cNvSpPr>
            <p:nvPr/>
          </p:nvSpPr>
          <p:spPr bwMode="auto">
            <a:xfrm>
              <a:off x="2438400" y="1371600"/>
              <a:ext cx="3505200" cy="13716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Create view V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as (select *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    from A, 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    where …)</a:t>
              </a:r>
            </a:p>
          </p:txBody>
        </p:sp>
        <p:sp>
          <p:nvSpPr>
            <p:cNvPr id="1212430" name="Rectangle 14"/>
            <p:cNvSpPr>
              <a:spLocks noChangeArrowheads="1"/>
            </p:cNvSpPr>
            <p:nvPr/>
          </p:nvSpPr>
          <p:spPr bwMode="auto">
            <a:xfrm>
              <a:off x="76200" y="1371600"/>
              <a:ext cx="2362200" cy="137160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6464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Creating</a:t>
              </a:r>
            </a:p>
          </p:txBody>
        </p:sp>
        <p:sp>
          <p:nvSpPr>
            <p:cNvPr id="1212431" name="Line 15"/>
            <p:cNvSpPr>
              <a:spLocks noChangeShapeType="1"/>
            </p:cNvSpPr>
            <p:nvPr/>
          </p:nvSpPr>
          <p:spPr bwMode="auto">
            <a:xfrm>
              <a:off x="76200" y="1371600"/>
              <a:ext cx="883920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2" name="Line 16"/>
            <p:cNvSpPr>
              <a:spLocks noChangeShapeType="1"/>
            </p:cNvSpPr>
            <p:nvPr/>
          </p:nvSpPr>
          <p:spPr bwMode="auto">
            <a:xfrm>
              <a:off x="76200" y="2743200"/>
              <a:ext cx="88392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3" name="Line 17"/>
            <p:cNvSpPr>
              <a:spLocks noChangeShapeType="1"/>
            </p:cNvSpPr>
            <p:nvPr/>
          </p:nvSpPr>
          <p:spPr bwMode="auto">
            <a:xfrm>
              <a:off x="76200" y="6746875"/>
              <a:ext cx="883920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4" name="Line 18"/>
            <p:cNvSpPr>
              <a:spLocks noChangeShapeType="1"/>
            </p:cNvSpPr>
            <p:nvPr/>
          </p:nvSpPr>
          <p:spPr bwMode="auto">
            <a:xfrm>
              <a:off x="2438400" y="1371600"/>
              <a:ext cx="0" cy="2286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5" name="Line 19"/>
            <p:cNvSpPr>
              <a:spLocks noChangeShapeType="1"/>
            </p:cNvSpPr>
            <p:nvPr/>
          </p:nvSpPr>
          <p:spPr bwMode="auto">
            <a:xfrm>
              <a:off x="5943600" y="1371600"/>
              <a:ext cx="0" cy="2286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6" name="Line 20"/>
            <p:cNvSpPr>
              <a:spLocks noChangeShapeType="1"/>
            </p:cNvSpPr>
            <p:nvPr/>
          </p:nvSpPr>
          <p:spPr bwMode="auto">
            <a:xfrm>
              <a:off x="76200" y="4953000"/>
              <a:ext cx="8839200" cy="0"/>
            </a:xfrm>
            <a:prstGeom prst="lin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7" name="Line 21"/>
            <p:cNvSpPr>
              <a:spLocks noChangeShapeType="1"/>
            </p:cNvSpPr>
            <p:nvPr/>
          </p:nvSpPr>
          <p:spPr bwMode="auto">
            <a:xfrm>
              <a:off x="76200" y="3657600"/>
              <a:ext cx="8839200" cy="0"/>
            </a:xfrm>
            <a:prstGeom prst="lin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8" name="Line 22"/>
            <p:cNvSpPr>
              <a:spLocks noChangeShapeType="1"/>
            </p:cNvSpPr>
            <p:nvPr/>
          </p:nvSpPr>
          <p:spPr bwMode="auto">
            <a:xfrm>
              <a:off x="76200" y="3657600"/>
              <a:ext cx="0" cy="1295400"/>
            </a:xfrm>
            <a:prstGeom prst="lin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39" name="Line 23"/>
            <p:cNvSpPr>
              <a:spLocks noChangeShapeType="1"/>
            </p:cNvSpPr>
            <p:nvPr/>
          </p:nvSpPr>
          <p:spPr bwMode="auto">
            <a:xfrm>
              <a:off x="76200" y="1371600"/>
              <a:ext cx="0" cy="228600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0" name="Line 24"/>
            <p:cNvSpPr>
              <a:spLocks noChangeShapeType="1"/>
            </p:cNvSpPr>
            <p:nvPr/>
          </p:nvSpPr>
          <p:spPr bwMode="auto">
            <a:xfrm>
              <a:off x="76200" y="4953000"/>
              <a:ext cx="0" cy="1793875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1" name="Line 25"/>
            <p:cNvSpPr>
              <a:spLocks noChangeShapeType="1"/>
            </p:cNvSpPr>
            <p:nvPr/>
          </p:nvSpPr>
          <p:spPr bwMode="auto">
            <a:xfrm>
              <a:off x="2438400" y="3657600"/>
              <a:ext cx="0" cy="1295400"/>
            </a:xfrm>
            <a:prstGeom prst="lin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2" name="Line 26"/>
            <p:cNvSpPr>
              <a:spLocks noChangeShapeType="1"/>
            </p:cNvSpPr>
            <p:nvPr/>
          </p:nvSpPr>
          <p:spPr bwMode="auto">
            <a:xfrm>
              <a:off x="2438400" y="4953000"/>
              <a:ext cx="0" cy="17938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3" name="Line 27"/>
            <p:cNvSpPr>
              <a:spLocks noChangeShapeType="1"/>
            </p:cNvSpPr>
            <p:nvPr/>
          </p:nvSpPr>
          <p:spPr bwMode="auto">
            <a:xfrm>
              <a:off x="5943600" y="3657600"/>
              <a:ext cx="0" cy="1295400"/>
            </a:xfrm>
            <a:prstGeom prst="lin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4" name="Line 28"/>
            <p:cNvSpPr>
              <a:spLocks noChangeShapeType="1"/>
            </p:cNvSpPr>
            <p:nvPr/>
          </p:nvSpPr>
          <p:spPr bwMode="auto">
            <a:xfrm>
              <a:off x="5943600" y="4953000"/>
              <a:ext cx="0" cy="17938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5" name="Line 29"/>
            <p:cNvSpPr>
              <a:spLocks noChangeShapeType="1"/>
            </p:cNvSpPr>
            <p:nvPr/>
          </p:nvSpPr>
          <p:spPr bwMode="auto">
            <a:xfrm>
              <a:off x="8915400" y="3657600"/>
              <a:ext cx="0" cy="1295400"/>
            </a:xfrm>
            <a:prstGeom prst="lin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6" name="Line 30"/>
            <p:cNvSpPr>
              <a:spLocks noChangeShapeType="1"/>
            </p:cNvSpPr>
            <p:nvPr/>
          </p:nvSpPr>
          <p:spPr bwMode="auto">
            <a:xfrm>
              <a:off x="8915400" y="1371600"/>
              <a:ext cx="0" cy="228600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2447" name="Line 31"/>
            <p:cNvSpPr>
              <a:spLocks noChangeShapeType="1"/>
            </p:cNvSpPr>
            <p:nvPr/>
          </p:nvSpPr>
          <p:spPr bwMode="auto">
            <a:xfrm>
              <a:off x="8915400" y="4953000"/>
              <a:ext cx="0" cy="1793875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5257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Views vs Tables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1900"/>
            <a:ext cx="8305800" cy="51689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Views strictly </a:t>
            </a:r>
            <a:r>
              <a:rPr lang="en-US" sz="2100" dirty="0" err="1">
                <a:latin typeface="Calibri" charset="0"/>
              </a:rPr>
              <a:t>supercede</a:t>
            </a:r>
            <a:r>
              <a:rPr lang="en-US" sz="2100" dirty="0">
                <a:latin typeface="Calibri" charset="0"/>
              </a:rPr>
              <a:t> “create a table and define a trigger to keep it updated”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>
              <a:latin typeface="Calibri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Two main reasons for using them: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Security/authorization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Can provide a user with ”read” access to only the view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Ease of writing queries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E.g. </a:t>
            </a:r>
            <a:r>
              <a:rPr lang="en-US" sz="1800" i="1" dirty="0" err="1">
                <a:latin typeface="Calibri" charset="0"/>
              </a:rPr>
              <a:t>PresidentStateReturns</a:t>
            </a:r>
            <a:r>
              <a:rPr lang="en-US" sz="1800" dirty="0">
                <a:latin typeface="Calibri" charset="0"/>
              </a:rPr>
              <a:t> , or a view listing who won which state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Perhaps the only reason to create a table is to force the DBMS to choose the option of “materializing”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That has efficiency advantages in some cases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Especially if the underlying tables don’t change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endParaRPr lang="en-US" sz="21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927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 of a View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Create a view of all instructors while hiding the salary</a:t>
            </a:r>
          </a:p>
          <a:p>
            <a:pPr marL="109537" indent="0">
              <a:lnSpc>
                <a:spcPct val="90000"/>
              </a:lnSpc>
              <a:buNone/>
            </a:pPr>
            <a:endParaRPr lang="en-US" sz="2000" dirty="0">
              <a:solidFill>
                <a:srgbClr val="0000FF"/>
              </a:solidFill>
              <a:latin typeface="Calibri" charset="0"/>
            </a:endParaRPr>
          </a:p>
          <a:p>
            <a:pPr marL="109537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	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FF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FF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Add a new tuple to the view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		</a:t>
            </a:r>
            <a:r>
              <a:rPr lang="en-US" sz="2000" b="1" dirty="0"/>
              <a:t> insert into </a:t>
            </a:r>
            <a:r>
              <a:rPr lang="en-US" sz="2000" i="1" dirty="0"/>
              <a:t>faculty </a:t>
            </a:r>
            <a:r>
              <a:rPr lang="en-US" sz="2000" b="1" dirty="0"/>
              <a:t>values </a:t>
            </a:r>
            <a:r>
              <a:rPr lang="en-US" sz="2000" dirty="0"/>
              <a:t>(’30765’, ’Green’, ’Music’); </a:t>
            </a:r>
            <a:endParaRPr lang="en-US" sz="1600" dirty="0"/>
          </a:p>
          <a:p>
            <a:pPr>
              <a:lnSpc>
                <a:spcPct val="90000"/>
              </a:lnSpc>
              <a:buNone/>
            </a:pP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Options: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Reject because we don’t “salary” information,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Insert into “instructors”: </a:t>
            </a:r>
            <a:r>
              <a:rPr lang="en-US" sz="1800" dirty="0"/>
              <a:t>(’30765’, ’Green’, ’Music’, NULL); 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Updates on more complex views are difficult or impossible to translate, and hence are disallowed.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Many SQL implementations allow updates only on simple views (without aggregates) defined on a single 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CF52C-67A3-9544-8678-33AFEED5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3238500" cy="10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1B62CD48-2078-5C4D-A896-EA5731963D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Authorization/Security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1E0994E-74EF-754F-9F5F-1E96172D16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881063"/>
            <a:ext cx="8374063" cy="5578475"/>
          </a:xfrm>
        </p:spPr>
        <p:txBody>
          <a:bodyPr/>
          <a:lstStyle/>
          <a:p>
            <a:r>
              <a:rPr lang="en-US" altLang="en-US" sz="2000" dirty="0"/>
              <a:t>GRANT and REVOKE keywords</a:t>
            </a:r>
            <a:endParaRPr lang="en-US" altLang="en-US" dirty="0"/>
          </a:p>
          <a:p>
            <a:pPr lvl="1"/>
            <a:r>
              <a:rPr lang="en-US" altLang="en-US" sz="1600" b="1" dirty="0"/>
              <a:t>grant select on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to </a:t>
            </a:r>
            <a:r>
              <a:rPr lang="en-US" altLang="en-US" sz="1600" i="1" dirty="0"/>
              <a:t>U</a:t>
            </a:r>
            <a:r>
              <a:rPr lang="en-US" altLang="en-US" sz="1600" baseline="-25000" dirty="0"/>
              <a:t>1</a:t>
            </a:r>
            <a:r>
              <a:rPr lang="en-US" altLang="en-US" sz="1600" i="1" dirty="0"/>
              <a:t>, U</a:t>
            </a:r>
            <a:r>
              <a:rPr lang="en-US" altLang="en-US" sz="1600" baseline="-25000" dirty="0"/>
              <a:t>2</a:t>
            </a:r>
            <a:r>
              <a:rPr lang="en-US" altLang="en-US" sz="1600" i="1" dirty="0"/>
              <a:t>, U</a:t>
            </a:r>
            <a:r>
              <a:rPr lang="en-US" altLang="en-US" sz="1600" baseline="-25000" dirty="0"/>
              <a:t>3</a:t>
            </a:r>
          </a:p>
          <a:p>
            <a:pPr lvl="1"/>
            <a:r>
              <a:rPr lang="en-US" altLang="en-US" sz="1600" b="1" dirty="0"/>
              <a:t>revoke select on </a:t>
            </a:r>
            <a:r>
              <a:rPr lang="en-US" altLang="en-US" sz="1600" i="1" dirty="0"/>
              <a:t>branch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U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, U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, U</a:t>
            </a:r>
            <a:r>
              <a:rPr lang="en-US" altLang="en-US" sz="1600" i="1" baseline="-25000" dirty="0"/>
              <a:t>3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Can provide select, insert, update, delete privileges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Can provide this for tables, schemas, “functions/procedures”, etc.</a:t>
            </a:r>
          </a:p>
          <a:p>
            <a:pPr lvl="1"/>
            <a:r>
              <a:rPr lang="en-US" altLang="en-US" sz="1600" dirty="0"/>
              <a:t>Some databases support doing this at the level of individual “tuples”</a:t>
            </a:r>
          </a:p>
          <a:p>
            <a:pPr lvl="2"/>
            <a:r>
              <a:rPr lang="en-US" altLang="en-US" sz="1200" dirty="0"/>
              <a:t>MS SQL Server: </a:t>
            </a:r>
            <a:r>
              <a:rPr lang="en-US" altLang="en-US" sz="1200" dirty="0">
                <a:hlinkClick r:id="rId3"/>
              </a:rPr>
              <a:t>https://docs.microsoft.com/en-us/sql/relational-databases/security/row-level-security?view=sql-server-ver15</a:t>
            </a:r>
            <a:endParaRPr lang="en-US" altLang="en-US" sz="1200" dirty="0"/>
          </a:p>
          <a:p>
            <a:pPr lvl="2"/>
            <a:r>
              <a:rPr lang="en-US" altLang="en-US" sz="1200" dirty="0"/>
              <a:t>PostgreSQL: https://</a:t>
            </a:r>
            <a:r>
              <a:rPr lang="en-US" altLang="en-US" sz="1200" dirty="0" err="1"/>
              <a:t>www.postgresql.org</a:t>
            </a:r>
            <a:r>
              <a:rPr lang="en-US" altLang="en-US" sz="1200" dirty="0"/>
              <a:t>/docs/10/</a:t>
            </a:r>
            <a:r>
              <a:rPr lang="en-US" altLang="en-US" sz="1200" dirty="0" err="1"/>
              <a:t>ddl-rowsecurity.html</a:t>
            </a:r>
            <a:endParaRPr lang="en-US" altLang="en-US" sz="1400" dirty="0"/>
          </a:p>
          <a:p>
            <a:endParaRPr lang="en-US" altLang="en-US" sz="2000" b="1" dirty="0"/>
          </a:p>
          <a:p>
            <a:r>
              <a:rPr lang="en-US" altLang="en-US" sz="2000" dirty="0"/>
              <a:t>Can also create “Roles” and do security at the level of roles</a:t>
            </a:r>
          </a:p>
          <a:p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47832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Relation Model + SQL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485900" y="3091434"/>
            <a:ext cx="6172199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SQL: Integrity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370637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28937</TotalTime>
  <Words>11015</Words>
  <Application>Microsoft Macintosh PowerPoint</Application>
  <PresentationFormat>On-screen Show (4:3)</PresentationFormat>
  <Paragraphs>2280</Paragraphs>
  <Slides>150</Slides>
  <Notes>109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150</vt:i4>
      </vt:variant>
    </vt:vector>
  </HeadingPairs>
  <TitlesOfParts>
    <vt:vector size="171" baseType="lpstr">
      <vt:lpstr>Arial Unicode MS</vt:lpstr>
      <vt:lpstr>Arial</vt:lpstr>
      <vt:lpstr>Calibri</vt:lpstr>
      <vt:lpstr>Courier New</vt:lpstr>
      <vt:lpstr>Helvetica</vt:lpstr>
      <vt:lpstr>Lucida Sans Unicode</vt:lpstr>
      <vt:lpstr>Menlo</vt:lpstr>
      <vt:lpstr>Monaco</vt:lpstr>
      <vt:lpstr>Monotype Sorts</vt:lpstr>
      <vt:lpstr>Symbol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1_Concourse</vt:lpstr>
      <vt:lpstr>2_db-5-grey</vt:lpstr>
      <vt:lpstr>Clip</vt:lpstr>
      <vt:lpstr>Equation</vt:lpstr>
      <vt:lpstr>CMSC424: Database Design Module: Relational Model; SQL</vt:lpstr>
      <vt:lpstr>CMSC424: Database Design  Module: Relation Model + SQL</vt:lpstr>
      <vt:lpstr>Relational Model</vt:lpstr>
      <vt:lpstr>Relational Data Model</vt:lpstr>
      <vt:lpstr>Key Abstraction: Relation</vt:lpstr>
      <vt:lpstr>Relations</vt:lpstr>
      <vt:lpstr>Relations</vt:lpstr>
      <vt:lpstr>Definitions</vt:lpstr>
      <vt:lpstr>Definitions</vt:lpstr>
      <vt:lpstr>Tables in a University Database</vt:lpstr>
      <vt:lpstr>Schema Diagram for University Database</vt:lpstr>
      <vt:lpstr>CMSC424: Database Design  Module: Relation Model + SQL</vt:lpstr>
      <vt:lpstr>Relational Model: Keys</vt:lpstr>
      <vt:lpstr>Keys</vt:lpstr>
      <vt:lpstr>Tables in a University Database</vt:lpstr>
      <vt:lpstr>Tables in a University Database</vt:lpstr>
      <vt:lpstr>Tables in a University Database</vt:lpstr>
      <vt:lpstr>Keys</vt:lpstr>
      <vt:lpstr>Schema Diagram for University Database</vt:lpstr>
      <vt:lpstr>Schema Diagram for the Banking Enterprise</vt:lpstr>
      <vt:lpstr>Examples</vt:lpstr>
      <vt:lpstr>Examples</vt:lpstr>
      <vt:lpstr>CMSC424: Database Design  Module: Relation Model + SQL</vt:lpstr>
      <vt:lpstr>SQL Basics and DDL</vt:lpstr>
      <vt:lpstr>History</vt:lpstr>
      <vt:lpstr>Different Types of Constructs</vt:lpstr>
      <vt:lpstr>Data Definition Language</vt:lpstr>
      <vt:lpstr>SQL Constructs: Data Definition Language</vt:lpstr>
      <vt:lpstr>SQL Constructs: Data Definition Language</vt:lpstr>
      <vt:lpstr>SQL Constructs: Data Definition Language</vt:lpstr>
      <vt:lpstr>SQL Constructs: Insert/Delete/Update  Tuples</vt:lpstr>
      <vt:lpstr>SQL Constructs: Insert/Delete/Update  Tuples</vt:lpstr>
      <vt:lpstr>SQL Constructs: Insert/Delete/Update  Tuples</vt:lpstr>
      <vt:lpstr>SQL Constructs: Insert/Delete/Update  Tuples</vt:lpstr>
      <vt:lpstr>SQL Constructs: Insert/Delete/Update  Tuples</vt:lpstr>
      <vt:lpstr>SQL Constructs: Insert/Delete/Update  Tuples</vt:lpstr>
      <vt:lpstr>CMSC424: Database Design  Module: Relation Model + SQL</vt:lpstr>
      <vt:lpstr>SQL Querying Basics</vt:lpstr>
      <vt:lpstr>Basic Query Structure</vt:lpstr>
      <vt:lpstr>Basic Query Structure</vt:lpstr>
      <vt:lpstr>Basic Query Structure</vt:lpstr>
      <vt:lpstr>Basic Query Constructs</vt:lpstr>
      <vt:lpstr>Basic Query Constructs</vt:lpstr>
      <vt:lpstr>Multi-table Queries</vt:lpstr>
      <vt:lpstr>Multi-table Queries</vt:lpstr>
      <vt:lpstr>Multi-table Queries</vt:lpstr>
      <vt:lpstr>Multi-table Queries</vt:lpstr>
      <vt:lpstr>Multi-table Queries</vt:lpstr>
      <vt:lpstr>CMSC424: Database Design  Module: Relation Model + SQL</vt:lpstr>
      <vt:lpstr>SQL Aggregates</vt:lpstr>
      <vt:lpstr>Aggregates</vt:lpstr>
      <vt:lpstr>Aggregates</vt:lpstr>
      <vt:lpstr>Aggregates: Group By</vt:lpstr>
      <vt:lpstr>Aggregates: Group By</vt:lpstr>
      <vt:lpstr>Aggregates: Group By</vt:lpstr>
      <vt:lpstr>Aggregates: Group By</vt:lpstr>
      <vt:lpstr>CMSC424: Database Design  Module: Relation Model + SQL</vt:lpstr>
      <vt:lpstr>SQL Querying Basics</vt:lpstr>
      <vt:lpstr>Multi-table Queries</vt:lpstr>
      <vt:lpstr>Multi-table Queries</vt:lpstr>
      <vt:lpstr>Outer joins: Why?</vt:lpstr>
      <vt:lpstr>“Left” Outerjoin</vt:lpstr>
      <vt:lpstr>“Right” Outerjoin</vt:lpstr>
      <vt:lpstr>“Full” Outerjoin</vt:lpstr>
      <vt:lpstr>Semi-joins</vt:lpstr>
      <vt:lpstr>Semi-joins</vt:lpstr>
      <vt:lpstr>Anti-joins</vt:lpstr>
      <vt:lpstr>Anti-joins</vt:lpstr>
      <vt:lpstr>Set operations</vt:lpstr>
      <vt:lpstr>Set operations: Duplicates</vt:lpstr>
      <vt:lpstr>CMSC424: Database Design  Module: Relation Model + SQL</vt:lpstr>
      <vt:lpstr>SQL Nested Subqueries </vt:lpstr>
      <vt:lpstr>Nested Subqueries</vt:lpstr>
      <vt:lpstr>Nested Subqueries</vt:lpstr>
      <vt:lpstr>Set Membership: ”IN” and “NOT IN”</vt:lpstr>
      <vt:lpstr>Set Membership: ”IN” and “NOT IN”</vt:lpstr>
      <vt:lpstr>Set Comparisons</vt:lpstr>
      <vt:lpstr>Testing for Empty Results</vt:lpstr>
      <vt:lpstr>Uniqueness</vt:lpstr>
      <vt:lpstr>“With” Clause</vt:lpstr>
      <vt:lpstr>Scalar Subqueries</vt:lpstr>
      <vt:lpstr>CMSC424: Database Design  Module: Relation Model + SQL</vt:lpstr>
      <vt:lpstr>SQL: NULLs</vt:lpstr>
      <vt:lpstr>SQL: Nulls</vt:lpstr>
      <vt:lpstr>SQL: Nulls</vt:lpstr>
      <vt:lpstr>SQL: Nulls</vt:lpstr>
      <vt:lpstr>SQL: Unknown</vt:lpstr>
      <vt:lpstr>Aggregates and NULLs</vt:lpstr>
      <vt:lpstr>Aggregates and NULLs</vt:lpstr>
      <vt:lpstr>CMSC424: Database Design  Module: Relational Model + SQL</vt:lpstr>
      <vt:lpstr>SQL Views</vt:lpstr>
      <vt:lpstr>Views</vt:lpstr>
      <vt:lpstr>Example Queries</vt:lpstr>
      <vt:lpstr>Views</vt:lpstr>
      <vt:lpstr>Views vs Tables</vt:lpstr>
      <vt:lpstr>Views vs Tables</vt:lpstr>
      <vt:lpstr>Update of a View</vt:lpstr>
      <vt:lpstr>Authorization/Security</vt:lpstr>
      <vt:lpstr>CMSC424: Database Design  Module: Relation Model + SQL</vt:lpstr>
      <vt:lpstr>SQL Integrity Constraints </vt:lpstr>
      <vt:lpstr>IC’s</vt:lpstr>
      <vt:lpstr>Key Constraints</vt:lpstr>
      <vt:lpstr>Key Constraints</vt:lpstr>
      <vt:lpstr>Attribute Constraints</vt:lpstr>
      <vt:lpstr>Attribute Constraints</vt:lpstr>
      <vt:lpstr>Attribute Constraints</vt:lpstr>
      <vt:lpstr>Referential Integrity Constraints</vt:lpstr>
      <vt:lpstr>Referential Integrity Constraints</vt:lpstr>
      <vt:lpstr>Referential Integrity Constraints</vt:lpstr>
      <vt:lpstr>Referential Integrity Constraints</vt:lpstr>
      <vt:lpstr>Global Constraints</vt:lpstr>
      <vt:lpstr>Global Constraints</vt:lpstr>
      <vt:lpstr>Summary: Integrity Constraints</vt:lpstr>
      <vt:lpstr>CMSC424: Database Design  Module: Relation Model + SQL</vt:lpstr>
      <vt:lpstr>Relational Operations</vt:lpstr>
      <vt:lpstr>Relational Query Languages</vt:lpstr>
      <vt:lpstr>Relational Operations</vt:lpstr>
      <vt:lpstr>Relational Algebra</vt:lpstr>
      <vt:lpstr>Select Operation</vt:lpstr>
      <vt:lpstr>Project</vt:lpstr>
      <vt:lpstr>Set Union, Difference</vt:lpstr>
      <vt:lpstr>Cartesian Product</vt:lpstr>
      <vt:lpstr>Rename Operation</vt:lpstr>
      <vt:lpstr>Relational Algebra</vt:lpstr>
      <vt:lpstr>Additional Operators</vt:lpstr>
      <vt:lpstr>Additional Operators: Joins</vt:lpstr>
      <vt:lpstr>Additional Operators: Joins</vt:lpstr>
      <vt:lpstr>Additional Operators: Join Variations</vt:lpstr>
      <vt:lpstr>Example Query</vt:lpstr>
      <vt:lpstr>Example Queries</vt:lpstr>
      <vt:lpstr>CMSC424: Database Design  Module: Relation Model + SQL</vt:lpstr>
      <vt:lpstr>Relational Operations</vt:lpstr>
      <vt:lpstr>Duplicates</vt:lpstr>
      <vt:lpstr>Formal Semantics of SQL</vt:lpstr>
      <vt:lpstr>Formal Semantics of SQL: RA*</vt:lpstr>
      <vt:lpstr>Formal Semantics of SQL: RA*</vt:lpstr>
      <vt:lpstr>Formal Semantics of SQL: RA*</vt:lpstr>
      <vt:lpstr>Formal Semantics of SQL</vt:lpstr>
      <vt:lpstr>Set/Bag Operations Revisited</vt:lpstr>
      <vt:lpstr>CMSC424: Database Design  Module: Relation Model + SQL</vt:lpstr>
      <vt:lpstr>Transactions</vt:lpstr>
      <vt:lpstr>Transactions (Cont.)</vt:lpstr>
      <vt:lpstr>CMSC424: Database Design  Module: Advanced SQL</vt:lpstr>
      <vt:lpstr>Fun with SQL</vt:lpstr>
      <vt:lpstr>1. Everything is a Table</vt:lpstr>
      <vt:lpstr>2. Recursion can be very powerful</vt:lpstr>
      <vt:lpstr>3. Window Functions</vt:lpstr>
      <vt:lpstr>4. Correlation Coefficient</vt:lpstr>
      <vt:lpstr>5. Page Rank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263</cp:revision>
  <cp:lastPrinted>2020-09-11T17:26:03Z</cp:lastPrinted>
  <dcterms:created xsi:type="dcterms:W3CDTF">2010-02-07T21:32:42Z</dcterms:created>
  <dcterms:modified xsi:type="dcterms:W3CDTF">2021-09-08T02:07:05Z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