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9" r:id="rId7"/>
    <p:sldId id="264" r:id="rId8"/>
    <p:sldId id="262"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34"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CCFA427-BB50-4F8D-8FC4-B0EA0BA5795C}" type="datetimeFigureOut">
              <a:rPr lang="en-US" smtClean="0"/>
              <a:pPr/>
              <a:t>12/7/2016</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2546116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673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0456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26378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591096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410422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FA427-BB50-4F8D-8FC4-B0EA0BA5795C}"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67016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FA427-BB50-4F8D-8FC4-B0EA0BA5795C}" type="datetimeFigureOut">
              <a:rPr lang="en-US" smtClean="0"/>
              <a:pPr/>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147766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A427-BB50-4F8D-8FC4-B0EA0BA5795C}"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92E1F9-4F47-4E28-98B1-B5BC2AC5DF2F}" type="slidenum">
              <a:rPr lang="en-US" smtClean="0"/>
              <a:pPr/>
              <a:t>‹#›</a:t>
            </a:fld>
            <a:endParaRPr lang="en-US"/>
          </a:p>
        </p:txBody>
      </p:sp>
    </p:spTree>
    <p:extLst>
      <p:ext uri="{BB962C8B-B14F-4D97-AF65-F5344CB8AC3E}">
        <p14:creationId xmlns:p14="http://schemas.microsoft.com/office/powerpoint/2010/main" val="271178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CCFA427-BB50-4F8D-8FC4-B0EA0BA5795C}" type="datetimeFigureOut">
              <a:rPr lang="en-US" smtClean="0"/>
              <a:pPr/>
              <a:t>12/7/2016</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721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CCFA427-BB50-4F8D-8FC4-B0EA0BA5795C}" type="datetimeFigureOut">
              <a:rPr lang="en-US" smtClean="0"/>
              <a:pPr/>
              <a:t>12/7/2016</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992E1F9-4F47-4E28-98B1-B5BC2AC5DF2F}"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72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CCFA427-BB50-4F8D-8FC4-B0EA0BA5795C}" type="datetimeFigureOut">
              <a:rPr lang="en-US" smtClean="0"/>
              <a:pPr/>
              <a:t>12/7/2016</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992E1F9-4F47-4E28-98B1-B5BC2AC5DF2F}" type="slidenum">
              <a:rPr lang="en-US" smtClean="0"/>
              <a:pPr/>
              <a:t>‹#›</a:t>
            </a:fld>
            <a:endParaRPr lang="en-US"/>
          </a:p>
        </p:txBody>
      </p:sp>
    </p:spTree>
    <p:extLst>
      <p:ext uri="{BB962C8B-B14F-4D97-AF65-F5344CB8AC3E}">
        <p14:creationId xmlns:p14="http://schemas.microsoft.com/office/powerpoint/2010/main" val="409707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Sallary</a:t>
            </a:r>
            <a:r>
              <a:rPr lang="en-US" dirty="0"/>
              <a:t> gap </a:t>
            </a:r>
            <a:r>
              <a:rPr lang="en-US" sz="8000" dirty="0" err="1"/>
              <a:t>prediction</a:t>
            </a:r>
            <a:r>
              <a:rPr lang="en-US" sz="1600" dirty="0" err="1"/>
              <a:t>Project</a:t>
            </a:r>
            <a:r>
              <a:rPr lang="en-US" sz="1600" dirty="0"/>
              <a:t> Demo</a:t>
            </a:r>
            <a:endParaRPr lang="en-US" dirty="0"/>
          </a:p>
        </p:txBody>
      </p:sp>
      <p:sp>
        <p:nvSpPr>
          <p:cNvPr id="3" name="Subtitle 2"/>
          <p:cNvSpPr>
            <a:spLocks noGrp="1"/>
          </p:cNvSpPr>
          <p:nvPr>
            <p:ph type="subTitle" idx="1"/>
          </p:nvPr>
        </p:nvSpPr>
        <p:spPr>
          <a:xfrm>
            <a:off x="1562100" y="4268972"/>
            <a:ext cx="9070848" cy="870291"/>
          </a:xfrm>
        </p:spPr>
        <p:txBody>
          <a:bodyPr>
            <a:normAutofit fontScale="92500" lnSpcReduction="20000"/>
          </a:bodyPr>
          <a:lstStyle/>
          <a:p>
            <a:endParaRPr lang="he-IL" dirty="0"/>
          </a:p>
          <a:p>
            <a:r>
              <a:rPr lang="en-US" dirty="0" err="1"/>
              <a:t>Dor</a:t>
            </a:r>
            <a:r>
              <a:rPr lang="en-US" dirty="0"/>
              <a:t> bank, Shiran mazor</a:t>
            </a:r>
          </a:p>
          <a:p>
            <a:endParaRPr lang="en-US" dirty="0"/>
          </a:p>
          <a:p>
            <a:r>
              <a:rPr lang="en-US" dirty="0" err="1"/>
              <a:t>Eylon</a:t>
            </a:r>
            <a:r>
              <a:rPr lang="en-US" dirty="0"/>
              <a:t> </a:t>
            </a:r>
            <a:r>
              <a:rPr lang="en-US" dirty="0" err="1"/>
              <a:t>saadon</a:t>
            </a:r>
            <a:endParaRPr lang="en-US" dirty="0"/>
          </a:p>
        </p:txBody>
      </p:sp>
    </p:spTree>
    <p:extLst>
      <p:ext uri="{BB962C8B-B14F-4D97-AF65-F5344CB8AC3E}">
        <p14:creationId xmlns:p14="http://schemas.microsoft.com/office/powerpoint/2010/main" val="336455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387413"/>
            <a:ext cx="10058400" cy="1371600"/>
          </a:xfrm>
        </p:spPr>
        <p:txBody>
          <a:bodyPr/>
          <a:lstStyle/>
          <a:p>
            <a:r>
              <a:rPr lang="en-US" dirty="0"/>
              <a:t>Implementation </a:t>
            </a:r>
            <a:r>
              <a:rPr lang="en-US" dirty="0" smtClean="0"/>
              <a:t>plan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05459994"/>
              </p:ext>
            </p:extLst>
          </p:nvPr>
        </p:nvGraphicFramePr>
        <p:xfrm>
          <a:off x="409492" y="1826350"/>
          <a:ext cx="11160642" cy="3174218"/>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571599">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Modeling  and Evaluating:</a:t>
                      </a:r>
                    </a:p>
                    <a:p>
                      <a:endParaRPr 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1 - </a:t>
                      </a:r>
                      <a:r>
                        <a:rPr lang="en-US" sz="1400" b="1" baseline="0" dirty="0" smtClean="0"/>
                        <a:t> </a:t>
                      </a:r>
                      <a:r>
                        <a:rPr lang="en-US" sz="1400" dirty="0" smtClean="0"/>
                        <a:t>simple linear regression. T-test based feature Removing (manually)</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2</a:t>
                      </a:r>
                      <a:r>
                        <a:rPr lang="en-US" sz="1400" b="1" baseline="0" dirty="0" smtClean="0"/>
                        <a:t> - </a:t>
                      </a:r>
                      <a:r>
                        <a:rPr lang="en-US" sz="1400" dirty="0" smtClean="0"/>
                        <a:t>L1 regularization for feature selection (lambda by cross validation)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smtClean="0"/>
                    </a:p>
                  </a:txBody>
                  <a:tcPr/>
                </a:tc>
                <a:tc>
                  <a:txBody>
                    <a:bodyPr/>
                    <a:lstStyle/>
                    <a:p>
                      <a:endParaRPr lang="en-US" sz="1400" dirty="0"/>
                    </a:p>
                  </a:txBody>
                  <a:tcPr/>
                </a:tc>
              </a:tr>
              <a:tr h="605817">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3</a:t>
                      </a:r>
                      <a:r>
                        <a:rPr lang="en-US" sz="1400" b="1" baseline="0" dirty="0" smtClean="0"/>
                        <a:t> - </a:t>
                      </a:r>
                      <a:r>
                        <a:rPr lang="en-US" sz="1400" dirty="0" smtClean="0"/>
                        <a:t>data manipulation status - considering cross terms and different missing values system</a:t>
                      </a:r>
                    </a:p>
                    <a:p>
                      <a:endParaRPr lang="en-US" sz="1400" dirty="0"/>
                    </a:p>
                  </a:txBody>
                  <a:tcPr/>
                </a:tc>
                <a:tc>
                  <a:txBody>
                    <a:bodyPr/>
                    <a:lstStyle/>
                    <a:p>
                      <a:endParaRPr lang="en-US" sz="1400" dirty="0"/>
                    </a:p>
                  </a:txBody>
                  <a:tcPr/>
                </a:tc>
              </a:tr>
              <a:tr h="4690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Step 4</a:t>
                      </a:r>
                      <a:r>
                        <a:rPr lang="en-US" sz="1400" dirty="0" smtClean="0"/>
                        <a:t> -considering usage of Random Forest or SVM</a:t>
                      </a:r>
                    </a:p>
                    <a:p>
                      <a:endParaRPr lang="en-US" sz="1400" dirty="0"/>
                    </a:p>
                  </a:txBody>
                  <a:tcPr/>
                </a:tc>
                <a:tc>
                  <a:txBody>
                    <a:bodyPr/>
                    <a:lstStyle/>
                    <a:p>
                      <a:endParaRPr lang="en-US" sz="1400" dirty="0" smtClean="0"/>
                    </a:p>
                    <a:p>
                      <a:endParaRPr lang="en-US" sz="1400" dirty="0"/>
                    </a:p>
                  </a:txBody>
                  <a:tcPr/>
                </a:tc>
              </a:tr>
              <a:tr h="469019">
                <a:tc>
                  <a:txBody>
                    <a:bodyPr/>
                    <a:lstStyle/>
                    <a:p>
                      <a:r>
                        <a:rPr lang="en-US" sz="1400" b="1" dirty="0" smtClean="0"/>
                        <a:t>Model Deployment</a:t>
                      </a:r>
                      <a:endParaRPr lang="en-US" sz="1400" b="1" dirty="0"/>
                    </a:p>
                  </a:txBody>
                  <a:tcPr/>
                </a:tc>
                <a:tc>
                  <a:txBody>
                    <a:bodyPr/>
                    <a:lstStyle/>
                    <a:p>
                      <a:endParaRPr lang="en-US" sz="1400" dirty="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3645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Goal</a:t>
            </a:r>
            <a:r>
              <a:rPr lang="en-US" dirty="0">
                <a:solidFill>
                  <a:srgbClr val="FF0000"/>
                </a:solidFill>
              </a:rPr>
              <a:t/>
            </a:r>
            <a:br>
              <a:rPr lang="en-US" dirty="0">
                <a:solidFill>
                  <a:srgbClr val="FF0000"/>
                </a:solidFill>
              </a:rPr>
            </a:br>
            <a:endParaRPr lang="en-US" dirty="0"/>
          </a:p>
        </p:txBody>
      </p:sp>
      <p:sp>
        <p:nvSpPr>
          <p:cNvPr id="3" name="Content Placeholder 2"/>
          <p:cNvSpPr>
            <a:spLocks noGrp="1"/>
          </p:cNvSpPr>
          <p:nvPr>
            <p:ph idx="1"/>
          </p:nvPr>
        </p:nvSpPr>
        <p:spPr/>
        <p:txBody>
          <a:bodyPr/>
          <a:lstStyle/>
          <a:p>
            <a:pPr marL="0" indent="0" algn="ctr">
              <a:buNone/>
            </a:pPr>
            <a:r>
              <a:rPr lang="en-US" dirty="0"/>
              <a:t>With economical and cultural advances world wide, we see that the wage and class differences between genders, are still substantial. In this project we will try to predict the wage difference, focusing on the OECD countries. Our product will be a prediction for each state in the OECD for years to come.  </a:t>
            </a:r>
          </a:p>
          <a:p>
            <a:pPr marL="0" indent="0" algn="ctr">
              <a:buNone/>
            </a:pPr>
            <a:endParaRPr lang="en-US" dirty="0"/>
          </a:p>
          <a:p>
            <a:r>
              <a:rPr lang="en-US" dirty="0"/>
              <a:t>Main </a:t>
            </a:r>
            <a:r>
              <a:rPr lang="en-US" dirty="0" err="1"/>
              <a:t>Focuse</a:t>
            </a:r>
            <a:r>
              <a:rPr lang="en-US" dirty="0"/>
              <a:t>– the value we want to predict  is defined as the difference between median earnings of men and women relative to median earnings of men. (</a:t>
            </a:r>
            <a:r>
              <a:rPr lang="en-US" b="1" dirty="0"/>
              <a:t>base on the existing data from the OECD</a:t>
            </a:r>
            <a:r>
              <a:rPr lang="en-US" dirty="0"/>
              <a:t>).</a:t>
            </a:r>
          </a:p>
          <a:p>
            <a:r>
              <a:rPr lang="en-US" dirty="0"/>
              <a:t> Data refer to full-time employees and to self-employed.</a:t>
            </a:r>
          </a:p>
          <a:p>
            <a:endParaRPr lang="en-US" dirty="0"/>
          </a:p>
        </p:txBody>
      </p:sp>
    </p:spTree>
    <p:extLst>
      <p:ext uri="{BB962C8B-B14F-4D97-AF65-F5344CB8AC3E}">
        <p14:creationId xmlns:p14="http://schemas.microsoft.com/office/powerpoint/2010/main" val="48865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60" y="621329"/>
            <a:ext cx="10058400" cy="1371600"/>
          </a:xfrm>
        </p:spPr>
        <p:txBody>
          <a:bodyPr/>
          <a:lstStyle/>
          <a:p>
            <a:r>
              <a:rPr lang="en-US" dirty="0"/>
              <a:t>Dataset segements</a:t>
            </a:r>
          </a:p>
        </p:txBody>
      </p:sp>
      <p:sp>
        <p:nvSpPr>
          <p:cNvPr id="3" name="Content Placeholder 2"/>
          <p:cNvSpPr>
            <a:spLocks noGrp="1"/>
          </p:cNvSpPr>
          <p:nvPr>
            <p:ph idx="1"/>
          </p:nvPr>
        </p:nvSpPr>
        <p:spPr/>
        <p:txBody>
          <a:bodyPr/>
          <a:lstStyle/>
          <a:p>
            <a:pPr>
              <a:buNone/>
            </a:pPr>
            <a:r>
              <a:rPr lang="en-US" dirty="0"/>
              <a:t>Our preliminary data is:</a:t>
            </a:r>
          </a:p>
          <a:p>
            <a:r>
              <a:rPr lang="en-US" dirty="0"/>
              <a:t>World data bank – GenderStat.csv</a:t>
            </a:r>
          </a:p>
          <a:p>
            <a:r>
              <a:rPr lang="en-US" dirty="0"/>
              <a:t>OECD data center – Gender wage gaps (csv</a:t>
            </a:r>
            <a:r>
              <a:rPr lang="en-US" dirty="0" smtClean="0"/>
              <a:t>)</a:t>
            </a:r>
            <a:endParaRPr lang="en-US" dirty="0"/>
          </a:p>
          <a:p>
            <a:r>
              <a:rPr lang="en-US" dirty="0"/>
              <a:t>The OECD data will be used as the predicted data, and we will try to build a model relying on the data from the world data bank. At first, we will try to extract features solely from this data. Exploration for new data sets will occur after model evaluation  if necessary. </a:t>
            </a:r>
          </a:p>
        </p:txBody>
      </p:sp>
    </p:spTree>
    <p:extLst>
      <p:ext uri="{BB962C8B-B14F-4D97-AF65-F5344CB8AC3E}">
        <p14:creationId xmlns:p14="http://schemas.microsoft.com/office/powerpoint/2010/main" val="18464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37819"/>
            <a:ext cx="10058400" cy="1371600"/>
          </a:xfrm>
        </p:spPr>
        <p:txBody>
          <a:bodyPr/>
          <a:lstStyle/>
          <a:p>
            <a:r>
              <a:rPr lang="en-US" dirty="0"/>
              <a:t>Dataset </a:t>
            </a:r>
            <a:r>
              <a:rPr lang="en-US" dirty="0" err="1"/>
              <a:t>segements</a:t>
            </a:r>
            <a:r>
              <a:rPr lang="en-US" dirty="0"/>
              <a:t> (2)</a:t>
            </a:r>
          </a:p>
        </p:txBody>
      </p:sp>
      <p:pic>
        <p:nvPicPr>
          <p:cNvPr id="4" name="Picture 3"/>
          <p:cNvPicPr>
            <a:picLocks noChangeAspect="1"/>
          </p:cNvPicPr>
          <p:nvPr/>
        </p:nvPicPr>
        <p:blipFill>
          <a:blip r:embed="rId2"/>
          <a:stretch>
            <a:fillRect/>
          </a:stretch>
        </p:blipFill>
        <p:spPr>
          <a:xfrm>
            <a:off x="796527" y="1670121"/>
            <a:ext cx="10060783" cy="1511106"/>
          </a:xfrm>
          <a:prstGeom prst="rect">
            <a:avLst/>
          </a:prstGeom>
        </p:spPr>
      </p:pic>
      <p:pic>
        <p:nvPicPr>
          <p:cNvPr id="6" name="Content Placeholder 3"/>
          <p:cNvPicPr>
            <a:picLocks noGrp="1" noChangeAspect="1"/>
          </p:cNvPicPr>
          <p:nvPr>
            <p:ph idx="1"/>
          </p:nvPr>
        </p:nvPicPr>
        <p:blipFill>
          <a:blip r:embed="rId3"/>
          <a:stretch>
            <a:fillRect/>
          </a:stretch>
        </p:blipFill>
        <p:spPr>
          <a:xfrm>
            <a:off x="6454588" y="3617113"/>
            <a:ext cx="5319059" cy="2036628"/>
          </a:xfrm>
          <a:prstGeom prst="rect">
            <a:avLst/>
          </a:prstGeom>
        </p:spPr>
      </p:pic>
      <p:pic>
        <p:nvPicPr>
          <p:cNvPr id="5" name="Picture 4"/>
          <p:cNvPicPr>
            <a:picLocks noChangeAspect="1"/>
          </p:cNvPicPr>
          <p:nvPr/>
        </p:nvPicPr>
        <p:blipFill>
          <a:blip r:embed="rId4"/>
          <a:stretch>
            <a:fillRect/>
          </a:stretch>
        </p:blipFill>
        <p:spPr>
          <a:xfrm>
            <a:off x="490072" y="3610812"/>
            <a:ext cx="6107952" cy="2180388"/>
          </a:xfrm>
          <a:prstGeom prst="rect">
            <a:avLst/>
          </a:prstGeom>
        </p:spPr>
      </p:pic>
    </p:spTree>
    <p:extLst>
      <p:ext uri="{BB962C8B-B14F-4D97-AF65-F5344CB8AC3E}">
        <p14:creationId xmlns:p14="http://schemas.microsoft.com/office/powerpoint/2010/main" val="11366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 (overview)</a:t>
            </a:r>
          </a:p>
        </p:txBody>
      </p:sp>
      <p:sp>
        <p:nvSpPr>
          <p:cNvPr id="3" name="Content Placeholder 2"/>
          <p:cNvSpPr>
            <a:spLocks noGrp="1"/>
          </p:cNvSpPr>
          <p:nvPr>
            <p:ph idx="1"/>
          </p:nvPr>
        </p:nvSpPr>
        <p:spPr>
          <a:xfrm>
            <a:off x="911412" y="1893943"/>
            <a:ext cx="10058400" cy="3931920"/>
          </a:xfrm>
        </p:spPr>
        <p:txBody>
          <a:bodyPr/>
          <a:lstStyle/>
          <a:p>
            <a:r>
              <a:rPr lang="en-US" dirty="0"/>
              <a:t>Column arrangements (countries – flatten </a:t>
            </a:r>
            <a:r>
              <a:rPr lang="en-US" dirty="0" smtClean="0"/>
              <a:t>categories, </a:t>
            </a:r>
            <a:r>
              <a:rPr lang="en-US" dirty="0"/>
              <a:t>years – equal </a:t>
            </a:r>
            <a:r>
              <a:rPr lang="en-US" dirty="0" smtClean="0"/>
              <a:t>fragments)</a:t>
            </a:r>
            <a:endParaRPr lang="en-US" dirty="0"/>
          </a:p>
          <a:p>
            <a:r>
              <a:rPr lang="en-US" dirty="0"/>
              <a:t>Normalizing –  (Value-min(value)) / (max(value)-min(value</a:t>
            </a:r>
            <a:r>
              <a:rPr lang="en-US" dirty="0" smtClean="0"/>
              <a:t>))</a:t>
            </a:r>
          </a:p>
          <a:p>
            <a:r>
              <a:rPr lang="en-US" dirty="0" smtClean="0"/>
              <a:t>First – </a:t>
            </a:r>
            <a:r>
              <a:rPr lang="en-US" dirty="0" err="1" smtClean="0"/>
              <a:t>GenderStats</a:t>
            </a:r>
            <a:r>
              <a:rPr lang="en-US" dirty="0" smtClean="0"/>
              <a:t> removing rows with null values in all years column:</a:t>
            </a:r>
          </a:p>
          <a:p>
            <a:endParaRPr lang="en-US" dirty="0"/>
          </a:p>
          <a:p>
            <a:endParaRPr lang="en-US" dirty="0" smtClean="0"/>
          </a:p>
          <a:p>
            <a:endParaRPr lang="en-US" dirty="0"/>
          </a:p>
          <a:p>
            <a:r>
              <a:rPr lang="en-US" dirty="0" err="1" smtClean="0"/>
              <a:t>GenderStat</a:t>
            </a:r>
            <a:r>
              <a:rPr lang="en-US" dirty="0" smtClean="0"/>
              <a:t> – remove all countries + years that are not in the </a:t>
            </a:r>
            <a:r>
              <a:rPr lang="en-US" dirty="0" err="1" smtClean="0"/>
              <a:t>oecd</a:t>
            </a:r>
            <a:endParaRPr lang="en-US" dirty="0" smtClean="0"/>
          </a:p>
          <a:p>
            <a:r>
              <a:rPr lang="en-US" dirty="0" err="1" smtClean="0"/>
              <a:t>Oecd</a:t>
            </a:r>
            <a:r>
              <a:rPr lang="en-US" dirty="0" smtClean="0"/>
              <a:t> – remove</a:t>
            </a:r>
            <a:r>
              <a:rPr lang="en-US" dirty="0"/>
              <a:t> + years</a:t>
            </a:r>
            <a:r>
              <a:rPr lang="en-US" dirty="0" smtClean="0"/>
              <a:t> countries that are not in gender  stats</a:t>
            </a: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756024" y="3062788"/>
            <a:ext cx="9544143" cy="1089664"/>
          </a:xfrm>
          <a:prstGeom prst="rect">
            <a:avLst/>
          </a:prstGeom>
        </p:spPr>
      </p:pic>
    </p:spTree>
    <p:extLst>
      <p:ext uri="{BB962C8B-B14F-4D97-AF65-F5344CB8AC3E}">
        <p14:creationId xmlns:p14="http://schemas.microsoft.com/office/powerpoint/2010/main" val="302141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 2</a:t>
            </a:r>
            <a:endParaRPr lang="en-US" dirty="0"/>
          </a:p>
        </p:txBody>
      </p:sp>
      <p:sp>
        <p:nvSpPr>
          <p:cNvPr id="3" name="Content Placeholder 2"/>
          <p:cNvSpPr>
            <a:spLocks noGrp="1"/>
          </p:cNvSpPr>
          <p:nvPr>
            <p:ph idx="1"/>
          </p:nvPr>
        </p:nvSpPr>
        <p:spPr/>
        <p:txBody>
          <a:bodyPr/>
          <a:lstStyle/>
          <a:p>
            <a:r>
              <a:rPr lang="en-US" dirty="0"/>
              <a:t>Current GenderStat.csv after preliminary </a:t>
            </a:r>
            <a:r>
              <a:rPr lang="en-US" dirty="0" smtClean="0"/>
              <a:t>normalization -</a:t>
            </a:r>
            <a:r>
              <a:rPr lang="en-US" dirty="0"/>
              <a:t>Transpose lines to </a:t>
            </a:r>
            <a:r>
              <a:rPr lang="en-US" dirty="0" smtClean="0"/>
              <a:t>columns</a:t>
            </a:r>
          </a:p>
          <a:p>
            <a:pPr lvl="1"/>
            <a:r>
              <a:rPr lang="en-US" dirty="0" smtClean="0"/>
              <a:t>  years, country , and indicator are now columns</a:t>
            </a:r>
            <a:endParaRPr lang="en-US" dirty="0"/>
          </a:p>
          <a:p>
            <a:endParaRPr lang="en-US" dirty="0"/>
          </a:p>
        </p:txBody>
      </p:sp>
      <p:pic>
        <p:nvPicPr>
          <p:cNvPr id="4" name="Picture 3"/>
          <p:cNvPicPr>
            <a:picLocks noChangeAspect="1"/>
          </p:cNvPicPr>
          <p:nvPr/>
        </p:nvPicPr>
        <p:blipFill>
          <a:blip r:embed="rId2"/>
          <a:stretch>
            <a:fillRect/>
          </a:stretch>
        </p:blipFill>
        <p:spPr>
          <a:xfrm>
            <a:off x="1471988" y="2828413"/>
            <a:ext cx="6727730" cy="3638502"/>
          </a:xfrm>
          <a:prstGeom prst="rect">
            <a:avLst/>
          </a:prstGeom>
        </p:spPr>
      </p:pic>
    </p:spTree>
    <p:extLst>
      <p:ext uri="{BB962C8B-B14F-4D97-AF65-F5344CB8AC3E}">
        <p14:creationId xmlns:p14="http://schemas.microsoft.com/office/powerpoint/2010/main" val="366317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machine-learning problem Product output</a:t>
            </a:r>
          </a:p>
        </p:txBody>
      </p:sp>
      <p:sp>
        <p:nvSpPr>
          <p:cNvPr id="3" name="Content Placeholder 2"/>
          <p:cNvSpPr>
            <a:spLocks noGrp="1"/>
          </p:cNvSpPr>
          <p:nvPr>
            <p:ph idx="1"/>
          </p:nvPr>
        </p:nvSpPr>
        <p:spPr/>
        <p:txBody>
          <a:bodyPr/>
          <a:lstStyle/>
          <a:p>
            <a:r>
              <a:rPr lang="en-US" dirty="0"/>
              <a:t>Predicting average gender wage gap in the OECD</a:t>
            </a:r>
          </a:p>
          <a:p>
            <a:r>
              <a:rPr lang="en-US" dirty="0"/>
              <a:t>Will calculate for each state and average them </a:t>
            </a:r>
            <a:r>
              <a:rPr lang="en-US" dirty="0" smtClean="0"/>
              <a:t>deterministically </a:t>
            </a:r>
            <a:r>
              <a:rPr lang="en-US" dirty="0"/>
              <a:t>(for unbiased estimates – immediate variance reduction)</a:t>
            </a:r>
          </a:p>
        </p:txBody>
      </p:sp>
    </p:spTree>
    <p:extLst>
      <p:ext uri="{BB962C8B-B14F-4D97-AF65-F5344CB8AC3E}">
        <p14:creationId xmlns:p14="http://schemas.microsoft.com/office/powerpoint/2010/main" val="250624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data</a:t>
            </a:r>
          </a:p>
        </p:txBody>
      </p:sp>
      <p:sp>
        <p:nvSpPr>
          <p:cNvPr id="3" name="Content Placeholder 2"/>
          <p:cNvSpPr>
            <a:spLocks noGrp="1"/>
          </p:cNvSpPr>
          <p:nvPr>
            <p:ph idx="1"/>
          </p:nvPr>
        </p:nvSpPr>
        <p:spPr/>
        <p:txBody>
          <a:bodyPr/>
          <a:lstStyle/>
          <a:p>
            <a:r>
              <a:rPr lang="en-US" dirty="0"/>
              <a:t>Many missing Values</a:t>
            </a:r>
            <a:r>
              <a:rPr lang="en-US" dirty="0" smtClean="0"/>
              <a:t>!</a:t>
            </a:r>
          </a:p>
          <a:p>
            <a:pPr lvl="1"/>
            <a:r>
              <a:rPr lang="en-US" dirty="0"/>
              <a:t>Too many</a:t>
            </a:r>
            <a:r>
              <a:rPr lang="en-US" dirty="0" smtClean="0"/>
              <a:t>!</a:t>
            </a:r>
            <a:endParaRPr lang="en-US" dirty="0"/>
          </a:p>
          <a:p>
            <a:pPr lvl="1"/>
            <a:r>
              <a:rPr lang="en-US" dirty="0" smtClean="0"/>
              <a:t>First </a:t>
            </a:r>
            <a:r>
              <a:rPr lang="en-US" dirty="0"/>
              <a:t>removing the sparse ones without mining context </a:t>
            </a:r>
            <a:endParaRPr lang="en-US" dirty="0" smtClean="0"/>
          </a:p>
          <a:p>
            <a:pPr lvl="1"/>
            <a:r>
              <a:rPr lang="en-US" dirty="0" smtClean="0"/>
              <a:t>First version:  median</a:t>
            </a:r>
          </a:p>
          <a:p>
            <a:pPr lvl="1"/>
            <a:r>
              <a:rPr lang="en-US" dirty="0" smtClean="0"/>
              <a:t>Second </a:t>
            </a:r>
            <a:r>
              <a:rPr lang="en-US" dirty="0"/>
              <a:t>version: finding similar countries with similar values </a:t>
            </a:r>
            <a:endParaRPr lang="en-US" dirty="0" smtClean="0"/>
          </a:p>
          <a:p>
            <a:r>
              <a:rPr lang="en-US" dirty="0" smtClean="0"/>
              <a:t>Not </a:t>
            </a:r>
            <a:r>
              <a:rPr lang="en-US" dirty="0"/>
              <a:t>normalized.</a:t>
            </a:r>
          </a:p>
          <a:p>
            <a:pPr lvl="1"/>
            <a:r>
              <a:rPr lang="en-US" dirty="0"/>
              <a:t>Features and countries in GenderStat.csv as rows and years as columns. </a:t>
            </a:r>
          </a:p>
        </p:txBody>
      </p:sp>
    </p:spTree>
    <p:extLst>
      <p:ext uri="{BB962C8B-B14F-4D97-AF65-F5344CB8AC3E}">
        <p14:creationId xmlns:p14="http://schemas.microsoft.com/office/powerpoint/2010/main" val="186458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t>
            </a:r>
            <a:r>
              <a:rPr lang="en-US" dirty="0" smtClean="0"/>
              <a:t>plan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5118189"/>
              </p:ext>
            </p:extLst>
          </p:nvPr>
        </p:nvGraphicFramePr>
        <p:xfrm>
          <a:off x="457304" y="2089314"/>
          <a:ext cx="11160642" cy="4659969"/>
        </p:xfrm>
        <a:graphic>
          <a:graphicData uri="http://schemas.openxmlformats.org/drawingml/2006/table">
            <a:tbl>
              <a:tblPr firstRow="1" bandRow="1">
                <a:tableStyleId>{5C22544A-7EE6-4342-B048-85BDC9FD1C3A}</a:tableStyleId>
              </a:tblPr>
              <a:tblGrid>
                <a:gridCol w="3720214"/>
                <a:gridCol w="6601590"/>
                <a:gridCol w="838838"/>
              </a:tblGrid>
              <a:tr h="285799">
                <a:tc>
                  <a:txBody>
                    <a:bodyPr/>
                    <a:lstStyle/>
                    <a:p>
                      <a:r>
                        <a:rPr lang="en-US" dirty="0" smtClean="0"/>
                        <a:t>Millstone</a:t>
                      </a:r>
                      <a:endParaRPr lang="en-US" dirty="0"/>
                    </a:p>
                  </a:txBody>
                  <a:tcPr/>
                </a:tc>
                <a:tc>
                  <a:txBody>
                    <a:bodyPr/>
                    <a:lstStyle/>
                    <a:p>
                      <a:r>
                        <a:rPr lang="en-US" dirty="0" smtClean="0"/>
                        <a:t>tasks</a:t>
                      </a:r>
                      <a:endParaRPr lang="en-US" dirty="0"/>
                    </a:p>
                  </a:txBody>
                  <a:tcPr/>
                </a:tc>
                <a:tc>
                  <a:txBody>
                    <a:bodyPr/>
                    <a:lstStyle/>
                    <a:p>
                      <a:r>
                        <a:rPr lang="en-US" dirty="0" smtClean="0"/>
                        <a:t>status</a:t>
                      </a:r>
                      <a:endParaRPr lang="en-US" dirty="0"/>
                    </a:p>
                  </a:txBody>
                  <a:tcPr/>
                </a:tc>
              </a:tr>
              <a:tr h="238166">
                <a:tc rowSpan="2">
                  <a:txBody>
                    <a:bodyPr/>
                    <a:lstStyle/>
                    <a:p>
                      <a:r>
                        <a:rPr lang="en-US" sz="1400" b="1" dirty="0" smtClean="0"/>
                        <a:t>Business understanding</a:t>
                      </a:r>
                      <a:endParaRPr lang="en-US" sz="1400" b="1" dirty="0"/>
                    </a:p>
                  </a:txBody>
                  <a:tcPr/>
                </a:tc>
                <a:tc>
                  <a:txBody>
                    <a:bodyPr/>
                    <a:lstStyle/>
                    <a:p>
                      <a:r>
                        <a:rPr lang="en-US" sz="1400" dirty="0" smtClean="0"/>
                        <a:t>Search</a:t>
                      </a:r>
                      <a:r>
                        <a:rPr lang="en-US" sz="1400" baseline="0" dirty="0" smtClean="0"/>
                        <a:t> salary and gender statistics</a:t>
                      </a:r>
                      <a:endParaRPr lang="en-US" sz="1400" dirty="0"/>
                    </a:p>
                  </a:txBody>
                  <a:tcPr/>
                </a:tc>
                <a:tc>
                  <a:txBody>
                    <a:bodyPr/>
                    <a:lstStyle/>
                    <a:p>
                      <a:r>
                        <a:rPr lang="en-US" sz="1400" dirty="0" smtClean="0"/>
                        <a:t>Done.</a:t>
                      </a:r>
                      <a:endParaRPr lang="en-US" sz="1400" dirty="0"/>
                    </a:p>
                  </a:txBody>
                  <a:tcPr/>
                </a:tc>
              </a:tr>
              <a:tr h="238166">
                <a:tc vMerge="1">
                  <a:txBody>
                    <a:bodyPr/>
                    <a:lstStyle/>
                    <a:p>
                      <a:endParaRPr lang="en-US" sz="1200" b="1" dirty="0"/>
                    </a:p>
                  </a:txBody>
                  <a:tcPr/>
                </a:tc>
                <a:tc>
                  <a:txBody>
                    <a:bodyPr/>
                    <a:lstStyle/>
                    <a:p>
                      <a:r>
                        <a:rPr lang="en-US" sz="1400" dirty="0" smtClean="0"/>
                        <a:t>Defining the problem </a:t>
                      </a:r>
                      <a:endParaRPr lang="en-US" sz="1400" dirty="0"/>
                    </a:p>
                  </a:txBody>
                  <a:tcPr/>
                </a:tc>
                <a:tc>
                  <a:txBody>
                    <a:bodyPr/>
                    <a:lstStyle/>
                    <a:p>
                      <a:r>
                        <a:rPr lang="en-US" sz="1400" dirty="0" smtClean="0"/>
                        <a:t>Done.</a:t>
                      </a:r>
                      <a:endParaRPr lang="en-US" sz="1400" dirty="0"/>
                    </a:p>
                  </a:txBody>
                  <a:tcPr/>
                </a:tc>
              </a:tr>
              <a:tr h="332222">
                <a:tc>
                  <a:txBody>
                    <a:bodyPr/>
                    <a:lstStyle/>
                    <a:p>
                      <a:r>
                        <a:rPr lang="en-US" sz="1400" b="1" dirty="0" smtClean="0"/>
                        <a:t>Data understanding </a:t>
                      </a:r>
                      <a:endParaRPr lang="en-US" sz="1400" b="1" dirty="0"/>
                    </a:p>
                  </a:txBody>
                  <a:tcPr/>
                </a:tc>
                <a:tc>
                  <a:txBody>
                    <a:bodyPr/>
                    <a:lstStyle/>
                    <a:p>
                      <a:r>
                        <a:rPr lang="en-US" sz="1400" dirty="0" smtClean="0"/>
                        <a:t>Focused on </a:t>
                      </a:r>
                      <a:r>
                        <a:rPr lang="en-US" sz="1400" dirty="0" err="1" smtClean="0"/>
                        <a:t>GenderStats</a:t>
                      </a:r>
                      <a:r>
                        <a:rPr lang="en-US" sz="1400" dirty="0" smtClean="0"/>
                        <a:t>,</a:t>
                      </a:r>
                      <a:r>
                        <a:rPr lang="en-US" sz="1400" baseline="0" dirty="0" smtClean="0"/>
                        <a:t> </a:t>
                      </a:r>
                      <a:r>
                        <a:rPr lang="en-US" sz="1400" baseline="0" dirty="0" err="1" smtClean="0"/>
                        <a:t>Sallary</a:t>
                      </a:r>
                      <a:r>
                        <a:rPr lang="en-US" sz="1400" baseline="0" dirty="0" smtClean="0"/>
                        <a:t> gap csv on OECD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txBody>
                  <a:tcPr/>
                </a:tc>
              </a:tr>
              <a:tr h="469019">
                <a:tc rowSpan="6">
                  <a:txBody>
                    <a:bodyPr/>
                    <a:lstStyle/>
                    <a:p>
                      <a:r>
                        <a:rPr lang="en-US" sz="1400" b="1" dirty="0" smtClean="0"/>
                        <a:t>Data preparation &amp; cleaning</a:t>
                      </a:r>
                      <a:endParaRPr lang="en-US" sz="1400" b="1" dirty="0"/>
                    </a:p>
                  </a:txBody>
                  <a:tcPr/>
                </a:tc>
                <a:tc>
                  <a:txBody>
                    <a:bodyPr/>
                    <a:lstStyle/>
                    <a:p>
                      <a:r>
                        <a:rPr lang="en-US" sz="1400" dirty="0" err="1" smtClean="0"/>
                        <a:t>GenderStats</a:t>
                      </a:r>
                      <a:r>
                        <a:rPr lang="en-US" sz="1400" dirty="0" smtClean="0"/>
                        <a:t> - Remove fully empty lines , convert</a:t>
                      </a:r>
                      <a:r>
                        <a:rPr lang="en-US" sz="1400" baseline="0" dirty="0" smtClean="0"/>
                        <a:t> Countries, indicators to columns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469019">
                <a:tc vMerge="1">
                  <a:txBody>
                    <a:bodyPr/>
                    <a:lstStyle/>
                    <a:p>
                      <a:endParaRPr lang="en-US"/>
                    </a:p>
                  </a:txBody>
                  <a:tcPr/>
                </a:tc>
                <a:tc>
                  <a:txBody>
                    <a:bodyPr/>
                    <a:lstStyle/>
                    <a:p>
                      <a:r>
                        <a:rPr lang="en-US" sz="1400" dirty="0" smtClean="0"/>
                        <a:t>Transpose lines</a:t>
                      </a:r>
                      <a:r>
                        <a:rPr lang="en-US" sz="1400" baseline="0" dirty="0" smtClean="0"/>
                        <a:t> to columns  - years and country are columns</a:t>
                      </a:r>
                      <a:endParaRPr lang="en-US" sz="1400" dirty="0"/>
                    </a:p>
                  </a:txBody>
                  <a:tcPr/>
                </a:tc>
                <a:tc>
                  <a:txBody>
                    <a:bodyPr/>
                    <a:lstStyle/>
                    <a:p>
                      <a:endParaRPr lang="en-US" sz="1400" dirty="0"/>
                    </a:p>
                  </a:txBody>
                  <a:tcPr/>
                </a:tc>
              </a:tr>
              <a:tr h="404883">
                <a:tc vMerge="1">
                  <a:txBody>
                    <a:bodyPr/>
                    <a:lstStyle/>
                    <a:p>
                      <a:endParaRPr lang="en-US" sz="1200" b="1" dirty="0"/>
                    </a:p>
                  </a:txBody>
                  <a:tcPr/>
                </a:tc>
                <a:tc>
                  <a:txBody>
                    <a:bodyPr/>
                    <a:lstStyle/>
                    <a:p>
                      <a:r>
                        <a:rPr lang="en-US" sz="1400" dirty="0" smtClean="0"/>
                        <a:t>Remove irrelevant</a:t>
                      </a:r>
                      <a:r>
                        <a:rPr lang="en-US" sz="1400" baseline="0" dirty="0" smtClean="0"/>
                        <a:t> columns from both csv’s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Done.</a:t>
                      </a:r>
                    </a:p>
                    <a:p>
                      <a:endParaRPr lang="en-US" sz="1400" dirty="0"/>
                    </a:p>
                  </a:txBody>
                  <a:tcPr/>
                </a:tc>
              </a:tr>
              <a:tr h="33222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Intersect  between</a:t>
                      </a:r>
                      <a:r>
                        <a:rPr lang="en-US" sz="1400" baseline="0" dirty="0" smtClean="0"/>
                        <a:t> countries and years</a:t>
                      </a:r>
                      <a:endParaRPr lang="en-US" sz="1400" dirty="0" smtClean="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Merge </a:t>
                      </a:r>
                      <a:r>
                        <a:rPr lang="en-US" sz="1400" dirty="0" err="1" smtClean="0"/>
                        <a:t>oecd</a:t>
                      </a:r>
                      <a:r>
                        <a:rPr lang="en-US" sz="1400" baseline="0" dirty="0" smtClean="0"/>
                        <a:t> data and </a:t>
                      </a:r>
                      <a:r>
                        <a:rPr lang="en-US" sz="1400" baseline="0" dirty="0" err="1" smtClean="0"/>
                        <a:t>GenderStats</a:t>
                      </a:r>
                      <a:r>
                        <a:rPr lang="en-US" sz="1400" baseline="0" dirty="0" smtClean="0"/>
                        <a:t> csv</a:t>
                      </a:r>
                      <a:endParaRPr lang="en-US" sz="1400" dirty="0"/>
                    </a:p>
                  </a:txBody>
                  <a:tcPr/>
                </a:tc>
                <a:tc>
                  <a:txBody>
                    <a:bodyPr/>
                    <a:lstStyle/>
                    <a:p>
                      <a:endParaRPr lang="en-US" sz="1400" dirty="0"/>
                    </a:p>
                  </a:txBody>
                  <a:tcPr/>
                </a:tc>
              </a:tr>
              <a:tr h="332222">
                <a:tc vMerge="1">
                  <a:txBody>
                    <a:bodyPr/>
                    <a:lstStyle/>
                    <a:p>
                      <a:endParaRPr lang="en-US" sz="1200" b="1" dirty="0"/>
                    </a:p>
                  </a:txBody>
                  <a:tcPr/>
                </a:tc>
                <a:tc>
                  <a:txBody>
                    <a:bodyPr/>
                    <a:lstStyle/>
                    <a:p>
                      <a:r>
                        <a:rPr lang="en-US" sz="1400" dirty="0" smtClean="0"/>
                        <a:t>complete missing values</a:t>
                      </a:r>
                      <a:r>
                        <a:rPr lang="en-US" sz="1400" baseline="0" dirty="0" smtClean="0"/>
                        <a:t> </a:t>
                      </a:r>
                      <a:endParaRPr lang="en-US" sz="1400" dirty="0"/>
                    </a:p>
                  </a:txBody>
                  <a:tcPr/>
                </a:tc>
                <a:tc>
                  <a:txBody>
                    <a:bodyPr/>
                    <a:lstStyle/>
                    <a:p>
                      <a:endParaRPr lang="en-US" sz="1400" dirty="0"/>
                    </a:p>
                  </a:txBody>
                  <a:tcPr/>
                </a:tc>
              </a:tr>
              <a:tr h="332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Data Analysis</a:t>
                      </a:r>
                    </a:p>
                    <a:p>
                      <a:endParaRPr lang="en-US" sz="1400" b="1" dirty="0"/>
                    </a:p>
                  </a:txBody>
                  <a:tcPr/>
                </a:tc>
                <a:tc>
                  <a:txBody>
                    <a:bodyPr/>
                    <a:lstStyle/>
                    <a:p>
                      <a:r>
                        <a:rPr lang="en-US" sz="1400" dirty="0" smtClean="0"/>
                        <a:t>Defining train and test data</a:t>
                      </a:r>
                      <a:endParaRPr lang="en-US" sz="1400" dirty="0"/>
                    </a:p>
                  </a:txBody>
                  <a:tcPr/>
                </a:tc>
                <a:tc>
                  <a:txBody>
                    <a:bodyPr/>
                    <a:lstStyle/>
                    <a:p>
                      <a:endParaRPr lang="en-US" sz="1400" dirty="0"/>
                    </a:p>
                  </a:txBody>
                  <a:tcPr/>
                </a:tc>
              </a:tr>
              <a:tr h="332222">
                <a:tc>
                  <a:txBody>
                    <a:bodyPr/>
                    <a:lstStyle/>
                    <a:p>
                      <a:endParaRPr lang="en-US" sz="1400" b="1" dirty="0"/>
                    </a:p>
                  </a:txBody>
                  <a:tcPr/>
                </a:tc>
                <a:tc>
                  <a:txBody>
                    <a:bodyPr/>
                    <a:lstStyle/>
                    <a:p>
                      <a:r>
                        <a:rPr lang="en-US" sz="1400" dirty="0" smtClean="0"/>
                        <a:t>Select and normalize features (by correlation) </a:t>
                      </a:r>
                      <a:endParaRPr lang="en-US" sz="1400" dirty="0"/>
                    </a:p>
                  </a:txBody>
                  <a:tcPr/>
                </a:tc>
                <a:tc>
                  <a:txBody>
                    <a:bodyPr/>
                    <a:lstStyle/>
                    <a:p>
                      <a:endParaRPr lang="en-US" sz="1400" dirty="0"/>
                    </a:p>
                  </a:txBody>
                  <a:tcPr/>
                </a:tc>
              </a:tr>
            </a:tbl>
          </a:graphicData>
        </a:graphic>
      </p:graphicFrame>
      <p:pic>
        <p:nvPicPr>
          <p:cNvPr id="5" name="Picture 2"/>
          <p:cNvPicPr>
            <a:picLocks noChangeAspect="1" noChangeArrowheads="1"/>
          </p:cNvPicPr>
          <p:nvPr/>
        </p:nvPicPr>
        <p:blipFill>
          <a:blip r:embed="rId2" cstate="print"/>
          <a:srcRect/>
          <a:stretch>
            <a:fillRect/>
          </a:stretch>
        </p:blipFill>
        <p:spPr bwMode="auto">
          <a:xfrm>
            <a:off x="7784804" y="405343"/>
            <a:ext cx="2717361" cy="2005308"/>
          </a:xfrm>
          <a:prstGeom prst="rect">
            <a:avLst/>
          </a:prstGeom>
          <a:noFill/>
          <a:ln w="9525">
            <a:noFill/>
            <a:miter lim="800000"/>
            <a:headEnd/>
            <a:tailEnd/>
          </a:ln>
        </p:spPr>
      </p:pic>
    </p:spTree>
    <p:extLst>
      <p:ext uri="{BB962C8B-B14F-4D97-AF65-F5344CB8AC3E}">
        <p14:creationId xmlns:p14="http://schemas.microsoft.com/office/powerpoint/2010/main" val="193744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421</TotalTime>
  <Words>494</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Garamond</vt:lpstr>
      <vt:lpstr>Gisha</vt:lpstr>
      <vt:lpstr>Savon</vt:lpstr>
      <vt:lpstr>Sallary gap predictionProject Demo</vt:lpstr>
      <vt:lpstr>Business Goal </vt:lpstr>
      <vt:lpstr>Dataset segements</vt:lpstr>
      <vt:lpstr>Dataset segements (2)</vt:lpstr>
      <vt:lpstr>Data Preparation (overview)</vt:lpstr>
      <vt:lpstr>Data Preparation 2</vt:lpstr>
      <vt:lpstr>machine-learning problem Product output</vt:lpstr>
      <vt:lpstr>Problems in data</vt:lpstr>
      <vt:lpstr>Implementation plan</vt:lpstr>
      <vt:lpstr>Implementation plan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Sallary gap predictionfrom OECD</dc:title>
  <dc:creator>shiran mazor</dc:creator>
  <cp:lastModifiedBy>shiran mazor</cp:lastModifiedBy>
  <cp:revision>34</cp:revision>
  <dcterms:created xsi:type="dcterms:W3CDTF">2016-11-28T07:49:29Z</dcterms:created>
  <dcterms:modified xsi:type="dcterms:W3CDTF">2016-12-07T14:15:05Z</dcterms:modified>
</cp:coreProperties>
</file>