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1" r:id="rId6"/>
    <p:sldId id="263" r:id="rId7"/>
    <p:sldId id="269" r:id="rId8"/>
    <p:sldId id="273" r:id="rId9"/>
    <p:sldId id="274" r:id="rId10"/>
    <p:sldId id="262" r:id="rId11"/>
    <p:sldId id="270" r:id="rId12"/>
    <p:sldId id="275" r:id="rId13"/>
    <p:sldId id="271" r:id="rId14"/>
    <p:sldId id="272" r:id="rId15"/>
    <p:sldId id="268"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75" d="100"/>
          <a:sy n="75" d="100"/>
        </p:scale>
        <p:origin x="41" y="-10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CCFA427-BB50-4F8D-8FC4-B0EA0BA5795C}" type="datetimeFigureOut">
              <a:rPr lang="en-US" smtClean="0"/>
              <a:pPr/>
              <a:t>12/28/2016</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2546116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673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0456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263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CCFA427-BB50-4F8D-8FC4-B0EA0BA5795C}" type="datetimeFigureOut">
              <a:rPr lang="en-US" smtClean="0"/>
              <a:pPr/>
              <a:t>12/28/2016</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5910969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FA427-BB50-4F8D-8FC4-B0EA0BA5795C}" type="datetimeFigureOut">
              <a:rPr lang="en-US" smtClean="0"/>
              <a:pPr/>
              <a:t>12/28/2016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410422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701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FA427-BB50-4F8D-8FC4-B0EA0BA5795C}" type="datetimeFigureOut">
              <a:rPr lang="en-US" smtClean="0"/>
              <a:pPr/>
              <a:t>12/28/2016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4776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FA427-BB50-4F8D-8FC4-B0EA0BA5795C}" type="datetimeFigureOut">
              <a:rPr lang="en-US" smtClean="0"/>
              <a:pPr/>
              <a:t>12/28/2016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178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CCFA427-BB50-4F8D-8FC4-B0EA0BA5795C}" type="datetimeFigureOut">
              <a:rPr lang="en-US" smtClean="0"/>
              <a:pPr/>
              <a:t>12/28/2016</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2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CCFA427-BB50-4F8D-8FC4-B0EA0BA5795C}" type="datetimeFigureOut">
              <a:rPr lang="en-US" smtClean="0"/>
              <a:pPr/>
              <a:t>12/28/2016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272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CCFA427-BB50-4F8D-8FC4-B0EA0BA5795C}" type="datetimeFigureOut">
              <a:rPr lang="en-US" smtClean="0"/>
              <a:pPr/>
              <a:t>12/28/2016</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409707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ata.worldbank.org/data-catalog/gender-statis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Sallary</a:t>
            </a:r>
            <a:r>
              <a:rPr lang="en-US" dirty="0"/>
              <a:t> gap </a:t>
            </a:r>
            <a:r>
              <a:rPr lang="en-US" sz="8000" dirty="0" err="1"/>
              <a:t>prediction</a:t>
            </a:r>
            <a:r>
              <a:rPr lang="en-US" sz="1600" dirty="0" err="1"/>
              <a:t>Project</a:t>
            </a:r>
            <a:r>
              <a:rPr lang="en-US" sz="1600" dirty="0"/>
              <a:t> </a:t>
            </a:r>
            <a:r>
              <a:rPr lang="en-US" sz="1600" dirty="0" smtClean="0"/>
              <a:t>Status</a:t>
            </a:r>
            <a:endParaRPr lang="en-US" dirty="0"/>
          </a:p>
        </p:txBody>
      </p:sp>
      <p:sp>
        <p:nvSpPr>
          <p:cNvPr id="3" name="Subtitle 2"/>
          <p:cNvSpPr>
            <a:spLocks noGrp="1"/>
          </p:cNvSpPr>
          <p:nvPr>
            <p:ph type="subTitle" idx="1"/>
          </p:nvPr>
        </p:nvSpPr>
        <p:spPr>
          <a:xfrm>
            <a:off x="1562100" y="4268972"/>
            <a:ext cx="9070848" cy="870291"/>
          </a:xfrm>
        </p:spPr>
        <p:txBody>
          <a:bodyPr>
            <a:normAutofit fontScale="92500" lnSpcReduction="20000"/>
          </a:bodyPr>
          <a:lstStyle/>
          <a:p>
            <a:endParaRPr lang="he-IL" dirty="0"/>
          </a:p>
          <a:p>
            <a:r>
              <a:rPr lang="en-US" dirty="0" err="1"/>
              <a:t>Dor</a:t>
            </a:r>
            <a:r>
              <a:rPr lang="en-US" dirty="0"/>
              <a:t> Bank, Shiran Mazor</a:t>
            </a:r>
          </a:p>
          <a:p>
            <a:endParaRPr lang="en-US" dirty="0"/>
          </a:p>
          <a:p>
            <a:r>
              <a:rPr lang="en-US" dirty="0"/>
              <a:t>Eylon Saadon</a:t>
            </a:r>
          </a:p>
        </p:txBody>
      </p:sp>
    </p:spTree>
    <p:extLst>
      <p:ext uri="{BB962C8B-B14F-4D97-AF65-F5344CB8AC3E}">
        <p14:creationId xmlns:p14="http://schemas.microsoft.com/office/powerpoint/2010/main" val="336455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696433" y="1788159"/>
            <a:ext cx="10134127" cy="4639221"/>
          </a:xfrm>
        </p:spPr>
        <p:txBody>
          <a:bodyPr>
            <a:normAutofit/>
          </a:bodyPr>
          <a:lstStyle/>
          <a:p>
            <a:r>
              <a:rPr lang="en-US" dirty="0"/>
              <a:t>Many missing </a:t>
            </a:r>
            <a:r>
              <a:rPr lang="en-US" dirty="0" smtClean="0"/>
              <a:t>Values – dropping irrelevant columns and dropping records with over 90% null data:</a:t>
            </a:r>
          </a:p>
          <a:p>
            <a:endParaRPr lang="en-US" dirty="0"/>
          </a:p>
          <a:p>
            <a:endParaRPr lang="en-US" dirty="0" smtClean="0"/>
          </a:p>
          <a:p>
            <a:endParaRPr lang="en-US" dirty="0"/>
          </a:p>
          <a:p>
            <a:endParaRPr lang="en-US" dirty="0" smtClean="0"/>
          </a:p>
          <a:p>
            <a:endParaRPr lang="en-US" dirty="0"/>
          </a:p>
          <a:p>
            <a:r>
              <a:rPr lang="en-US" dirty="0" smtClean="0"/>
              <a:t>Not </a:t>
            </a:r>
            <a:r>
              <a:rPr lang="en-US" dirty="0"/>
              <a:t>normalized.</a:t>
            </a:r>
          </a:p>
          <a:p>
            <a:pPr marL="274320" lvl="1" indent="0">
              <a:buNone/>
            </a:pPr>
            <a:endParaRPr lang="en-US" dirty="0"/>
          </a:p>
          <a:p>
            <a:pPr marL="274320" lvl="1" indent="0">
              <a:buNone/>
            </a:pPr>
            <a:endParaRPr lang="en-US" dirty="0" smtClean="0"/>
          </a:p>
          <a:p>
            <a:r>
              <a:rPr lang="en-US" dirty="0" smtClean="0"/>
              <a:t>Duplicate values in OECD Data</a:t>
            </a:r>
          </a:p>
          <a:p>
            <a:pPr lvl="1"/>
            <a:r>
              <a:rPr lang="en-US" dirty="0" smtClean="0"/>
              <a:t>‘subject’ column create duplicate </a:t>
            </a:r>
            <a:r>
              <a:rPr lang="en-US" dirty="0" smtClean="0"/>
              <a:t>(Total, Self-employed</a:t>
            </a:r>
            <a:r>
              <a:rPr lang="en-US" dirty="0" smtClean="0"/>
              <a:t>) </a:t>
            </a:r>
          </a:p>
          <a:p>
            <a:endParaRPr lang="en-US" dirty="0"/>
          </a:p>
        </p:txBody>
      </p:sp>
      <p:pic>
        <p:nvPicPr>
          <p:cNvPr id="4" name="Picture 3"/>
          <p:cNvPicPr>
            <a:picLocks noChangeAspect="1"/>
          </p:cNvPicPr>
          <p:nvPr/>
        </p:nvPicPr>
        <p:blipFill>
          <a:blip r:embed="rId2"/>
          <a:stretch>
            <a:fillRect/>
          </a:stretch>
        </p:blipFill>
        <p:spPr>
          <a:xfrm>
            <a:off x="3856192" y="2157122"/>
            <a:ext cx="4826000" cy="2164851"/>
          </a:xfrm>
          <a:prstGeom prst="rect">
            <a:avLst/>
          </a:prstGeom>
        </p:spPr>
      </p:pic>
      <p:pic>
        <p:nvPicPr>
          <p:cNvPr id="5" name="Picture 4"/>
          <p:cNvPicPr>
            <a:picLocks noChangeAspect="1"/>
          </p:cNvPicPr>
          <p:nvPr/>
        </p:nvPicPr>
        <p:blipFill>
          <a:blip r:embed="rId3"/>
          <a:stretch>
            <a:fillRect/>
          </a:stretch>
        </p:blipFill>
        <p:spPr>
          <a:xfrm>
            <a:off x="3611246" y="4464901"/>
            <a:ext cx="5171955" cy="782338"/>
          </a:xfrm>
          <a:prstGeom prst="rect">
            <a:avLst/>
          </a:prstGeom>
        </p:spPr>
      </p:pic>
      <p:pic>
        <p:nvPicPr>
          <p:cNvPr id="6" name="Picture 5"/>
          <p:cNvPicPr>
            <a:picLocks noChangeAspect="1"/>
          </p:cNvPicPr>
          <p:nvPr/>
        </p:nvPicPr>
        <p:blipFill>
          <a:blip r:embed="rId4"/>
          <a:stretch>
            <a:fillRect/>
          </a:stretch>
        </p:blipFill>
        <p:spPr>
          <a:xfrm>
            <a:off x="4278549" y="6148225"/>
            <a:ext cx="6846651" cy="279155"/>
          </a:xfrm>
          <a:prstGeom prst="rect">
            <a:avLst/>
          </a:prstGeom>
        </p:spPr>
      </p:pic>
    </p:spTree>
    <p:extLst>
      <p:ext uri="{BB962C8B-B14F-4D97-AF65-F5344CB8AC3E}">
        <p14:creationId xmlns:p14="http://schemas.microsoft.com/office/powerpoint/2010/main" val="1864583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Statistics</a:t>
            </a:r>
            <a:endParaRPr lang="en-US" dirty="0"/>
          </a:p>
        </p:txBody>
      </p:sp>
      <p:sp>
        <p:nvSpPr>
          <p:cNvPr id="3" name="Content Placeholder 2"/>
          <p:cNvSpPr>
            <a:spLocks noGrp="1"/>
          </p:cNvSpPr>
          <p:nvPr>
            <p:ph idx="1"/>
          </p:nvPr>
        </p:nvSpPr>
        <p:spPr/>
        <p:txBody>
          <a:bodyPr/>
          <a:lstStyle/>
          <a:p>
            <a:r>
              <a:rPr lang="en-US" dirty="0" smtClean="0"/>
              <a:t>Histogram of Wage Gap</a:t>
            </a:r>
          </a:p>
          <a:p>
            <a:endParaRPr lang="en-US" dirty="0"/>
          </a:p>
        </p:txBody>
      </p:sp>
      <p:pic>
        <p:nvPicPr>
          <p:cNvPr id="4" name="Picture 3"/>
          <p:cNvPicPr>
            <a:picLocks noChangeAspect="1"/>
          </p:cNvPicPr>
          <p:nvPr/>
        </p:nvPicPr>
        <p:blipFill>
          <a:blip r:embed="rId2"/>
          <a:stretch>
            <a:fillRect/>
          </a:stretch>
        </p:blipFill>
        <p:spPr>
          <a:xfrm>
            <a:off x="4404166" y="2103120"/>
            <a:ext cx="5636871" cy="3858573"/>
          </a:xfrm>
          <a:prstGeom prst="rect">
            <a:avLst/>
          </a:prstGeom>
        </p:spPr>
      </p:pic>
    </p:spTree>
    <p:extLst>
      <p:ext uri="{BB962C8B-B14F-4D97-AF65-F5344CB8AC3E}">
        <p14:creationId xmlns:p14="http://schemas.microsoft.com/office/powerpoint/2010/main" val="3715585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Statistics</a:t>
            </a:r>
          </a:p>
        </p:txBody>
      </p:sp>
      <p:sp>
        <p:nvSpPr>
          <p:cNvPr id="3" name="Content Placeholder 2"/>
          <p:cNvSpPr>
            <a:spLocks noGrp="1"/>
          </p:cNvSpPr>
          <p:nvPr>
            <p:ph idx="1"/>
          </p:nvPr>
        </p:nvSpPr>
        <p:spPr/>
        <p:txBody>
          <a:bodyPr/>
          <a:lstStyle/>
          <a:p>
            <a:r>
              <a:rPr lang="en-US" dirty="0" smtClean="0"/>
              <a:t>Wage gap Ratio vs years</a:t>
            </a:r>
          </a:p>
          <a:p>
            <a:r>
              <a:rPr lang="en-US" dirty="0" smtClean="0">
                <a:solidFill>
                  <a:srgbClr val="FF0000"/>
                </a:solidFill>
              </a:rPr>
              <a:t>Red</a:t>
            </a:r>
            <a:r>
              <a:rPr lang="en-US" dirty="0" smtClean="0"/>
              <a:t> – countries not in </a:t>
            </a:r>
            <a:r>
              <a:rPr lang="en-US" dirty="0" err="1" smtClean="0"/>
              <a:t>featurs</a:t>
            </a:r>
            <a:r>
              <a:rPr lang="en-US" dirty="0" smtClean="0"/>
              <a:t>.</a:t>
            </a:r>
          </a:p>
          <a:p>
            <a:r>
              <a:rPr lang="en-US" dirty="0" smtClean="0">
                <a:solidFill>
                  <a:srgbClr val="00B050"/>
                </a:solidFill>
              </a:rPr>
              <a:t>Green-</a:t>
            </a:r>
            <a:r>
              <a:rPr lang="en-US" dirty="0" smtClean="0"/>
              <a:t> countries selected in</a:t>
            </a:r>
          </a:p>
          <a:p>
            <a:pPr marL="0" indent="0">
              <a:buNone/>
            </a:pPr>
            <a:r>
              <a:rPr lang="en-US" dirty="0" smtClean="0"/>
              <a:t> features</a:t>
            </a:r>
          </a:p>
          <a:p>
            <a:pPr>
              <a:buFont typeface="Courier New" panose="02070309020205020404" pitchFamily="49" charset="0"/>
              <a:buChar char="o"/>
            </a:pPr>
            <a:r>
              <a:rPr lang="en-US" dirty="0" smtClean="0">
                <a:solidFill>
                  <a:srgbClr val="0070C0"/>
                </a:solidFill>
              </a:rPr>
              <a:t>Blue</a:t>
            </a:r>
            <a:r>
              <a:rPr lang="en-US" dirty="0" smtClean="0"/>
              <a:t> – average on all countries</a:t>
            </a:r>
          </a:p>
          <a:p>
            <a:pPr marL="0" indent="0">
              <a:buNone/>
            </a:pPr>
            <a:r>
              <a:rPr lang="en-US" dirty="0" smtClean="0"/>
              <a:t>Per year.</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4694801" y="1926529"/>
            <a:ext cx="6162253" cy="4466734"/>
          </a:xfrm>
          <a:prstGeom prst="rect">
            <a:avLst/>
          </a:prstGeom>
        </p:spPr>
      </p:pic>
    </p:spTree>
    <p:extLst>
      <p:ext uri="{BB962C8B-B14F-4D97-AF65-F5344CB8AC3E}">
        <p14:creationId xmlns:p14="http://schemas.microsoft.com/office/powerpoint/2010/main" val="2795387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35407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Articles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49202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plan</a:t>
            </a:r>
          </a:p>
        </p:txBody>
      </p:sp>
      <p:graphicFrame>
        <p:nvGraphicFramePr>
          <p:cNvPr id="4" name="Table 3"/>
          <p:cNvGraphicFramePr>
            <a:graphicFrameLocks noGrp="1"/>
          </p:cNvGraphicFramePr>
          <p:nvPr>
            <p:extLst>
              <p:ext uri="{D42A27DB-BD31-4B8C-83A1-F6EECF244321}">
                <p14:modId xmlns:p14="http://schemas.microsoft.com/office/powerpoint/2010/main" val="3525530455"/>
              </p:ext>
            </p:extLst>
          </p:nvPr>
        </p:nvGraphicFramePr>
        <p:xfrm>
          <a:off x="457304" y="2089314"/>
          <a:ext cx="11160642" cy="4659969"/>
        </p:xfrm>
        <a:graphic>
          <a:graphicData uri="http://schemas.openxmlformats.org/drawingml/2006/table">
            <a:tbl>
              <a:tblPr firstRow="1" bandRow="1">
                <a:tableStyleId>{5C22544A-7EE6-4342-B048-85BDC9FD1C3A}</a:tableStyleId>
              </a:tblPr>
              <a:tblGrid>
                <a:gridCol w="3720214">
                  <a:extLst>
                    <a:ext uri="{9D8B030D-6E8A-4147-A177-3AD203B41FA5}">
                      <a16:colId xmlns:a16="http://schemas.microsoft.com/office/drawing/2014/main" xmlns="" val="20000"/>
                    </a:ext>
                  </a:extLst>
                </a:gridCol>
                <a:gridCol w="6601590">
                  <a:extLst>
                    <a:ext uri="{9D8B030D-6E8A-4147-A177-3AD203B41FA5}">
                      <a16:colId xmlns:a16="http://schemas.microsoft.com/office/drawing/2014/main" xmlns="" val="20001"/>
                    </a:ext>
                  </a:extLst>
                </a:gridCol>
                <a:gridCol w="838838">
                  <a:extLst>
                    <a:ext uri="{9D8B030D-6E8A-4147-A177-3AD203B41FA5}">
                      <a16:colId xmlns:a16="http://schemas.microsoft.com/office/drawing/2014/main" xmlns="" val="20002"/>
                    </a:ext>
                  </a:extLst>
                </a:gridCol>
              </a:tblGrid>
              <a:tr h="285799">
                <a:tc>
                  <a:txBody>
                    <a:bodyPr/>
                    <a:lstStyle/>
                    <a:p>
                      <a:r>
                        <a:rPr lang="en-US" dirty="0"/>
                        <a:t>Millstone</a:t>
                      </a:r>
                    </a:p>
                  </a:txBody>
                  <a:tcPr/>
                </a:tc>
                <a:tc>
                  <a:txBody>
                    <a:bodyPr/>
                    <a:lstStyle/>
                    <a:p>
                      <a:r>
                        <a:rPr lang="en-US" dirty="0"/>
                        <a:t>tasks</a:t>
                      </a:r>
                    </a:p>
                  </a:txBody>
                  <a:tcPr/>
                </a:tc>
                <a:tc>
                  <a:txBody>
                    <a:bodyPr/>
                    <a:lstStyle/>
                    <a:p>
                      <a:r>
                        <a:rPr lang="en-US" dirty="0"/>
                        <a:t>status</a:t>
                      </a:r>
                    </a:p>
                  </a:txBody>
                  <a:tcPr/>
                </a:tc>
                <a:extLst>
                  <a:ext uri="{0D108BD9-81ED-4DB2-BD59-A6C34878D82A}">
                    <a16:rowId xmlns:a16="http://schemas.microsoft.com/office/drawing/2014/main" xmlns="" val="10000"/>
                  </a:ext>
                </a:extLst>
              </a:tr>
              <a:tr h="238166">
                <a:tc rowSpan="2">
                  <a:txBody>
                    <a:bodyPr/>
                    <a:lstStyle/>
                    <a:p>
                      <a:r>
                        <a:rPr lang="en-US" sz="1400" b="1" dirty="0"/>
                        <a:t>Business understanding</a:t>
                      </a:r>
                    </a:p>
                  </a:txBody>
                  <a:tcPr/>
                </a:tc>
                <a:tc>
                  <a:txBody>
                    <a:bodyPr/>
                    <a:lstStyle/>
                    <a:p>
                      <a:r>
                        <a:rPr lang="en-US" sz="1400" dirty="0"/>
                        <a:t>Search</a:t>
                      </a:r>
                      <a:r>
                        <a:rPr lang="en-US" sz="1400" baseline="0" dirty="0"/>
                        <a:t> salary and gender statistics</a:t>
                      </a:r>
                      <a:endParaRPr lang="en-US" sz="1400" dirty="0"/>
                    </a:p>
                  </a:txBody>
                  <a:tcPr/>
                </a:tc>
                <a:tc>
                  <a:txBody>
                    <a:bodyPr/>
                    <a:lstStyle/>
                    <a:p>
                      <a:r>
                        <a:rPr lang="en-US" sz="1400" dirty="0"/>
                        <a:t>Done.</a:t>
                      </a:r>
                    </a:p>
                  </a:txBody>
                  <a:tcPr/>
                </a:tc>
                <a:extLst>
                  <a:ext uri="{0D108BD9-81ED-4DB2-BD59-A6C34878D82A}">
                    <a16:rowId xmlns:a16="http://schemas.microsoft.com/office/drawing/2014/main" xmlns="" val="10001"/>
                  </a:ext>
                </a:extLst>
              </a:tr>
              <a:tr h="238166">
                <a:tc vMerge="1">
                  <a:txBody>
                    <a:bodyPr/>
                    <a:lstStyle/>
                    <a:p>
                      <a:endParaRPr lang="en-US" sz="1200" b="1" dirty="0"/>
                    </a:p>
                  </a:txBody>
                  <a:tcPr/>
                </a:tc>
                <a:tc>
                  <a:txBody>
                    <a:bodyPr/>
                    <a:lstStyle/>
                    <a:p>
                      <a:r>
                        <a:rPr lang="en-US" sz="1400" dirty="0"/>
                        <a:t>Defining the problem </a:t>
                      </a:r>
                    </a:p>
                  </a:txBody>
                  <a:tcPr/>
                </a:tc>
                <a:tc>
                  <a:txBody>
                    <a:bodyPr/>
                    <a:lstStyle/>
                    <a:p>
                      <a:r>
                        <a:rPr lang="en-US" sz="1400" dirty="0"/>
                        <a:t>Done.</a:t>
                      </a:r>
                    </a:p>
                  </a:txBody>
                  <a:tcPr/>
                </a:tc>
                <a:extLst>
                  <a:ext uri="{0D108BD9-81ED-4DB2-BD59-A6C34878D82A}">
                    <a16:rowId xmlns:a16="http://schemas.microsoft.com/office/drawing/2014/main" xmlns="" val="10002"/>
                  </a:ext>
                </a:extLst>
              </a:tr>
              <a:tr h="332222">
                <a:tc>
                  <a:txBody>
                    <a:bodyPr/>
                    <a:lstStyle/>
                    <a:p>
                      <a:r>
                        <a:rPr lang="en-US" sz="1400" b="1" dirty="0"/>
                        <a:t>Data understanding </a:t>
                      </a:r>
                    </a:p>
                  </a:txBody>
                  <a:tcPr/>
                </a:tc>
                <a:tc>
                  <a:txBody>
                    <a:bodyPr/>
                    <a:lstStyle/>
                    <a:p>
                      <a:r>
                        <a:rPr lang="en-US" sz="1400" dirty="0"/>
                        <a:t>Focused on </a:t>
                      </a:r>
                      <a:r>
                        <a:rPr lang="en-US" sz="1400" dirty="0" err="1"/>
                        <a:t>GenderStats</a:t>
                      </a:r>
                      <a:r>
                        <a:rPr lang="en-US" sz="1400" dirty="0"/>
                        <a:t>,</a:t>
                      </a:r>
                      <a:r>
                        <a:rPr lang="en-US" sz="1400" baseline="0" dirty="0"/>
                        <a:t> </a:t>
                      </a:r>
                      <a:r>
                        <a:rPr lang="en-US" sz="1400" baseline="0" dirty="0" err="1"/>
                        <a:t>Sallary</a:t>
                      </a:r>
                      <a:r>
                        <a:rPr lang="en-US" sz="1400" baseline="0" dirty="0"/>
                        <a:t> gap csv on  OECD </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txBody>
                  <a:tcPr/>
                </a:tc>
                <a:extLst>
                  <a:ext uri="{0D108BD9-81ED-4DB2-BD59-A6C34878D82A}">
                    <a16:rowId xmlns:a16="http://schemas.microsoft.com/office/drawing/2014/main" xmlns="" val="10003"/>
                  </a:ext>
                </a:extLst>
              </a:tr>
              <a:tr h="469019">
                <a:tc rowSpan="6">
                  <a:txBody>
                    <a:bodyPr/>
                    <a:lstStyle/>
                    <a:p>
                      <a:r>
                        <a:rPr lang="en-US" sz="1400" b="1" dirty="0"/>
                        <a:t>Data preparation &amp; cleaning</a:t>
                      </a:r>
                    </a:p>
                  </a:txBody>
                  <a:tcPr/>
                </a:tc>
                <a:tc>
                  <a:txBody>
                    <a:bodyPr/>
                    <a:lstStyle/>
                    <a:p>
                      <a:r>
                        <a:rPr lang="en-US" sz="1400" dirty="0" err="1"/>
                        <a:t>GenderStats</a:t>
                      </a:r>
                      <a:r>
                        <a:rPr lang="en-US" sz="1400" dirty="0"/>
                        <a:t> - Remove fully empty lines , convert</a:t>
                      </a:r>
                      <a:r>
                        <a:rPr lang="en-US" sz="1400" baseline="0" dirty="0"/>
                        <a:t> Countries, indicators to columns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p>
                      <a:endParaRPr lang="en-US" sz="1400" dirty="0"/>
                    </a:p>
                  </a:txBody>
                  <a:tcPr/>
                </a:tc>
                <a:extLst>
                  <a:ext uri="{0D108BD9-81ED-4DB2-BD59-A6C34878D82A}">
                    <a16:rowId xmlns:a16="http://schemas.microsoft.com/office/drawing/2014/main" xmlns="" val="10004"/>
                  </a:ext>
                </a:extLst>
              </a:tr>
              <a:tr h="469019">
                <a:tc vMerge="1">
                  <a:txBody>
                    <a:bodyPr/>
                    <a:lstStyle/>
                    <a:p>
                      <a:endParaRPr lang="en-US"/>
                    </a:p>
                  </a:txBody>
                  <a:tcPr/>
                </a:tc>
                <a:tc>
                  <a:txBody>
                    <a:bodyPr/>
                    <a:lstStyle/>
                    <a:p>
                      <a:r>
                        <a:rPr lang="en-US" sz="1400" dirty="0"/>
                        <a:t>Transpose lines</a:t>
                      </a:r>
                      <a:r>
                        <a:rPr lang="en-US" sz="1400" baseline="0" dirty="0"/>
                        <a:t> to columns  - years and country are columns</a:t>
                      </a:r>
                      <a:endParaRPr lang="en-US" sz="1400" dirty="0"/>
                    </a:p>
                  </a:txBody>
                  <a:tcPr/>
                </a:tc>
                <a:tc>
                  <a:txBody>
                    <a:bodyPr/>
                    <a:lstStyle/>
                    <a:p>
                      <a:r>
                        <a:rPr lang="en-US" sz="1400" dirty="0"/>
                        <a:t>Done</a:t>
                      </a:r>
                    </a:p>
                  </a:txBody>
                  <a:tcPr/>
                </a:tc>
                <a:extLst>
                  <a:ext uri="{0D108BD9-81ED-4DB2-BD59-A6C34878D82A}">
                    <a16:rowId xmlns:a16="http://schemas.microsoft.com/office/drawing/2014/main" xmlns="" val="10005"/>
                  </a:ext>
                </a:extLst>
              </a:tr>
              <a:tr h="404883">
                <a:tc vMerge="1">
                  <a:txBody>
                    <a:bodyPr/>
                    <a:lstStyle/>
                    <a:p>
                      <a:endParaRPr lang="en-US" sz="1200" b="1" dirty="0"/>
                    </a:p>
                  </a:txBody>
                  <a:tcPr/>
                </a:tc>
                <a:tc>
                  <a:txBody>
                    <a:bodyPr/>
                    <a:lstStyle/>
                    <a:p>
                      <a:r>
                        <a:rPr lang="en-US" sz="1400" dirty="0"/>
                        <a:t>Remove irrelevant</a:t>
                      </a:r>
                      <a:r>
                        <a:rPr lang="en-US" sz="1400" baseline="0" dirty="0"/>
                        <a:t> columns from both csv’s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p>
                      <a:endParaRPr lang="en-US" sz="1400" dirty="0"/>
                    </a:p>
                  </a:txBody>
                  <a:tcPr/>
                </a:tc>
                <a:extLst>
                  <a:ext uri="{0D108BD9-81ED-4DB2-BD59-A6C34878D82A}">
                    <a16:rowId xmlns:a16="http://schemas.microsoft.com/office/drawing/2014/main" xmlns="" val="10006"/>
                  </a:ext>
                </a:extLst>
              </a:tr>
              <a:tr h="332222">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Intersect  between</a:t>
                      </a:r>
                      <a:r>
                        <a:rPr lang="en-US" sz="1400" baseline="0" dirty="0"/>
                        <a:t> countries and years</a:t>
                      </a:r>
                      <a:endParaRPr lang="en-US" sz="1400" dirty="0"/>
                    </a:p>
                  </a:txBody>
                  <a:tcPr/>
                </a:tc>
                <a:tc>
                  <a:txBody>
                    <a:bodyPr/>
                    <a:lstStyle/>
                    <a:p>
                      <a:r>
                        <a:rPr lang="en-US" sz="1400" dirty="0" smtClean="0"/>
                        <a:t>Done</a:t>
                      </a:r>
                      <a:endParaRPr lang="en-US" sz="1400" dirty="0"/>
                    </a:p>
                  </a:txBody>
                  <a:tcPr/>
                </a:tc>
                <a:extLst>
                  <a:ext uri="{0D108BD9-81ED-4DB2-BD59-A6C34878D82A}">
                    <a16:rowId xmlns:a16="http://schemas.microsoft.com/office/drawing/2014/main" xmlns="" val="10007"/>
                  </a:ext>
                </a:extLst>
              </a:tr>
              <a:tr h="332222">
                <a:tc vMerge="1">
                  <a:txBody>
                    <a:bodyPr/>
                    <a:lstStyle/>
                    <a:p>
                      <a:endParaRPr lang="en-US" sz="1200" b="1" dirty="0"/>
                    </a:p>
                  </a:txBody>
                  <a:tcPr/>
                </a:tc>
                <a:tc>
                  <a:txBody>
                    <a:bodyPr/>
                    <a:lstStyle/>
                    <a:p>
                      <a:r>
                        <a:rPr lang="en-US" sz="1400" dirty="0"/>
                        <a:t>Merge </a:t>
                      </a:r>
                      <a:r>
                        <a:rPr lang="en-US" sz="1400" dirty="0" err="1"/>
                        <a:t>oecd</a:t>
                      </a:r>
                      <a:r>
                        <a:rPr lang="en-US" sz="1400" baseline="0" dirty="0"/>
                        <a:t> data and </a:t>
                      </a:r>
                      <a:r>
                        <a:rPr lang="en-US" sz="1400" baseline="0" dirty="0" err="1"/>
                        <a:t>GenderStats</a:t>
                      </a:r>
                      <a:r>
                        <a:rPr lang="en-US" sz="1400" baseline="0" dirty="0"/>
                        <a:t> csv</a:t>
                      </a:r>
                      <a:endParaRPr lang="en-US" sz="1400" dirty="0"/>
                    </a:p>
                  </a:txBody>
                  <a:tcPr/>
                </a:tc>
                <a:tc>
                  <a:txBody>
                    <a:bodyPr/>
                    <a:lstStyle/>
                    <a:p>
                      <a:r>
                        <a:rPr lang="en-US" sz="1400" dirty="0" smtClean="0"/>
                        <a:t>Done</a:t>
                      </a:r>
                      <a:endParaRPr lang="en-US" sz="1400" dirty="0"/>
                    </a:p>
                  </a:txBody>
                  <a:tcPr/>
                </a:tc>
                <a:extLst>
                  <a:ext uri="{0D108BD9-81ED-4DB2-BD59-A6C34878D82A}">
                    <a16:rowId xmlns:a16="http://schemas.microsoft.com/office/drawing/2014/main" xmlns="" val="10008"/>
                  </a:ext>
                </a:extLst>
              </a:tr>
              <a:tr h="332222">
                <a:tc vMerge="1">
                  <a:txBody>
                    <a:bodyPr/>
                    <a:lstStyle/>
                    <a:p>
                      <a:endParaRPr lang="en-US" sz="1200" b="1" dirty="0"/>
                    </a:p>
                  </a:txBody>
                  <a:tcPr/>
                </a:tc>
                <a:tc>
                  <a:txBody>
                    <a:bodyPr/>
                    <a:lstStyle/>
                    <a:p>
                      <a:r>
                        <a:rPr lang="en-US" sz="1400" dirty="0"/>
                        <a:t>complete missing values</a:t>
                      </a:r>
                      <a:r>
                        <a:rPr lang="en-US" sz="1400" baseline="0" dirty="0"/>
                        <a:t> </a:t>
                      </a:r>
                      <a:endParaRPr lang="en-US" sz="1400" dirty="0"/>
                    </a:p>
                  </a:txBody>
                  <a:tcPr/>
                </a:tc>
                <a:tc>
                  <a:txBody>
                    <a:bodyPr/>
                    <a:lstStyle/>
                    <a:p>
                      <a:r>
                        <a:rPr lang="en-US" sz="1400" dirty="0" smtClean="0"/>
                        <a:t>Done</a:t>
                      </a:r>
                      <a:endParaRPr lang="en-US" sz="1400" dirty="0"/>
                    </a:p>
                  </a:txBody>
                  <a:tcPr/>
                </a:tc>
                <a:extLst>
                  <a:ext uri="{0D108BD9-81ED-4DB2-BD59-A6C34878D82A}">
                    <a16:rowId xmlns:a16="http://schemas.microsoft.com/office/drawing/2014/main" xmlns="" val="10009"/>
                  </a:ext>
                </a:extLst>
              </a:tr>
              <a:tr h="3322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Data Analysis</a:t>
                      </a:r>
                    </a:p>
                    <a:p>
                      <a:endParaRPr lang="en-US" sz="1400" b="1" dirty="0"/>
                    </a:p>
                  </a:txBody>
                  <a:tcPr/>
                </a:tc>
                <a:tc>
                  <a:txBody>
                    <a:bodyPr/>
                    <a:lstStyle/>
                    <a:p>
                      <a:r>
                        <a:rPr lang="en-US" sz="1400" dirty="0"/>
                        <a:t>Defining train and test data</a:t>
                      </a:r>
                    </a:p>
                  </a:txBody>
                  <a:tcPr/>
                </a:tc>
                <a:tc>
                  <a:txBody>
                    <a:bodyPr/>
                    <a:lstStyle/>
                    <a:p>
                      <a:r>
                        <a:rPr lang="en-US" sz="1400" dirty="0" smtClean="0"/>
                        <a:t>Done</a:t>
                      </a:r>
                      <a:endParaRPr lang="en-US" sz="1400" dirty="0"/>
                    </a:p>
                  </a:txBody>
                  <a:tcPr/>
                </a:tc>
                <a:extLst>
                  <a:ext uri="{0D108BD9-81ED-4DB2-BD59-A6C34878D82A}">
                    <a16:rowId xmlns:a16="http://schemas.microsoft.com/office/drawing/2014/main" xmlns="" val="10010"/>
                  </a:ext>
                </a:extLst>
              </a:tr>
              <a:tr h="332222">
                <a:tc>
                  <a:txBody>
                    <a:bodyPr/>
                    <a:lstStyle/>
                    <a:p>
                      <a:endParaRPr lang="en-US" sz="1400" b="1" dirty="0"/>
                    </a:p>
                  </a:txBody>
                  <a:tcPr/>
                </a:tc>
                <a:tc>
                  <a:txBody>
                    <a:bodyPr/>
                    <a:lstStyle/>
                    <a:p>
                      <a:r>
                        <a:rPr lang="en-US" sz="1400" dirty="0"/>
                        <a:t>Select and normalize features (by correlation) </a:t>
                      </a:r>
                    </a:p>
                  </a:txBody>
                  <a:tcPr/>
                </a:tc>
                <a:tc>
                  <a:txBody>
                    <a:bodyPr/>
                    <a:lstStyle/>
                    <a:p>
                      <a:r>
                        <a:rPr lang="en-US" sz="1400" dirty="0" smtClean="0"/>
                        <a:t>Done</a:t>
                      </a:r>
                      <a:endParaRPr lang="en-US" sz="1400" dirty="0"/>
                    </a:p>
                  </a:txBody>
                  <a:tcPr/>
                </a:tc>
                <a:extLst>
                  <a:ext uri="{0D108BD9-81ED-4DB2-BD59-A6C34878D82A}">
                    <a16:rowId xmlns:a16="http://schemas.microsoft.com/office/drawing/2014/main" xmlns="" val="10011"/>
                  </a:ext>
                </a:extLst>
              </a:tr>
            </a:tbl>
          </a:graphicData>
        </a:graphic>
      </p:graphicFrame>
      <p:pic>
        <p:nvPicPr>
          <p:cNvPr id="5" name="Picture 2"/>
          <p:cNvPicPr>
            <a:picLocks noChangeAspect="1" noChangeArrowheads="1"/>
          </p:cNvPicPr>
          <p:nvPr/>
        </p:nvPicPr>
        <p:blipFill>
          <a:blip r:embed="rId2" cstate="print"/>
          <a:srcRect/>
          <a:stretch>
            <a:fillRect/>
          </a:stretch>
        </p:blipFill>
        <p:spPr bwMode="auto">
          <a:xfrm>
            <a:off x="7784804" y="405343"/>
            <a:ext cx="2717361" cy="2005308"/>
          </a:xfrm>
          <a:prstGeom prst="rect">
            <a:avLst/>
          </a:prstGeom>
          <a:noFill/>
          <a:ln w="9525">
            <a:noFill/>
            <a:miter lim="800000"/>
            <a:headEnd/>
            <a:tailEnd/>
          </a:ln>
        </p:spPr>
      </p:pic>
    </p:spTree>
    <p:extLst>
      <p:ext uri="{BB962C8B-B14F-4D97-AF65-F5344CB8AC3E}">
        <p14:creationId xmlns:p14="http://schemas.microsoft.com/office/powerpoint/2010/main" val="1937447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702" y="387413"/>
            <a:ext cx="10058400" cy="1371600"/>
          </a:xfrm>
        </p:spPr>
        <p:txBody>
          <a:bodyPr/>
          <a:lstStyle/>
          <a:p>
            <a:r>
              <a:rPr lang="en-US" dirty="0"/>
              <a:t>Implementation plan (2)</a:t>
            </a:r>
          </a:p>
        </p:txBody>
      </p:sp>
      <p:graphicFrame>
        <p:nvGraphicFramePr>
          <p:cNvPr id="5" name="Table 4"/>
          <p:cNvGraphicFramePr>
            <a:graphicFrameLocks noGrp="1"/>
          </p:cNvGraphicFramePr>
          <p:nvPr>
            <p:extLst>
              <p:ext uri="{D42A27DB-BD31-4B8C-83A1-F6EECF244321}">
                <p14:modId xmlns:p14="http://schemas.microsoft.com/office/powerpoint/2010/main" val="3961294053"/>
              </p:ext>
            </p:extLst>
          </p:nvPr>
        </p:nvGraphicFramePr>
        <p:xfrm>
          <a:off x="409492" y="1826350"/>
          <a:ext cx="11160642" cy="3174218"/>
        </p:xfrm>
        <a:graphic>
          <a:graphicData uri="http://schemas.openxmlformats.org/drawingml/2006/table">
            <a:tbl>
              <a:tblPr firstRow="1" bandRow="1">
                <a:tableStyleId>{5C22544A-7EE6-4342-B048-85BDC9FD1C3A}</a:tableStyleId>
              </a:tblPr>
              <a:tblGrid>
                <a:gridCol w="3720214">
                  <a:extLst>
                    <a:ext uri="{9D8B030D-6E8A-4147-A177-3AD203B41FA5}">
                      <a16:colId xmlns:a16="http://schemas.microsoft.com/office/drawing/2014/main" xmlns="" val="20000"/>
                    </a:ext>
                  </a:extLst>
                </a:gridCol>
                <a:gridCol w="6601590">
                  <a:extLst>
                    <a:ext uri="{9D8B030D-6E8A-4147-A177-3AD203B41FA5}">
                      <a16:colId xmlns:a16="http://schemas.microsoft.com/office/drawing/2014/main" xmlns="" val="20001"/>
                    </a:ext>
                  </a:extLst>
                </a:gridCol>
                <a:gridCol w="838838">
                  <a:extLst>
                    <a:ext uri="{9D8B030D-6E8A-4147-A177-3AD203B41FA5}">
                      <a16:colId xmlns:a16="http://schemas.microsoft.com/office/drawing/2014/main" xmlns="" val="20002"/>
                    </a:ext>
                  </a:extLst>
                </a:gridCol>
              </a:tblGrid>
              <a:tr h="285799">
                <a:tc>
                  <a:txBody>
                    <a:bodyPr/>
                    <a:lstStyle/>
                    <a:p>
                      <a:r>
                        <a:rPr lang="en-US" dirty="0"/>
                        <a:t>Millstone</a:t>
                      </a:r>
                    </a:p>
                  </a:txBody>
                  <a:tcPr/>
                </a:tc>
                <a:tc>
                  <a:txBody>
                    <a:bodyPr/>
                    <a:lstStyle/>
                    <a:p>
                      <a:r>
                        <a:rPr lang="en-US" dirty="0"/>
                        <a:t>tasks</a:t>
                      </a:r>
                    </a:p>
                  </a:txBody>
                  <a:tcPr/>
                </a:tc>
                <a:tc>
                  <a:txBody>
                    <a:bodyPr/>
                    <a:lstStyle/>
                    <a:p>
                      <a:r>
                        <a:rPr lang="en-US" dirty="0"/>
                        <a:t>status</a:t>
                      </a:r>
                    </a:p>
                  </a:txBody>
                  <a:tcPr/>
                </a:tc>
                <a:extLst>
                  <a:ext uri="{0D108BD9-81ED-4DB2-BD59-A6C34878D82A}">
                    <a16:rowId xmlns:a16="http://schemas.microsoft.com/office/drawing/2014/main" xmlns="" val="10000"/>
                  </a:ext>
                </a:extLst>
              </a:tr>
              <a:tr h="571599">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Modeling  and Evaluating:</a:t>
                      </a:r>
                    </a:p>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1 - </a:t>
                      </a:r>
                      <a:r>
                        <a:rPr lang="en-US" sz="1400" b="1" baseline="0" dirty="0"/>
                        <a:t> </a:t>
                      </a:r>
                      <a:r>
                        <a:rPr lang="en-US" sz="1400" dirty="0"/>
                        <a:t>simple linear regression. T-test based feature Removing (manually)</a:t>
                      </a:r>
                    </a:p>
                    <a:p>
                      <a:endParaRPr lang="en-US" sz="1400" dirty="0"/>
                    </a:p>
                  </a:txBody>
                  <a:tcPr/>
                </a:tc>
                <a:tc>
                  <a:txBody>
                    <a:bodyPr/>
                    <a:lstStyle/>
                    <a:p>
                      <a:r>
                        <a:rPr lang="en-US" sz="1400" dirty="0" smtClean="0"/>
                        <a:t>Done</a:t>
                      </a:r>
                      <a:endParaRPr lang="en-US" sz="1400" dirty="0"/>
                    </a:p>
                  </a:txBody>
                  <a:tcPr/>
                </a:tc>
                <a:extLst>
                  <a:ext uri="{0D108BD9-81ED-4DB2-BD59-A6C34878D82A}">
                    <a16:rowId xmlns:a16="http://schemas.microsoft.com/office/drawing/2014/main" xmlns="" val="10001"/>
                  </a:ext>
                </a:extLst>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2</a:t>
                      </a:r>
                      <a:r>
                        <a:rPr lang="en-US" sz="1400" b="1" baseline="0" dirty="0"/>
                        <a:t> - </a:t>
                      </a:r>
                      <a:r>
                        <a:rPr lang="en-US" sz="1400" dirty="0"/>
                        <a:t>L1 regularization for feature selection (lambda by cross 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tc>
                <a:tc>
                  <a:txBody>
                    <a:bodyPr/>
                    <a:lstStyle/>
                    <a:p>
                      <a:endParaRPr lang="en-US" sz="1400" dirty="0"/>
                    </a:p>
                  </a:txBody>
                  <a:tcPr/>
                </a:tc>
                <a:extLst>
                  <a:ext uri="{0D108BD9-81ED-4DB2-BD59-A6C34878D82A}">
                    <a16:rowId xmlns:a16="http://schemas.microsoft.com/office/drawing/2014/main" xmlns="" val="10002"/>
                  </a:ext>
                </a:extLst>
              </a:tr>
              <a:tr h="60581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3</a:t>
                      </a:r>
                      <a:r>
                        <a:rPr lang="en-US" sz="1400" b="1" baseline="0" dirty="0"/>
                        <a:t> - </a:t>
                      </a:r>
                      <a:r>
                        <a:rPr lang="en-US" sz="1400" dirty="0"/>
                        <a:t>data manipulation status - considering cross terms and different missing values system</a:t>
                      </a:r>
                    </a:p>
                    <a:p>
                      <a:endParaRPr lang="en-US" sz="1400" dirty="0"/>
                    </a:p>
                  </a:txBody>
                  <a:tcPr/>
                </a:tc>
                <a:tc>
                  <a:txBody>
                    <a:bodyPr/>
                    <a:lstStyle/>
                    <a:p>
                      <a:endParaRPr lang="en-US" sz="1400" dirty="0"/>
                    </a:p>
                  </a:txBody>
                  <a:tcPr/>
                </a:tc>
                <a:extLst>
                  <a:ext uri="{0D108BD9-81ED-4DB2-BD59-A6C34878D82A}">
                    <a16:rowId xmlns:a16="http://schemas.microsoft.com/office/drawing/2014/main" xmlns="" val="10003"/>
                  </a:ext>
                </a:extLst>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4</a:t>
                      </a:r>
                      <a:r>
                        <a:rPr lang="en-US" sz="1400" dirty="0"/>
                        <a:t> -considering usage of Random Forest or SVM</a:t>
                      </a:r>
                    </a:p>
                    <a:p>
                      <a:endParaRPr lang="en-US" sz="1400" dirty="0"/>
                    </a:p>
                  </a:txBody>
                  <a:tcPr/>
                </a:tc>
                <a:tc>
                  <a:txBody>
                    <a:bodyPr/>
                    <a:lstStyle/>
                    <a:p>
                      <a:endParaRPr lang="en-US" sz="1400" dirty="0"/>
                    </a:p>
                    <a:p>
                      <a:endParaRPr lang="en-US" sz="1400" dirty="0"/>
                    </a:p>
                  </a:txBody>
                  <a:tcPr/>
                </a:tc>
                <a:extLst>
                  <a:ext uri="{0D108BD9-81ED-4DB2-BD59-A6C34878D82A}">
                    <a16:rowId xmlns:a16="http://schemas.microsoft.com/office/drawing/2014/main" xmlns="" val="10004"/>
                  </a:ext>
                </a:extLst>
              </a:tr>
              <a:tr h="469019">
                <a:tc>
                  <a:txBody>
                    <a:bodyPr/>
                    <a:lstStyle/>
                    <a:p>
                      <a:r>
                        <a:rPr lang="en-US" sz="1400" b="1" dirty="0"/>
                        <a:t>Model Deployment</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36457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Goal</a:t>
            </a:r>
            <a:r>
              <a:rPr lang="en-US" dirty="0">
                <a:solidFill>
                  <a:srgbClr val="FF0000"/>
                </a:solidFill>
              </a:rPr>
              <a:t/>
            </a:r>
            <a:br>
              <a:rPr lang="en-US" dirty="0">
                <a:solidFill>
                  <a:srgbClr val="FF0000"/>
                </a:solidFill>
              </a:rPr>
            </a:br>
            <a:endParaRPr lang="en-US" dirty="0"/>
          </a:p>
        </p:txBody>
      </p:sp>
      <p:sp>
        <p:nvSpPr>
          <p:cNvPr id="3" name="Content Placeholder 2"/>
          <p:cNvSpPr>
            <a:spLocks noGrp="1"/>
          </p:cNvSpPr>
          <p:nvPr>
            <p:ph idx="1"/>
          </p:nvPr>
        </p:nvSpPr>
        <p:spPr/>
        <p:txBody>
          <a:bodyPr/>
          <a:lstStyle/>
          <a:p>
            <a:pPr marL="0" indent="0" algn="ctr">
              <a:buNone/>
            </a:pPr>
            <a:r>
              <a:rPr lang="en-US" dirty="0"/>
              <a:t>With economical and cultural advances world wide, we see that the wage and class differences between genders, are still substantial. In this project we will try to predict the wage difference, focusing on the OECD countries. Our product will be a prediction for each state in the OECD for years to come.  </a:t>
            </a:r>
          </a:p>
          <a:p>
            <a:pPr marL="0" indent="0" algn="ctr">
              <a:buNone/>
            </a:pPr>
            <a:endParaRPr lang="en-US" dirty="0"/>
          </a:p>
          <a:p>
            <a:r>
              <a:rPr lang="en-US" dirty="0"/>
              <a:t>Main </a:t>
            </a:r>
            <a:r>
              <a:rPr lang="en-US" dirty="0" err="1"/>
              <a:t>Focuse</a:t>
            </a:r>
            <a:r>
              <a:rPr lang="en-US" dirty="0"/>
              <a:t>– the value we want to predict  is defined as the difference between median earnings of men and women relative to median earnings of men. (</a:t>
            </a:r>
            <a:r>
              <a:rPr lang="en-US" b="1" dirty="0"/>
              <a:t>base on the existing data from the OECD</a:t>
            </a:r>
            <a:r>
              <a:rPr lang="en-US" dirty="0"/>
              <a:t>).</a:t>
            </a:r>
          </a:p>
          <a:p>
            <a:r>
              <a:rPr lang="en-US" dirty="0"/>
              <a:t> Data refer to full-time employees and to self-employed.</a:t>
            </a:r>
          </a:p>
          <a:p>
            <a:endParaRPr lang="en-US" dirty="0"/>
          </a:p>
        </p:txBody>
      </p:sp>
    </p:spTree>
    <p:extLst>
      <p:ext uri="{BB962C8B-B14F-4D97-AF65-F5344CB8AC3E}">
        <p14:creationId xmlns:p14="http://schemas.microsoft.com/office/powerpoint/2010/main" val="48865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60" y="621329"/>
            <a:ext cx="10058400" cy="1371600"/>
          </a:xfrm>
        </p:spPr>
        <p:txBody>
          <a:bodyPr/>
          <a:lstStyle/>
          <a:p>
            <a:r>
              <a:rPr lang="en-US" dirty="0"/>
              <a:t>Dataset segements</a:t>
            </a:r>
          </a:p>
        </p:txBody>
      </p:sp>
      <p:sp>
        <p:nvSpPr>
          <p:cNvPr id="3" name="Content Placeholder 2"/>
          <p:cNvSpPr>
            <a:spLocks noGrp="1"/>
          </p:cNvSpPr>
          <p:nvPr>
            <p:ph idx="1"/>
          </p:nvPr>
        </p:nvSpPr>
        <p:spPr/>
        <p:txBody>
          <a:bodyPr>
            <a:normAutofit fontScale="92500" lnSpcReduction="10000"/>
          </a:bodyPr>
          <a:lstStyle/>
          <a:p>
            <a:pPr>
              <a:buNone/>
            </a:pPr>
            <a:r>
              <a:rPr lang="en-US" dirty="0"/>
              <a:t>Our preliminary data is:</a:t>
            </a:r>
          </a:p>
          <a:p>
            <a:r>
              <a:rPr lang="en-US" b="1" dirty="0"/>
              <a:t>World data bank </a:t>
            </a:r>
            <a:r>
              <a:rPr lang="en-US" dirty="0"/>
              <a:t>– GenderStat.csv</a:t>
            </a:r>
          </a:p>
          <a:p>
            <a:pPr lvl="1"/>
            <a:r>
              <a:rPr lang="en-US" dirty="0">
                <a:hlinkClick r:id="rId2"/>
              </a:rPr>
              <a:t>http://data.worldbank.org/data-catalog/gender-statistics</a:t>
            </a:r>
            <a:endParaRPr lang="en-US" dirty="0"/>
          </a:p>
          <a:p>
            <a:pPr lvl="1"/>
            <a:r>
              <a:rPr lang="en-US" dirty="0"/>
              <a:t>The Gender Statistics database is a comprehensive source for the latest sex-disaggregated data and gender statistics covering demography, education, health, access to economic opportunities, public life and decision-making, and agency</a:t>
            </a:r>
          </a:p>
          <a:p>
            <a:pPr lvl="1"/>
            <a:r>
              <a:rPr lang="en-US" dirty="0"/>
              <a:t>The features statistics are arranged by years columns for each country</a:t>
            </a:r>
          </a:p>
          <a:p>
            <a:r>
              <a:rPr lang="en-US" b="1" dirty="0"/>
              <a:t>OECD data center </a:t>
            </a:r>
            <a:r>
              <a:rPr lang="en-US" dirty="0"/>
              <a:t>– Gender wage gaps (csv)</a:t>
            </a:r>
          </a:p>
          <a:p>
            <a:r>
              <a:rPr lang="en-US" dirty="0"/>
              <a:t>The OECD data will be used as the predicted data, and we will try to build a model relying on the data from the world data bank. </a:t>
            </a:r>
          </a:p>
          <a:p>
            <a:pPr lvl="1"/>
            <a:r>
              <a:rPr lang="en-US" dirty="0"/>
              <a:t> Exploration for new data sets will occur after model evaluation  if necessary. </a:t>
            </a:r>
          </a:p>
          <a:p>
            <a:pPr lvl="1"/>
            <a:r>
              <a:rPr lang="en-US" dirty="0"/>
              <a:t>OECD value meaning </a:t>
            </a:r>
            <a:r>
              <a:rPr lang="en-US" b="1" dirty="0"/>
              <a:t>– the gender wage gap is unadjusted and  defined as the difference  between  male and female median wages divided by the  male median wages</a:t>
            </a:r>
          </a:p>
          <a:p>
            <a:r>
              <a:rPr lang="en-US" dirty="0"/>
              <a:t>At first, we will try to extract features solely from this data.</a:t>
            </a:r>
            <a:endParaRPr lang="en-US" b="1" dirty="0"/>
          </a:p>
          <a:p>
            <a:pPr lvl="1"/>
            <a:endParaRPr lang="en-US" b="1" dirty="0"/>
          </a:p>
        </p:txBody>
      </p:sp>
    </p:spTree>
    <p:extLst>
      <p:ext uri="{BB962C8B-B14F-4D97-AF65-F5344CB8AC3E}">
        <p14:creationId xmlns:p14="http://schemas.microsoft.com/office/powerpoint/2010/main" val="18464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machine-learning </a:t>
            </a:r>
            <a:r>
              <a:rPr lang="en-US" dirty="0" smtClean="0"/>
              <a:t>problem product</a:t>
            </a:r>
            <a:endParaRPr lang="en-US" dirty="0"/>
          </a:p>
        </p:txBody>
      </p:sp>
      <p:sp>
        <p:nvSpPr>
          <p:cNvPr id="3" name="Content Placeholder 2"/>
          <p:cNvSpPr>
            <a:spLocks noGrp="1"/>
          </p:cNvSpPr>
          <p:nvPr>
            <p:ph idx="1"/>
          </p:nvPr>
        </p:nvSpPr>
        <p:spPr/>
        <p:txBody>
          <a:bodyPr/>
          <a:lstStyle/>
          <a:p>
            <a:r>
              <a:rPr lang="en-US" dirty="0" smtClean="0"/>
              <a:t>Currently:</a:t>
            </a:r>
          </a:p>
          <a:p>
            <a:pPr lvl="1"/>
            <a:r>
              <a:rPr lang="en-US" dirty="0" smtClean="0"/>
              <a:t>Input: vector consisting year, country and selected features</a:t>
            </a:r>
          </a:p>
          <a:p>
            <a:pPr lvl="1"/>
            <a:r>
              <a:rPr lang="en-US" dirty="0" smtClean="0"/>
              <a:t>Output: gap prediction between the median </a:t>
            </a:r>
            <a:r>
              <a:rPr lang="en-US" dirty="0" err="1" smtClean="0"/>
              <a:t>sallaries</a:t>
            </a:r>
            <a:endParaRPr lang="en-US" dirty="0" smtClean="0"/>
          </a:p>
          <a:p>
            <a:endParaRPr lang="en-US" dirty="0" smtClean="0"/>
          </a:p>
          <a:p>
            <a:r>
              <a:rPr lang="en-US" dirty="0" smtClean="0"/>
              <a:t>Optional:</a:t>
            </a:r>
          </a:p>
          <a:p>
            <a:pPr lvl="1"/>
            <a:r>
              <a:rPr lang="en-US" dirty="0" smtClean="0"/>
              <a:t>Input: matrix for all 35 countries and a specified year</a:t>
            </a:r>
          </a:p>
          <a:p>
            <a:pPr lvl="1"/>
            <a:r>
              <a:rPr lang="en-US" dirty="0" smtClean="0"/>
              <a:t>Output: averaged </a:t>
            </a:r>
            <a:r>
              <a:rPr lang="en-US" dirty="0" err="1" smtClean="0"/>
              <a:t>sallery</a:t>
            </a:r>
            <a:r>
              <a:rPr lang="en-US" dirty="0" smtClean="0"/>
              <a:t> gap. </a:t>
            </a:r>
          </a:p>
          <a:p>
            <a:pPr lvl="1"/>
            <a:r>
              <a:rPr lang="en-US" dirty="0" smtClean="0"/>
              <a:t>reduced variance assuming unbiased estimate</a:t>
            </a:r>
          </a:p>
        </p:txBody>
      </p:sp>
    </p:spTree>
    <p:extLst>
      <p:ext uri="{BB962C8B-B14F-4D97-AF65-F5344CB8AC3E}">
        <p14:creationId xmlns:p14="http://schemas.microsoft.com/office/powerpoint/2010/main" val="250624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76325" y="537819"/>
            <a:ext cx="10058400" cy="1371600"/>
          </a:xfrm>
        </p:spPr>
        <p:txBody>
          <a:bodyPr/>
          <a:lstStyle/>
          <a:p>
            <a:r>
              <a:rPr lang="en-US" dirty="0"/>
              <a:t>Dataset </a:t>
            </a:r>
            <a:r>
              <a:rPr lang="en-US" dirty="0" err="1"/>
              <a:t>segements</a:t>
            </a:r>
            <a:r>
              <a:rPr lang="en-US" dirty="0"/>
              <a:t> (2)</a:t>
            </a:r>
          </a:p>
        </p:txBody>
      </p:sp>
      <p:pic>
        <p:nvPicPr>
          <p:cNvPr id="4" name="Picture 3"/>
          <p:cNvPicPr>
            <a:picLocks noChangeAspect="1"/>
          </p:cNvPicPr>
          <p:nvPr/>
        </p:nvPicPr>
        <p:blipFill>
          <a:blip r:embed="rId2" cstate="print"/>
          <a:stretch>
            <a:fillRect/>
          </a:stretch>
        </p:blipFill>
        <p:spPr>
          <a:xfrm>
            <a:off x="796527" y="1670121"/>
            <a:ext cx="10060783" cy="1511106"/>
          </a:xfrm>
          <a:prstGeom prst="rect">
            <a:avLst/>
          </a:prstGeom>
        </p:spPr>
      </p:pic>
      <p:pic>
        <p:nvPicPr>
          <p:cNvPr id="6" name="Content Placeholder 3"/>
          <p:cNvPicPr>
            <a:picLocks noGrp="1" noChangeAspect="1"/>
          </p:cNvPicPr>
          <p:nvPr>
            <p:ph idx="1"/>
          </p:nvPr>
        </p:nvPicPr>
        <p:blipFill>
          <a:blip r:embed="rId3" cstate="print"/>
          <a:stretch>
            <a:fillRect/>
          </a:stretch>
        </p:blipFill>
        <p:spPr>
          <a:xfrm>
            <a:off x="6454588" y="3617113"/>
            <a:ext cx="5319059" cy="2036628"/>
          </a:xfrm>
          <a:prstGeom prst="rect">
            <a:avLst/>
          </a:prstGeom>
        </p:spPr>
      </p:pic>
      <p:pic>
        <p:nvPicPr>
          <p:cNvPr id="5" name="Picture 4"/>
          <p:cNvPicPr>
            <a:picLocks noChangeAspect="1"/>
          </p:cNvPicPr>
          <p:nvPr/>
        </p:nvPicPr>
        <p:blipFill>
          <a:blip r:embed="rId4" cstate="print"/>
          <a:stretch>
            <a:fillRect/>
          </a:stretch>
        </p:blipFill>
        <p:spPr>
          <a:xfrm>
            <a:off x="490072" y="3610812"/>
            <a:ext cx="6107952" cy="2180388"/>
          </a:xfrm>
          <a:prstGeom prst="rect">
            <a:avLst/>
          </a:prstGeom>
        </p:spPr>
      </p:pic>
    </p:spTree>
    <p:extLst>
      <p:ext uri="{BB962C8B-B14F-4D97-AF65-F5344CB8AC3E}">
        <p14:creationId xmlns:p14="http://schemas.microsoft.com/office/powerpoint/2010/main" val="1136635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a:t>
            </a:r>
            <a:r>
              <a:rPr lang="en-US" dirty="0" smtClean="0"/>
              <a:t>Preparation </a:t>
            </a:r>
            <a:r>
              <a:rPr lang="en-US" dirty="0" smtClean="0"/>
              <a:t>(1)</a:t>
            </a:r>
            <a:endParaRPr lang="en-US" dirty="0"/>
          </a:p>
        </p:txBody>
      </p:sp>
      <p:sp>
        <p:nvSpPr>
          <p:cNvPr id="3" name="Content Placeholder 2"/>
          <p:cNvSpPr>
            <a:spLocks noGrp="1"/>
          </p:cNvSpPr>
          <p:nvPr>
            <p:ph idx="1"/>
          </p:nvPr>
        </p:nvSpPr>
        <p:spPr>
          <a:xfrm>
            <a:off x="911412" y="1893943"/>
            <a:ext cx="10058400" cy="3931920"/>
          </a:xfrm>
        </p:spPr>
        <p:txBody>
          <a:bodyPr/>
          <a:lstStyle/>
          <a:p>
            <a:r>
              <a:rPr lang="en-US" dirty="0" smtClean="0"/>
              <a:t>Travers </a:t>
            </a:r>
            <a:r>
              <a:rPr lang="en-US" dirty="0" err="1" smtClean="0"/>
              <a:t>GenderStats</a:t>
            </a:r>
            <a:r>
              <a:rPr lang="en-US" dirty="0" smtClean="0"/>
              <a:t> Columns</a:t>
            </a:r>
            <a:endParaRPr lang="en-US" dirty="0"/>
          </a:p>
          <a:p>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21417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2</a:t>
            </a:r>
          </a:p>
        </p:txBody>
      </p:sp>
      <p:sp>
        <p:nvSpPr>
          <p:cNvPr id="3" name="Content Placeholder 2"/>
          <p:cNvSpPr>
            <a:spLocks noGrp="1"/>
          </p:cNvSpPr>
          <p:nvPr>
            <p:ph idx="1"/>
          </p:nvPr>
        </p:nvSpPr>
        <p:spPr>
          <a:xfrm>
            <a:off x="1003004" y="1906417"/>
            <a:ext cx="10058400" cy="3931920"/>
          </a:xfrm>
        </p:spPr>
        <p:txBody>
          <a:bodyPr/>
          <a:lstStyle/>
          <a:p>
            <a:r>
              <a:rPr lang="en-US" dirty="0"/>
              <a:t>Current GenderStat.csv after preliminary normalization -Transpose lines to columns</a:t>
            </a:r>
          </a:p>
          <a:p>
            <a:pPr lvl="1"/>
            <a:r>
              <a:rPr lang="en-US" dirty="0"/>
              <a:t>  years, country , and indicator are now columns</a:t>
            </a:r>
          </a:p>
          <a:p>
            <a:endParaRPr lang="en-US" dirty="0"/>
          </a:p>
        </p:txBody>
      </p:sp>
      <p:pic>
        <p:nvPicPr>
          <p:cNvPr id="4" name="Picture 3"/>
          <p:cNvPicPr>
            <a:picLocks noChangeAspect="1"/>
          </p:cNvPicPr>
          <p:nvPr/>
        </p:nvPicPr>
        <p:blipFill>
          <a:blip r:embed="rId2" cstate="print"/>
          <a:stretch>
            <a:fillRect/>
          </a:stretch>
        </p:blipFill>
        <p:spPr>
          <a:xfrm>
            <a:off x="1471988" y="2828413"/>
            <a:ext cx="6727730" cy="3638502"/>
          </a:xfrm>
          <a:prstGeom prst="rect">
            <a:avLst/>
          </a:prstGeom>
        </p:spPr>
      </p:pic>
    </p:spTree>
    <p:extLst>
      <p:ext uri="{BB962C8B-B14F-4D97-AF65-F5344CB8AC3E}">
        <p14:creationId xmlns:p14="http://schemas.microsoft.com/office/powerpoint/2010/main" val="3663174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Specified Data Types</a:t>
            </a:r>
            <a:endParaRPr lang="en-US" dirty="0"/>
          </a:p>
        </p:txBody>
      </p:sp>
      <p:sp>
        <p:nvSpPr>
          <p:cNvPr id="3" name="Content Placeholder 2"/>
          <p:cNvSpPr>
            <a:spLocks noGrp="1"/>
          </p:cNvSpPr>
          <p:nvPr>
            <p:ph idx="1"/>
          </p:nvPr>
        </p:nvSpPr>
        <p:spPr/>
        <p:txBody>
          <a:bodyPr/>
          <a:lstStyle/>
          <a:p>
            <a:r>
              <a:rPr lang="en-US" dirty="0" smtClean="0"/>
              <a:t>Countries are binaries indicators (treated as integers – {0,1})</a:t>
            </a:r>
          </a:p>
          <a:p>
            <a:r>
              <a:rPr lang="en-US" dirty="0" smtClean="0"/>
              <a:t>All other features are float.</a:t>
            </a:r>
            <a:endParaRPr lang="en-US" dirty="0"/>
          </a:p>
        </p:txBody>
      </p:sp>
    </p:spTree>
    <p:extLst>
      <p:ext uri="{BB962C8B-B14F-4D97-AF65-F5344CB8AC3E}">
        <p14:creationId xmlns:p14="http://schemas.microsoft.com/office/powerpoint/2010/main" val="2475355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 Missing data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35946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516</TotalTime>
  <Words>590</Words>
  <Application>Microsoft Office PowerPoint</Application>
  <PresentationFormat>Widescreen</PresentationFormat>
  <Paragraphs>106</Paragraphs>
  <Slides>16</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Century Gothic</vt:lpstr>
      <vt:lpstr>Courier New</vt:lpstr>
      <vt:lpstr>Garamond</vt:lpstr>
      <vt:lpstr>Gisha</vt:lpstr>
      <vt:lpstr>Savon</vt:lpstr>
      <vt:lpstr>Sallary gap predictionProject Status</vt:lpstr>
      <vt:lpstr>Business Goal </vt:lpstr>
      <vt:lpstr>Dataset segements</vt:lpstr>
      <vt:lpstr>machine-learning problem product</vt:lpstr>
      <vt:lpstr>Dataset segements (2)</vt:lpstr>
      <vt:lpstr>Data Preparation (1)</vt:lpstr>
      <vt:lpstr>Data Preparation 2</vt:lpstr>
      <vt:lpstr>Specified Data Types</vt:lpstr>
      <vt:lpstr>Fill Missing data</vt:lpstr>
      <vt:lpstr>Challenges</vt:lpstr>
      <vt:lpstr>Data Statistics</vt:lpstr>
      <vt:lpstr>Data Statistics</vt:lpstr>
      <vt:lpstr>Data Modeling</vt:lpstr>
      <vt:lpstr>External Articles </vt:lpstr>
      <vt:lpstr>Implementation plan</vt:lpstr>
      <vt:lpstr>Implementation plan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Sallary gap predictionfrom OECD</dc:title>
  <dc:creator>shiran mazor</dc:creator>
  <cp:lastModifiedBy>shiran mazor</cp:lastModifiedBy>
  <cp:revision>66</cp:revision>
  <dcterms:created xsi:type="dcterms:W3CDTF">2016-11-28T07:49:29Z</dcterms:created>
  <dcterms:modified xsi:type="dcterms:W3CDTF">2016-12-28T17:32:50Z</dcterms:modified>
</cp:coreProperties>
</file>