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12/7/2016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12/7/2016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a:t>
            </a:r>
            <a:r>
              <a:rPr lang="en-US" dirty="0" smtClean="0"/>
              <a:t>plan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1 - </a:t>
                      </a:r>
                      <a:r>
                        <a:rPr lang="en-US" sz="1400" b="1" baseline="0" dirty="0" smtClean="0"/>
                        <a:t> </a:t>
                      </a:r>
                      <a:r>
                        <a:rPr lang="en-US" sz="1400" dirty="0" smtClean="0"/>
                        <a:t>simple linear regression. T-test based feature Removing (manually)</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2</a:t>
                      </a:r>
                      <a:r>
                        <a:rPr lang="en-US" sz="1400" b="1" baseline="0" dirty="0" smtClean="0"/>
                        <a:t> - </a:t>
                      </a:r>
                      <a:r>
                        <a:rPr lang="en-US" sz="1400" dirty="0" smtClean="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c>
                  <a:txBody>
                    <a:bodyPr/>
                    <a:lstStyle/>
                    <a:p>
                      <a:endParaRPr lang="en-US" sz="1400" dirty="0"/>
                    </a:p>
                  </a:txBody>
                  <a:tcPr/>
                </a:tc>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3</a:t>
                      </a:r>
                      <a:r>
                        <a:rPr lang="en-US" sz="1400" b="1" baseline="0" dirty="0" smtClean="0"/>
                        <a:t> - </a:t>
                      </a:r>
                      <a:r>
                        <a:rPr lang="en-US" sz="1400" dirty="0" smtClean="0"/>
                        <a:t>data manipulation status - considering cross terms and different missing values system</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4</a:t>
                      </a:r>
                      <a:r>
                        <a:rPr lang="en-US" sz="1400" dirty="0" smtClean="0"/>
                        <a:t> -considering usage of Random Forest or SVM</a:t>
                      </a:r>
                    </a:p>
                    <a:p>
                      <a:endParaRPr lang="en-US" sz="1400" dirty="0"/>
                    </a:p>
                  </a:txBody>
                  <a:tcPr/>
                </a:tc>
                <a:tc>
                  <a:txBody>
                    <a:bodyPr/>
                    <a:lstStyle/>
                    <a:p>
                      <a:endParaRPr lang="en-US" sz="1400" dirty="0" smtClean="0"/>
                    </a:p>
                    <a:p>
                      <a:endParaRPr lang="en-US" sz="1400" dirty="0"/>
                    </a:p>
                  </a:txBody>
                  <a:tcPr/>
                </a:tc>
              </a:tr>
              <a:tr h="469019">
                <a:tc>
                  <a:txBody>
                    <a:bodyPr/>
                    <a:lstStyle/>
                    <a:p>
                      <a:r>
                        <a:rPr lang="en-US" sz="1400" b="1" dirty="0" smtClean="0"/>
                        <a:t>Model Deployment</a:t>
                      </a:r>
                      <a:endParaRPr lang="en-US" sz="1400" b="1"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smtClean="0"/>
              <a:t>Focuse</a:t>
            </a:r>
            <a:r>
              <a:rPr lang="en-US" dirty="0" smtClean="0"/>
              <a:t>– </a:t>
            </a:r>
            <a:r>
              <a:rPr lang="en-US" dirty="0"/>
              <a:t>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r>
              <a:rPr lang="en-US" dirty="0" smtClean="0"/>
              <a:t>)</a:t>
            </a:r>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endParaRPr lang="en-US" dirty="0" smtClean="0"/>
          </a:p>
          <a:p>
            <a:r>
              <a:rPr lang="en-US" dirty="0" smtClean="0"/>
              <a:t>OECD value meaning </a:t>
            </a:r>
            <a:r>
              <a:rPr lang="en-US" b="1" dirty="0" smtClean="0"/>
              <a:t>– the gender wage gap is unadjusted and  defined as the difference  between  male and female median wages divided by the  male median wages</a:t>
            </a:r>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a:stretch>
            <a:fillRect/>
          </a:stretch>
        </p:blipFill>
        <p:spPr>
          <a:xfrm>
            <a:off x="6454588" y="3617113"/>
            <a:ext cx="5319059" cy="2036628"/>
          </a:xfrm>
          <a:prstGeom prst="rect">
            <a:avLst/>
          </a:prstGeom>
        </p:spPr>
      </p:pic>
      <p:pic>
        <p:nvPicPr>
          <p:cNvPr id="5" name="Picture 4"/>
          <p:cNvPicPr>
            <a:picLocks noChangeAspect="1"/>
          </p:cNvPicPr>
          <p:nvPr/>
        </p:nvPicPr>
        <p:blipFill>
          <a:blip r:embed="rId4"/>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a:t>
            </a:r>
            <a:r>
              <a:rPr lang="en-US" dirty="0" smtClean="0"/>
              <a:t>categories, </a:t>
            </a:r>
            <a:r>
              <a:rPr lang="en-US" dirty="0"/>
              <a:t>years – equal </a:t>
            </a:r>
            <a:r>
              <a:rPr lang="en-US" dirty="0" smtClean="0"/>
              <a:t>fragments)</a:t>
            </a:r>
            <a:endParaRPr lang="en-US" dirty="0"/>
          </a:p>
          <a:p>
            <a:r>
              <a:rPr lang="en-US" dirty="0"/>
              <a:t>Normalizing –  (Value-min(value)) / (max(value)-min(value</a:t>
            </a:r>
            <a:r>
              <a:rPr lang="en-US" dirty="0" smtClean="0"/>
              <a:t>))</a:t>
            </a:r>
          </a:p>
          <a:p>
            <a:r>
              <a:rPr lang="en-US" dirty="0" smtClean="0"/>
              <a:t>First – </a:t>
            </a:r>
            <a:r>
              <a:rPr lang="en-US" dirty="0" err="1" smtClean="0"/>
              <a:t>GenderStats</a:t>
            </a:r>
            <a:r>
              <a:rPr lang="en-US" dirty="0" smtClean="0"/>
              <a:t> removing rows with null values in all years column:</a:t>
            </a:r>
          </a:p>
          <a:p>
            <a:endParaRPr lang="en-US" dirty="0"/>
          </a:p>
          <a:p>
            <a:endParaRPr lang="en-US" dirty="0" smtClean="0"/>
          </a:p>
          <a:p>
            <a:endParaRPr lang="en-US" dirty="0"/>
          </a:p>
          <a:p>
            <a:r>
              <a:rPr lang="en-US" dirty="0" err="1" smtClean="0"/>
              <a:t>GenderStat</a:t>
            </a:r>
            <a:r>
              <a:rPr lang="en-US" dirty="0" smtClean="0"/>
              <a:t> – remove all countries + years that are not in the </a:t>
            </a:r>
            <a:r>
              <a:rPr lang="en-US" dirty="0" err="1" smtClean="0"/>
              <a:t>oecd</a:t>
            </a:r>
            <a:endParaRPr lang="en-US" dirty="0" smtClean="0"/>
          </a:p>
          <a:p>
            <a:r>
              <a:rPr lang="en-US" dirty="0" err="1" smtClean="0"/>
              <a:t>Oecd</a:t>
            </a:r>
            <a:r>
              <a:rPr lang="en-US" dirty="0" smtClean="0"/>
              <a:t> – remove</a:t>
            </a:r>
            <a:r>
              <a:rPr lang="en-US" dirty="0"/>
              <a:t> + years</a:t>
            </a:r>
            <a:r>
              <a:rPr lang="en-US" dirty="0" smtClean="0"/>
              <a:t> countries that are not in gender  stats</a:t>
            </a:r>
          </a:p>
          <a:p>
            <a:pPr marL="0" indent="0">
              <a:buNone/>
            </a:pPr>
            <a:endParaRPr lang="en-US" dirty="0"/>
          </a:p>
        </p:txBody>
      </p:sp>
      <p:pic>
        <p:nvPicPr>
          <p:cNvPr id="5" name="Picture 4"/>
          <p:cNvPicPr>
            <a:picLocks noChangeAspect="1"/>
          </p:cNvPicPr>
          <p:nvPr/>
        </p:nvPicPr>
        <p:blipFill>
          <a:blip r:embed="rId2"/>
          <a:stretch>
            <a:fillRect/>
          </a:stretch>
        </p:blipFill>
        <p:spPr>
          <a:xfrm>
            <a:off x="756024" y="3062788"/>
            <a:ext cx="9544143" cy="1089664"/>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2</a:t>
            </a:r>
            <a:endParaRPr lang="en-US" dirty="0"/>
          </a:p>
        </p:txBody>
      </p:sp>
      <p:sp>
        <p:nvSpPr>
          <p:cNvPr id="3" name="Content Placeholder 2"/>
          <p:cNvSpPr>
            <a:spLocks noGrp="1"/>
          </p:cNvSpPr>
          <p:nvPr>
            <p:ph idx="1"/>
          </p:nvPr>
        </p:nvSpPr>
        <p:spPr/>
        <p:txBody>
          <a:bodyPr/>
          <a:lstStyle/>
          <a:p>
            <a:r>
              <a:rPr lang="en-US" dirty="0"/>
              <a:t>Current GenderStat.csv after preliminary </a:t>
            </a:r>
            <a:r>
              <a:rPr lang="en-US" dirty="0" smtClean="0"/>
              <a:t>normalization -</a:t>
            </a:r>
            <a:r>
              <a:rPr lang="en-US" dirty="0"/>
              <a:t>Transpose lines to </a:t>
            </a:r>
            <a:r>
              <a:rPr lang="en-US" dirty="0" smtClean="0"/>
              <a:t>columns</a:t>
            </a:r>
          </a:p>
          <a:p>
            <a:pPr lvl="1"/>
            <a:r>
              <a:rPr lang="en-US" dirty="0" smtClean="0"/>
              <a:t>  years, country , and indicator are now columns</a:t>
            </a:r>
            <a:endParaRPr lang="en-US" dirty="0"/>
          </a:p>
          <a:p>
            <a:endParaRPr lang="en-US" dirty="0"/>
          </a:p>
        </p:txBody>
      </p:sp>
      <p:pic>
        <p:nvPicPr>
          <p:cNvPr id="4" name="Picture 3"/>
          <p:cNvPicPr>
            <a:picLocks noChangeAspect="1"/>
          </p:cNvPicPr>
          <p:nvPr/>
        </p:nvPicPr>
        <p:blipFill>
          <a:blip r:embed="rId2"/>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smtClean="0"/>
              <a:t>deterministically </a:t>
            </a:r>
            <a:r>
              <a:rPr lang="en-US" dirty="0"/>
              <a:t>(for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r>
              <a:rPr lang="en-US" dirty="0" smtClean="0"/>
              <a:t>!</a:t>
            </a:r>
          </a:p>
          <a:p>
            <a:pPr lvl="1"/>
            <a:r>
              <a:rPr lang="en-US" dirty="0"/>
              <a:t>Too many</a:t>
            </a:r>
            <a:r>
              <a:rPr lang="en-US" dirty="0" smtClean="0"/>
              <a:t>!</a:t>
            </a:r>
            <a:endParaRPr lang="en-US" dirty="0"/>
          </a:p>
          <a:p>
            <a:pPr lvl="1"/>
            <a:r>
              <a:rPr lang="en-US" dirty="0" smtClean="0"/>
              <a:t>First </a:t>
            </a:r>
            <a:r>
              <a:rPr lang="en-US" dirty="0"/>
              <a:t>removing the sparse ones without mining context </a:t>
            </a:r>
            <a:endParaRPr lang="en-US" dirty="0" smtClean="0"/>
          </a:p>
          <a:p>
            <a:pPr lvl="1"/>
            <a:r>
              <a:rPr lang="en-US" dirty="0" smtClean="0"/>
              <a:t>First version:  median</a:t>
            </a:r>
          </a:p>
          <a:p>
            <a:pPr lvl="1"/>
            <a:r>
              <a:rPr lang="en-US" dirty="0" smtClean="0"/>
              <a:t>Second </a:t>
            </a:r>
            <a:r>
              <a:rPr lang="en-US" dirty="0"/>
              <a:t>version: finding similar countries with similar values </a:t>
            </a:r>
            <a:endParaRPr lang="en-US" dirty="0" smtClean="0"/>
          </a:p>
          <a:p>
            <a:r>
              <a:rPr lang="en-US" dirty="0" smtClean="0"/>
              <a:t>Not </a:t>
            </a:r>
            <a:r>
              <a:rPr lang="en-US" dirty="0"/>
              <a:t>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1954597"/>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238166">
                <a:tc rowSpan="2">
                  <a:txBody>
                    <a:bodyPr/>
                    <a:lstStyle/>
                    <a:p>
                      <a:r>
                        <a:rPr lang="en-US" sz="1400" b="1" dirty="0" smtClean="0"/>
                        <a:t>Business understanding</a:t>
                      </a:r>
                      <a:endParaRPr lang="en-US" sz="1400" b="1" dirty="0"/>
                    </a:p>
                  </a:txBody>
                  <a:tcPr/>
                </a:tc>
                <a:tc>
                  <a:txBody>
                    <a:bodyPr/>
                    <a:lstStyle/>
                    <a:p>
                      <a:r>
                        <a:rPr lang="en-US" sz="1400" dirty="0" smtClean="0"/>
                        <a:t>Search</a:t>
                      </a:r>
                      <a:r>
                        <a:rPr lang="en-US" sz="1400" baseline="0" dirty="0" smtClean="0"/>
                        <a:t> salary and gender statistics</a:t>
                      </a:r>
                      <a:endParaRPr lang="en-US" sz="1400" dirty="0"/>
                    </a:p>
                  </a:txBody>
                  <a:tcPr/>
                </a:tc>
                <a:tc>
                  <a:txBody>
                    <a:bodyPr/>
                    <a:lstStyle/>
                    <a:p>
                      <a:r>
                        <a:rPr lang="en-US" sz="1400" dirty="0" smtClean="0"/>
                        <a:t>Done.</a:t>
                      </a:r>
                      <a:endParaRPr lang="en-US" sz="1400" dirty="0"/>
                    </a:p>
                  </a:txBody>
                  <a:tcPr/>
                </a:tc>
              </a:tr>
              <a:tr h="238166">
                <a:tc vMerge="1">
                  <a:txBody>
                    <a:bodyPr/>
                    <a:lstStyle/>
                    <a:p>
                      <a:endParaRPr lang="en-US" sz="1200" b="1" dirty="0"/>
                    </a:p>
                  </a:txBody>
                  <a:tcPr/>
                </a:tc>
                <a:tc>
                  <a:txBody>
                    <a:bodyPr/>
                    <a:lstStyle/>
                    <a:p>
                      <a:r>
                        <a:rPr lang="en-US" sz="1400" dirty="0" smtClean="0"/>
                        <a:t>Defining the problem </a:t>
                      </a:r>
                      <a:endParaRPr lang="en-US" sz="1400" dirty="0"/>
                    </a:p>
                  </a:txBody>
                  <a:tcPr/>
                </a:tc>
                <a:tc>
                  <a:txBody>
                    <a:bodyPr/>
                    <a:lstStyle/>
                    <a:p>
                      <a:r>
                        <a:rPr lang="en-US" sz="1400" dirty="0" smtClean="0"/>
                        <a:t>Done.</a:t>
                      </a:r>
                      <a:endParaRPr lang="en-US" sz="1400" dirty="0"/>
                    </a:p>
                  </a:txBody>
                  <a:tcPr/>
                </a:tc>
              </a:tr>
              <a:tr h="332222">
                <a:tc>
                  <a:txBody>
                    <a:bodyPr/>
                    <a:lstStyle/>
                    <a:p>
                      <a:r>
                        <a:rPr lang="en-US" sz="1400" b="1" dirty="0" smtClean="0"/>
                        <a:t>Data understanding </a:t>
                      </a:r>
                      <a:endParaRPr lang="en-US" sz="1400" b="1" dirty="0"/>
                    </a:p>
                  </a:txBody>
                  <a:tcPr/>
                </a:tc>
                <a:tc>
                  <a:txBody>
                    <a:bodyPr/>
                    <a:lstStyle/>
                    <a:p>
                      <a:r>
                        <a:rPr lang="en-US" sz="1400" dirty="0" smtClean="0"/>
                        <a:t>Focused on </a:t>
                      </a:r>
                      <a:r>
                        <a:rPr lang="en-US" sz="1400" dirty="0" err="1" smtClean="0"/>
                        <a:t>GenderStats</a:t>
                      </a:r>
                      <a:r>
                        <a:rPr lang="en-US" sz="1400" dirty="0" smtClean="0"/>
                        <a:t>,</a:t>
                      </a:r>
                      <a:r>
                        <a:rPr lang="en-US" sz="1400" baseline="0" dirty="0" smtClean="0"/>
                        <a:t> </a:t>
                      </a:r>
                      <a:r>
                        <a:rPr lang="en-US" sz="1400" baseline="0" dirty="0" err="1" smtClean="0"/>
                        <a:t>Sallary</a:t>
                      </a:r>
                      <a:r>
                        <a:rPr lang="en-US" sz="1400" baseline="0" dirty="0" smtClean="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txBody>
                  <a:tcPr/>
                </a:tc>
              </a:tr>
              <a:tr h="469019">
                <a:tc rowSpan="6">
                  <a:txBody>
                    <a:bodyPr/>
                    <a:lstStyle/>
                    <a:p>
                      <a:r>
                        <a:rPr lang="en-US" sz="1400" b="1" dirty="0" smtClean="0"/>
                        <a:t>Data preparation &amp; cleaning</a:t>
                      </a:r>
                      <a:endParaRPr lang="en-US" sz="1400" b="1" dirty="0"/>
                    </a:p>
                  </a:txBody>
                  <a:tcPr/>
                </a:tc>
                <a:tc>
                  <a:txBody>
                    <a:bodyPr/>
                    <a:lstStyle/>
                    <a:p>
                      <a:r>
                        <a:rPr lang="en-US" sz="1400" dirty="0" err="1" smtClean="0"/>
                        <a:t>GenderStats</a:t>
                      </a:r>
                      <a:r>
                        <a:rPr lang="en-US" sz="1400" dirty="0" smtClean="0"/>
                        <a:t> - Remove fully empty lines , convert</a:t>
                      </a:r>
                      <a:r>
                        <a:rPr lang="en-US" sz="1400" baseline="0" dirty="0" smtClean="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469019">
                <a:tc vMerge="1">
                  <a:txBody>
                    <a:bodyPr/>
                    <a:lstStyle/>
                    <a:p>
                      <a:endParaRPr lang="en-US"/>
                    </a:p>
                  </a:txBody>
                  <a:tcPr/>
                </a:tc>
                <a:tc>
                  <a:txBody>
                    <a:bodyPr/>
                    <a:lstStyle/>
                    <a:p>
                      <a:r>
                        <a:rPr lang="en-US" sz="1400" dirty="0" smtClean="0"/>
                        <a:t>Transpose lines</a:t>
                      </a:r>
                      <a:r>
                        <a:rPr lang="en-US" sz="1400" baseline="0" dirty="0" smtClean="0"/>
                        <a:t> to columns  - years and country are columns</a:t>
                      </a:r>
                      <a:endParaRPr lang="en-US" sz="1400" dirty="0"/>
                    </a:p>
                  </a:txBody>
                  <a:tcPr/>
                </a:tc>
                <a:tc>
                  <a:txBody>
                    <a:bodyPr/>
                    <a:lstStyle/>
                    <a:p>
                      <a:endParaRPr lang="en-US" sz="1400" dirty="0"/>
                    </a:p>
                  </a:txBody>
                  <a:tcPr/>
                </a:tc>
              </a:tr>
              <a:tr h="404883">
                <a:tc vMerge="1">
                  <a:txBody>
                    <a:bodyPr/>
                    <a:lstStyle/>
                    <a:p>
                      <a:endParaRPr lang="en-US" sz="1200" b="1" dirty="0"/>
                    </a:p>
                  </a:txBody>
                  <a:tcPr/>
                </a:tc>
                <a:tc>
                  <a:txBody>
                    <a:bodyPr/>
                    <a:lstStyle/>
                    <a:p>
                      <a:r>
                        <a:rPr lang="en-US" sz="1400" dirty="0" smtClean="0"/>
                        <a:t>Remove irrelevant</a:t>
                      </a:r>
                      <a:r>
                        <a:rPr lang="en-US" sz="1400" baseline="0" dirty="0" smtClean="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Intersect  between</a:t>
                      </a:r>
                      <a:r>
                        <a:rPr lang="en-US" sz="1400" baseline="0" dirty="0" smtClean="0"/>
                        <a:t> countries and years</a:t>
                      </a:r>
                      <a:endParaRPr lang="en-US" sz="1400" dirty="0" smtClean="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Merge </a:t>
                      </a:r>
                      <a:r>
                        <a:rPr lang="en-US" sz="1400" dirty="0" err="1" smtClean="0"/>
                        <a:t>oecd</a:t>
                      </a:r>
                      <a:r>
                        <a:rPr lang="en-US" sz="1400" baseline="0" dirty="0" smtClean="0"/>
                        <a:t> data and </a:t>
                      </a:r>
                      <a:r>
                        <a:rPr lang="en-US" sz="1400" baseline="0" dirty="0" err="1" smtClean="0"/>
                        <a:t>GenderStats</a:t>
                      </a:r>
                      <a:r>
                        <a:rPr lang="en-US" sz="1400" baseline="0" dirty="0" smtClean="0"/>
                        <a:t> csv</a:t>
                      </a:r>
                      <a:endParaRPr lang="en-US" sz="1400" dirty="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complete missing values</a:t>
                      </a:r>
                      <a:r>
                        <a:rPr lang="en-US" sz="1400" baseline="0" dirty="0" smtClean="0"/>
                        <a:t> </a:t>
                      </a:r>
                      <a:endParaRPr lang="en-US" sz="1400" dirty="0"/>
                    </a:p>
                  </a:txBody>
                  <a:tcPr/>
                </a:tc>
                <a:tc>
                  <a:txBody>
                    <a:bodyPr/>
                    <a:lstStyle/>
                    <a:p>
                      <a:endParaRPr lang="en-US" sz="1400" dirty="0"/>
                    </a:p>
                  </a:txBody>
                  <a:tcPr/>
                </a:tc>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 Analysis</a:t>
                      </a:r>
                    </a:p>
                    <a:p>
                      <a:endParaRPr lang="en-US" sz="1400" b="1" dirty="0"/>
                    </a:p>
                  </a:txBody>
                  <a:tcPr/>
                </a:tc>
                <a:tc>
                  <a:txBody>
                    <a:bodyPr/>
                    <a:lstStyle/>
                    <a:p>
                      <a:r>
                        <a:rPr lang="en-US" sz="1400" dirty="0" smtClean="0"/>
                        <a:t>Defining train and test data</a:t>
                      </a:r>
                      <a:endParaRPr lang="en-US" sz="1400" dirty="0"/>
                    </a:p>
                  </a:txBody>
                  <a:tcPr/>
                </a:tc>
                <a:tc>
                  <a:txBody>
                    <a:bodyPr/>
                    <a:lstStyle/>
                    <a:p>
                      <a:endParaRPr lang="en-US" sz="1400" dirty="0"/>
                    </a:p>
                  </a:txBody>
                  <a:tcPr/>
                </a:tc>
              </a:tr>
              <a:tr h="332222">
                <a:tc>
                  <a:txBody>
                    <a:bodyPr/>
                    <a:lstStyle/>
                    <a:p>
                      <a:endParaRPr lang="en-US" sz="1400" b="1" dirty="0"/>
                    </a:p>
                  </a:txBody>
                  <a:tcPr/>
                </a:tc>
                <a:tc>
                  <a:txBody>
                    <a:bodyPr/>
                    <a:lstStyle/>
                    <a:p>
                      <a:r>
                        <a:rPr lang="en-US" sz="1400" dirty="0" smtClean="0"/>
                        <a:t>Select and normalize features (by correlation) </a:t>
                      </a:r>
                      <a:endParaRPr lang="en-US" sz="1400" dirty="0"/>
                    </a:p>
                  </a:txBody>
                  <a:tcPr/>
                </a:tc>
                <a:tc>
                  <a:txBody>
                    <a:bodyPr/>
                    <a:lstStyle/>
                    <a:p>
                      <a:endParaRPr lang="en-US" sz="1400" dirty="0"/>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424</TotalTime>
  <Words>521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 Product output</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36</cp:revision>
  <dcterms:created xsi:type="dcterms:W3CDTF">2016-11-28T07:49:29Z</dcterms:created>
  <dcterms:modified xsi:type="dcterms:W3CDTF">2016-12-07T14:26:15Z</dcterms:modified>
</cp:coreProperties>
</file>