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1" r:id="rId6"/>
    <p:sldId id="263" r:id="rId7"/>
    <p:sldId id="269" r:id="rId8"/>
    <p:sldId id="273" r:id="rId9"/>
    <p:sldId id="274" r:id="rId10"/>
    <p:sldId id="262" r:id="rId11"/>
    <p:sldId id="270" r:id="rId12"/>
    <p:sldId id="275" r:id="rId13"/>
    <p:sldId id="271" r:id="rId14"/>
    <p:sldId id="272" r:id="rId15"/>
    <p:sldId id="268"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2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31/12/2016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31/12/2016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31/12/2016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31/12/2016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31/12/2016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worldbank.org/data-catalog/gender-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Status</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a:t>Eylon Saadon</a:t>
            </a:r>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a:xfrm>
            <a:off x="696433" y="1788159"/>
            <a:ext cx="10134127" cy="4639221"/>
          </a:xfrm>
        </p:spPr>
        <p:txBody>
          <a:bodyPr>
            <a:normAutofit/>
          </a:bodyPr>
          <a:lstStyle/>
          <a:p>
            <a:r>
              <a:rPr lang="en-US" dirty="0"/>
              <a:t>Many missing Values – dropping irrelevant columns and dropping records with over 90% null data:</a:t>
            </a:r>
          </a:p>
          <a:p>
            <a:endParaRPr lang="en-US" dirty="0"/>
          </a:p>
          <a:p>
            <a:endParaRPr lang="en-US" dirty="0"/>
          </a:p>
          <a:p>
            <a:endParaRPr lang="en-US" dirty="0"/>
          </a:p>
          <a:p>
            <a:endParaRPr lang="en-US" dirty="0"/>
          </a:p>
          <a:p>
            <a:endParaRPr lang="en-US" dirty="0"/>
          </a:p>
          <a:p>
            <a:r>
              <a:rPr lang="en-US" dirty="0"/>
              <a:t>Not normalized.</a:t>
            </a:r>
          </a:p>
          <a:p>
            <a:pPr marL="274320" lvl="1" indent="0">
              <a:buNone/>
            </a:pPr>
            <a:endParaRPr lang="en-US" dirty="0"/>
          </a:p>
          <a:p>
            <a:pPr marL="274320" lvl="1" indent="0">
              <a:buNone/>
            </a:pPr>
            <a:endParaRPr lang="en-US" dirty="0"/>
          </a:p>
          <a:p>
            <a:r>
              <a:rPr lang="en-US" dirty="0"/>
              <a:t>Duplicate values in OECD Data</a:t>
            </a:r>
          </a:p>
          <a:p>
            <a:pPr lvl="1"/>
            <a:r>
              <a:rPr lang="en-US" dirty="0"/>
              <a:t>‘subject’ column create duplicate (Total, Self-employed) </a:t>
            </a:r>
          </a:p>
          <a:p>
            <a:endParaRPr lang="en-US" dirty="0"/>
          </a:p>
        </p:txBody>
      </p:sp>
      <p:pic>
        <p:nvPicPr>
          <p:cNvPr id="4" name="Picture 3"/>
          <p:cNvPicPr>
            <a:picLocks noChangeAspect="1"/>
          </p:cNvPicPr>
          <p:nvPr/>
        </p:nvPicPr>
        <p:blipFill>
          <a:blip r:embed="rId2"/>
          <a:stretch>
            <a:fillRect/>
          </a:stretch>
        </p:blipFill>
        <p:spPr>
          <a:xfrm>
            <a:off x="3856192" y="2157122"/>
            <a:ext cx="4826000" cy="2164851"/>
          </a:xfrm>
          <a:prstGeom prst="rect">
            <a:avLst/>
          </a:prstGeom>
        </p:spPr>
      </p:pic>
      <p:pic>
        <p:nvPicPr>
          <p:cNvPr id="5" name="Picture 4"/>
          <p:cNvPicPr>
            <a:picLocks noChangeAspect="1"/>
          </p:cNvPicPr>
          <p:nvPr/>
        </p:nvPicPr>
        <p:blipFill>
          <a:blip r:embed="rId3"/>
          <a:stretch>
            <a:fillRect/>
          </a:stretch>
        </p:blipFill>
        <p:spPr>
          <a:xfrm>
            <a:off x="3611246" y="4464901"/>
            <a:ext cx="5171955" cy="782338"/>
          </a:xfrm>
          <a:prstGeom prst="rect">
            <a:avLst/>
          </a:prstGeom>
        </p:spPr>
      </p:pic>
      <p:pic>
        <p:nvPicPr>
          <p:cNvPr id="6" name="Picture 5"/>
          <p:cNvPicPr>
            <a:picLocks noChangeAspect="1"/>
          </p:cNvPicPr>
          <p:nvPr/>
        </p:nvPicPr>
        <p:blipFill>
          <a:blip r:embed="rId4"/>
          <a:stretch>
            <a:fillRect/>
          </a:stretch>
        </p:blipFill>
        <p:spPr>
          <a:xfrm>
            <a:off x="4278549" y="6148225"/>
            <a:ext cx="6846651" cy="279155"/>
          </a:xfrm>
          <a:prstGeom prst="rect">
            <a:avLst/>
          </a:prstGeom>
        </p:spPr>
      </p:pic>
    </p:spTree>
    <p:extLst>
      <p:ext uri="{BB962C8B-B14F-4D97-AF65-F5344CB8AC3E}">
        <p14:creationId xmlns:p14="http://schemas.microsoft.com/office/powerpoint/2010/main" val="186458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Statistics</a:t>
            </a:r>
          </a:p>
        </p:txBody>
      </p:sp>
      <p:sp>
        <p:nvSpPr>
          <p:cNvPr id="3" name="Content Placeholder 2"/>
          <p:cNvSpPr>
            <a:spLocks noGrp="1"/>
          </p:cNvSpPr>
          <p:nvPr>
            <p:ph idx="1"/>
          </p:nvPr>
        </p:nvSpPr>
        <p:spPr/>
        <p:txBody>
          <a:bodyPr/>
          <a:lstStyle/>
          <a:p>
            <a:r>
              <a:rPr lang="en-US" dirty="0"/>
              <a:t>Histogram of Wage Gap</a:t>
            </a:r>
          </a:p>
          <a:p>
            <a:endParaRPr lang="en-US" dirty="0"/>
          </a:p>
        </p:txBody>
      </p:sp>
      <p:pic>
        <p:nvPicPr>
          <p:cNvPr id="4" name="Picture 3"/>
          <p:cNvPicPr>
            <a:picLocks noChangeAspect="1"/>
          </p:cNvPicPr>
          <p:nvPr/>
        </p:nvPicPr>
        <p:blipFill>
          <a:blip r:embed="rId2"/>
          <a:stretch>
            <a:fillRect/>
          </a:stretch>
        </p:blipFill>
        <p:spPr>
          <a:xfrm>
            <a:off x="4404166" y="2103120"/>
            <a:ext cx="5636871" cy="3858573"/>
          </a:xfrm>
          <a:prstGeom prst="rect">
            <a:avLst/>
          </a:prstGeom>
        </p:spPr>
      </p:pic>
    </p:spTree>
    <p:extLst>
      <p:ext uri="{BB962C8B-B14F-4D97-AF65-F5344CB8AC3E}">
        <p14:creationId xmlns:p14="http://schemas.microsoft.com/office/powerpoint/2010/main" val="371558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Statistics</a:t>
            </a:r>
          </a:p>
        </p:txBody>
      </p:sp>
      <p:sp>
        <p:nvSpPr>
          <p:cNvPr id="3" name="Content Placeholder 2"/>
          <p:cNvSpPr>
            <a:spLocks noGrp="1"/>
          </p:cNvSpPr>
          <p:nvPr>
            <p:ph idx="1"/>
          </p:nvPr>
        </p:nvSpPr>
        <p:spPr/>
        <p:txBody>
          <a:bodyPr/>
          <a:lstStyle/>
          <a:p>
            <a:r>
              <a:rPr lang="en-US" dirty="0"/>
              <a:t>Wage gap Ratio vs years</a:t>
            </a:r>
          </a:p>
          <a:p>
            <a:r>
              <a:rPr lang="en-US" dirty="0">
                <a:solidFill>
                  <a:srgbClr val="FF0000"/>
                </a:solidFill>
              </a:rPr>
              <a:t>Red</a:t>
            </a:r>
            <a:r>
              <a:rPr lang="en-US" dirty="0"/>
              <a:t> – countries not in </a:t>
            </a:r>
            <a:r>
              <a:rPr lang="en-US" dirty="0" err="1"/>
              <a:t>featurs</a:t>
            </a:r>
            <a:r>
              <a:rPr lang="en-US" dirty="0"/>
              <a:t>.</a:t>
            </a:r>
          </a:p>
          <a:p>
            <a:r>
              <a:rPr lang="en-US" dirty="0">
                <a:solidFill>
                  <a:srgbClr val="00B050"/>
                </a:solidFill>
              </a:rPr>
              <a:t>Green-</a:t>
            </a:r>
            <a:r>
              <a:rPr lang="en-US" dirty="0"/>
              <a:t> countries selected in</a:t>
            </a:r>
          </a:p>
          <a:p>
            <a:pPr marL="0" indent="0">
              <a:buNone/>
            </a:pPr>
            <a:r>
              <a:rPr lang="en-US" dirty="0"/>
              <a:t> features</a:t>
            </a:r>
          </a:p>
          <a:p>
            <a:pPr>
              <a:buFont typeface="Courier New" panose="02070309020205020404" pitchFamily="49" charset="0"/>
              <a:buChar char="o"/>
            </a:pPr>
            <a:r>
              <a:rPr lang="en-US" dirty="0">
                <a:solidFill>
                  <a:srgbClr val="0070C0"/>
                </a:solidFill>
              </a:rPr>
              <a:t>Blue</a:t>
            </a:r>
            <a:r>
              <a:rPr lang="en-US" dirty="0"/>
              <a:t> – average on all countries</a:t>
            </a:r>
          </a:p>
          <a:p>
            <a:pPr marL="0" indent="0">
              <a:buNone/>
            </a:pPr>
            <a:r>
              <a:rPr lang="en-US" dirty="0"/>
              <a:t>Per year.</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4694801" y="1926529"/>
            <a:ext cx="6162253" cy="4466734"/>
          </a:xfrm>
          <a:prstGeom prst="rect">
            <a:avLst/>
          </a:prstGeom>
        </p:spPr>
      </p:pic>
    </p:spTree>
    <p:extLst>
      <p:ext uri="{BB962C8B-B14F-4D97-AF65-F5344CB8AC3E}">
        <p14:creationId xmlns:p14="http://schemas.microsoft.com/office/powerpoint/2010/main" val="279538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3540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Articles </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49202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graphicFrame>
        <p:nvGraphicFramePr>
          <p:cNvPr id="4" name="Table 3"/>
          <p:cNvGraphicFramePr>
            <a:graphicFrameLocks noGrp="1"/>
          </p:cNvGraphicFramePr>
          <p:nvPr>
            <p:extLst>
              <p:ext uri="{D42A27DB-BD31-4B8C-83A1-F6EECF244321}">
                <p14:modId xmlns:p14="http://schemas.microsoft.com/office/powerpoint/2010/main" val="3525530455"/>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val="20000"/>
                    </a:ext>
                  </a:extLst>
                </a:gridCol>
                <a:gridCol w="6601590">
                  <a:extLst>
                    <a:ext uri="{9D8B030D-6E8A-4147-A177-3AD203B41FA5}">
                      <a16:colId xmlns:a16="http://schemas.microsoft.com/office/drawing/2014/main" val="20001"/>
                    </a:ext>
                  </a:extLst>
                </a:gridCol>
                <a:gridCol w="838838">
                  <a:extLst>
                    <a:ext uri="{9D8B030D-6E8A-4147-A177-3AD203B41FA5}">
                      <a16:colId xmlns:a16="http://schemas.microsoft.com/office/drawing/2014/main"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val="10000"/>
                  </a:ext>
                </a:extLst>
              </a:tr>
              <a:tr h="238166">
                <a:tc rowSpan="2">
                  <a:txBody>
                    <a:bodyPr/>
                    <a:lstStyle/>
                    <a:p>
                      <a:r>
                        <a:rPr lang="en-US" sz="1400" b="1" dirty="0"/>
                        <a:t>Business understanding</a:t>
                      </a:r>
                    </a:p>
                  </a:txBody>
                  <a:tcPr/>
                </a:tc>
                <a:tc>
                  <a:txBody>
                    <a:bodyPr/>
                    <a:lstStyle/>
                    <a:p>
                      <a:r>
                        <a:rPr lang="en-US" sz="1400" dirty="0"/>
                        <a:t>Search</a:t>
                      </a:r>
                      <a:r>
                        <a:rPr lang="en-US" sz="1400" baseline="0" dirty="0"/>
                        <a:t> salary and gender statistics</a:t>
                      </a:r>
                      <a:endParaRPr lang="en-US" sz="1400" dirty="0"/>
                    </a:p>
                  </a:txBody>
                  <a:tcPr/>
                </a:tc>
                <a:tc>
                  <a:txBody>
                    <a:bodyPr/>
                    <a:lstStyle/>
                    <a:p>
                      <a:r>
                        <a:rPr lang="en-US" sz="1400" dirty="0"/>
                        <a:t>Done.</a:t>
                      </a:r>
                    </a:p>
                  </a:txBody>
                  <a:tcPr/>
                </a:tc>
                <a:extLst>
                  <a:ext uri="{0D108BD9-81ED-4DB2-BD59-A6C34878D82A}">
                    <a16:rowId xmlns:a16="http://schemas.microsoft.com/office/drawing/2014/main" val="10001"/>
                  </a:ext>
                </a:extLst>
              </a:tr>
              <a:tr h="238166">
                <a:tc vMerge="1">
                  <a:txBody>
                    <a:bodyPr/>
                    <a:lstStyle/>
                    <a:p>
                      <a:endParaRPr lang="en-US" sz="1200" b="1" dirty="0"/>
                    </a:p>
                  </a:txBody>
                  <a:tcPr/>
                </a:tc>
                <a:tc>
                  <a:txBody>
                    <a:bodyPr/>
                    <a:lstStyle/>
                    <a:p>
                      <a:r>
                        <a:rPr lang="en-US" sz="1400" dirty="0"/>
                        <a:t>Defining the problem </a:t>
                      </a:r>
                    </a:p>
                  </a:txBody>
                  <a:tcPr/>
                </a:tc>
                <a:tc>
                  <a:txBody>
                    <a:bodyPr/>
                    <a:lstStyle/>
                    <a:p>
                      <a:r>
                        <a:rPr lang="en-US" sz="1400" dirty="0"/>
                        <a:t>Done.</a:t>
                      </a:r>
                    </a:p>
                  </a:txBody>
                  <a:tcPr/>
                </a:tc>
                <a:extLst>
                  <a:ext uri="{0D108BD9-81ED-4DB2-BD59-A6C34878D82A}">
                    <a16:rowId xmlns:a16="http://schemas.microsoft.com/office/drawing/2014/main" val="10002"/>
                  </a:ext>
                </a:extLst>
              </a:tr>
              <a:tr h="332222">
                <a:tc>
                  <a:txBody>
                    <a:bodyPr/>
                    <a:lstStyle/>
                    <a:p>
                      <a:r>
                        <a:rPr lang="en-US" sz="1400" b="1" dirty="0"/>
                        <a:t>Data understanding </a:t>
                      </a:r>
                    </a:p>
                  </a:txBody>
                  <a:tcPr/>
                </a:tc>
                <a:tc>
                  <a:txBody>
                    <a:bodyPr/>
                    <a:lstStyle/>
                    <a:p>
                      <a:r>
                        <a:rPr lang="en-US" sz="1400" dirty="0"/>
                        <a:t>Focused on </a:t>
                      </a:r>
                      <a:r>
                        <a:rPr lang="en-US" sz="1400" dirty="0" err="1"/>
                        <a:t>GenderStats</a:t>
                      </a:r>
                      <a:r>
                        <a:rPr lang="en-US" sz="1400" dirty="0"/>
                        <a:t>,</a:t>
                      </a:r>
                      <a:r>
                        <a:rPr lang="en-US" sz="1400" baseline="0" dirty="0"/>
                        <a:t> </a:t>
                      </a:r>
                      <a:r>
                        <a:rPr lang="en-US" sz="1400" baseline="0" dirty="0" err="1"/>
                        <a:t>Sallary</a:t>
                      </a:r>
                      <a:r>
                        <a:rPr lang="en-US" sz="1400" baseline="0" dirty="0"/>
                        <a:t> gap csv on  OECD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txBody>
                  <a:tcPr/>
                </a:tc>
                <a:extLst>
                  <a:ext uri="{0D108BD9-81ED-4DB2-BD59-A6C34878D82A}">
                    <a16:rowId xmlns:a16="http://schemas.microsoft.com/office/drawing/2014/main" val="10003"/>
                  </a:ext>
                </a:extLst>
              </a:tr>
              <a:tr h="469019">
                <a:tc rowSpan="6">
                  <a:txBody>
                    <a:bodyPr/>
                    <a:lstStyle/>
                    <a:p>
                      <a:r>
                        <a:rPr lang="en-US" sz="1400" b="1" dirty="0"/>
                        <a:t>Data preparation &amp; cleaning</a:t>
                      </a:r>
                    </a:p>
                  </a:txBody>
                  <a:tcPr/>
                </a:tc>
                <a:tc>
                  <a:txBody>
                    <a:bodyPr/>
                    <a:lstStyle/>
                    <a:p>
                      <a:r>
                        <a:rPr lang="en-US" sz="1400" dirty="0" err="1"/>
                        <a:t>GenderStats</a:t>
                      </a:r>
                      <a:r>
                        <a:rPr lang="en-US" sz="1400" dirty="0"/>
                        <a:t> - Remove fully empty lines , convert</a:t>
                      </a:r>
                      <a:r>
                        <a:rPr lang="en-US" sz="1400" baseline="0" dirty="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val="10004"/>
                  </a:ext>
                </a:extLst>
              </a:tr>
              <a:tr h="469019">
                <a:tc vMerge="1">
                  <a:txBody>
                    <a:bodyPr/>
                    <a:lstStyle/>
                    <a:p>
                      <a:endParaRPr lang="en-US"/>
                    </a:p>
                  </a:txBody>
                  <a:tcPr/>
                </a:tc>
                <a:tc>
                  <a:txBody>
                    <a:bodyPr/>
                    <a:lstStyle/>
                    <a:p>
                      <a:r>
                        <a:rPr lang="en-US" sz="1400" dirty="0"/>
                        <a:t>Transpose lines</a:t>
                      </a:r>
                      <a:r>
                        <a:rPr lang="en-US" sz="1400" baseline="0" dirty="0"/>
                        <a:t> to columns  - years and country are columns</a:t>
                      </a:r>
                      <a:endParaRPr lang="en-US" sz="1400" dirty="0"/>
                    </a:p>
                  </a:txBody>
                  <a:tcPr/>
                </a:tc>
                <a:tc>
                  <a:txBody>
                    <a:bodyPr/>
                    <a:lstStyle/>
                    <a:p>
                      <a:r>
                        <a:rPr lang="en-US" sz="1400" dirty="0"/>
                        <a:t>Done</a:t>
                      </a:r>
                    </a:p>
                  </a:txBody>
                  <a:tcPr/>
                </a:tc>
                <a:extLst>
                  <a:ext uri="{0D108BD9-81ED-4DB2-BD59-A6C34878D82A}">
                    <a16:rowId xmlns:a16="http://schemas.microsoft.com/office/drawing/2014/main" val="10005"/>
                  </a:ext>
                </a:extLst>
              </a:tr>
              <a:tr h="404883">
                <a:tc vMerge="1">
                  <a:txBody>
                    <a:bodyPr/>
                    <a:lstStyle/>
                    <a:p>
                      <a:endParaRPr lang="en-US" sz="1200" b="1" dirty="0"/>
                    </a:p>
                  </a:txBody>
                  <a:tcPr/>
                </a:tc>
                <a:tc>
                  <a:txBody>
                    <a:bodyPr/>
                    <a:lstStyle/>
                    <a:p>
                      <a:r>
                        <a:rPr lang="en-US" sz="1400" dirty="0"/>
                        <a:t>Remove irrelevant</a:t>
                      </a:r>
                      <a:r>
                        <a:rPr lang="en-US" sz="1400" baseline="0" dirty="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val="10006"/>
                  </a:ext>
                </a:extLst>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Intersect  between</a:t>
                      </a:r>
                      <a:r>
                        <a:rPr lang="en-US" sz="1400" baseline="0" dirty="0"/>
                        <a:t> countries and years</a:t>
                      </a:r>
                      <a:endParaRPr lang="en-US" sz="1400" dirty="0"/>
                    </a:p>
                  </a:txBody>
                  <a:tcPr/>
                </a:tc>
                <a:tc>
                  <a:txBody>
                    <a:bodyPr/>
                    <a:lstStyle/>
                    <a:p>
                      <a:r>
                        <a:rPr lang="en-US" sz="1400" dirty="0"/>
                        <a:t>Done</a:t>
                      </a:r>
                    </a:p>
                  </a:txBody>
                  <a:tcPr/>
                </a:tc>
                <a:extLst>
                  <a:ext uri="{0D108BD9-81ED-4DB2-BD59-A6C34878D82A}">
                    <a16:rowId xmlns:a16="http://schemas.microsoft.com/office/drawing/2014/main" val="10007"/>
                  </a:ext>
                </a:extLst>
              </a:tr>
              <a:tr h="332222">
                <a:tc vMerge="1">
                  <a:txBody>
                    <a:bodyPr/>
                    <a:lstStyle/>
                    <a:p>
                      <a:endParaRPr lang="en-US" sz="1200" b="1" dirty="0"/>
                    </a:p>
                  </a:txBody>
                  <a:tcPr/>
                </a:tc>
                <a:tc>
                  <a:txBody>
                    <a:bodyPr/>
                    <a:lstStyle/>
                    <a:p>
                      <a:r>
                        <a:rPr lang="en-US" sz="1400" dirty="0"/>
                        <a:t>Merge </a:t>
                      </a:r>
                      <a:r>
                        <a:rPr lang="en-US" sz="1400" dirty="0" err="1"/>
                        <a:t>oecd</a:t>
                      </a:r>
                      <a:r>
                        <a:rPr lang="en-US" sz="1400" baseline="0" dirty="0"/>
                        <a:t> data and </a:t>
                      </a:r>
                      <a:r>
                        <a:rPr lang="en-US" sz="1400" baseline="0" dirty="0" err="1"/>
                        <a:t>GenderStats</a:t>
                      </a:r>
                      <a:r>
                        <a:rPr lang="en-US" sz="1400" baseline="0" dirty="0"/>
                        <a:t> csv</a:t>
                      </a:r>
                      <a:endParaRPr lang="en-US" sz="1400" dirty="0"/>
                    </a:p>
                  </a:txBody>
                  <a:tcPr/>
                </a:tc>
                <a:tc>
                  <a:txBody>
                    <a:bodyPr/>
                    <a:lstStyle/>
                    <a:p>
                      <a:r>
                        <a:rPr lang="en-US" sz="1400" dirty="0"/>
                        <a:t>Done</a:t>
                      </a:r>
                    </a:p>
                  </a:txBody>
                  <a:tcPr/>
                </a:tc>
                <a:extLst>
                  <a:ext uri="{0D108BD9-81ED-4DB2-BD59-A6C34878D82A}">
                    <a16:rowId xmlns:a16="http://schemas.microsoft.com/office/drawing/2014/main" val="10008"/>
                  </a:ext>
                </a:extLst>
              </a:tr>
              <a:tr h="332222">
                <a:tc vMerge="1">
                  <a:txBody>
                    <a:bodyPr/>
                    <a:lstStyle/>
                    <a:p>
                      <a:endParaRPr lang="en-US" sz="1200" b="1" dirty="0"/>
                    </a:p>
                  </a:txBody>
                  <a:tcPr/>
                </a:tc>
                <a:tc>
                  <a:txBody>
                    <a:bodyPr/>
                    <a:lstStyle/>
                    <a:p>
                      <a:r>
                        <a:rPr lang="en-US" sz="1400" dirty="0"/>
                        <a:t>complete missing values</a:t>
                      </a:r>
                      <a:r>
                        <a:rPr lang="en-US" sz="1400" baseline="0" dirty="0"/>
                        <a:t> </a:t>
                      </a:r>
                      <a:endParaRPr lang="en-US" sz="1400" dirty="0"/>
                    </a:p>
                  </a:txBody>
                  <a:tcPr/>
                </a:tc>
                <a:tc>
                  <a:txBody>
                    <a:bodyPr/>
                    <a:lstStyle/>
                    <a:p>
                      <a:r>
                        <a:rPr lang="en-US" sz="1400" dirty="0"/>
                        <a:t>Done</a:t>
                      </a:r>
                    </a:p>
                  </a:txBody>
                  <a:tcPr/>
                </a:tc>
                <a:extLst>
                  <a:ext uri="{0D108BD9-81ED-4DB2-BD59-A6C34878D82A}">
                    <a16:rowId xmlns:a16="http://schemas.microsoft.com/office/drawing/2014/main" val="10009"/>
                  </a:ext>
                </a:extLst>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Data Analysis</a:t>
                      </a:r>
                    </a:p>
                    <a:p>
                      <a:endParaRPr lang="en-US" sz="1400" b="1" dirty="0"/>
                    </a:p>
                  </a:txBody>
                  <a:tcPr/>
                </a:tc>
                <a:tc>
                  <a:txBody>
                    <a:bodyPr/>
                    <a:lstStyle/>
                    <a:p>
                      <a:r>
                        <a:rPr lang="en-US" sz="1400" dirty="0"/>
                        <a:t>Defining train and test data</a:t>
                      </a:r>
                    </a:p>
                  </a:txBody>
                  <a:tcPr/>
                </a:tc>
                <a:tc>
                  <a:txBody>
                    <a:bodyPr/>
                    <a:lstStyle/>
                    <a:p>
                      <a:r>
                        <a:rPr lang="en-US" sz="1400" dirty="0"/>
                        <a:t>Done</a:t>
                      </a:r>
                    </a:p>
                  </a:txBody>
                  <a:tcPr/>
                </a:tc>
                <a:extLst>
                  <a:ext uri="{0D108BD9-81ED-4DB2-BD59-A6C34878D82A}">
                    <a16:rowId xmlns:a16="http://schemas.microsoft.com/office/drawing/2014/main" val="10010"/>
                  </a:ext>
                </a:extLst>
              </a:tr>
              <a:tr h="332222">
                <a:tc>
                  <a:txBody>
                    <a:bodyPr/>
                    <a:lstStyle/>
                    <a:p>
                      <a:endParaRPr lang="en-US" sz="1400" b="1" dirty="0"/>
                    </a:p>
                  </a:txBody>
                  <a:tcPr/>
                </a:tc>
                <a:tc>
                  <a:txBody>
                    <a:bodyPr/>
                    <a:lstStyle/>
                    <a:p>
                      <a:r>
                        <a:rPr lang="en-US" sz="1400" dirty="0"/>
                        <a:t>Select and normalize features (by correlation) </a:t>
                      </a:r>
                    </a:p>
                  </a:txBody>
                  <a:tcPr/>
                </a:tc>
                <a:tc>
                  <a:txBody>
                    <a:bodyPr/>
                    <a:lstStyle/>
                    <a:p>
                      <a:r>
                        <a:rPr lang="en-US" sz="1400" dirty="0"/>
                        <a:t>Done</a:t>
                      </a:r>
                    </a:p>
                  </a:txBody>
                  <a:tcPr/>
                </a:tc>
                <a:extLst>
                  <a:ext uri="{0D108BD9-81ED-4DB2-BD59-A6C34878D82A}">
                    <a16:rowId xmlns:a16="http://schemas.microsoft.com/office/drawing/2014/main" val="10011"/>
                  </a:ext>
                </a:extLst>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val="1937447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plan (2)</a:t>
            </a:r>
          </a:p>
        </p:txBody>
      </p:sp>
      <p:graphicFrame>
        <p:nvGraphicFramePr>
          <p:cNvPr id="5" name="Table 4"/>
          <p:cNvGraphicFramePr>
            <a:graphicFrameLocks noGrp="1"/>
          </p:cNvGraphicFramePr>
          <p:nvPr>
            <p:extLst>
              <p:ext uri="{D42A27DB-BD31-4B8C-83A1-F6EECF244321}">
                <p14:modId xmlns:p14="http://schemas.microsoft.com/office/powerpoint/2010/main" val="3961294053"/>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val="20000"/>
                    </a:ext>
                  </a:extLst>
                </a:gridCol>
                <a:gridCol w="6601590">
                  <a:extLst>
                    <a:ext uri="{9D8B030D-6E8A-4147-A177-3AD203B41FA5}">
                      <a16:colId xmlns:a16="http://schemas.microsoft.com/office/drawing/2014/main" val="20001"/>
                    </a:ext>
                  </a:extLst>
                </a:gridCol>
                <a:gridCol w="838838">
                  <a:extLst>
                    <a:ext uri="{9D8B030D-6E8A-4147-A177-3AD203B41FA5}">
                      <a16:colId xmlns:a16="http://schemas.microsoft.com/office/drawing/2014/main"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val="10000"/>
                  </a:ext>
                </a:extLst>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1 - </a:t>
                      </a:r>
                      <a:r>
                        <a:rPr lang="en-US" sz="1400" b="1" baseline="0" dirty="0"/>
                        <a:t> </a:t>
                      </a:r>
                      <a:r>
                        <a:rPr lang="en-US" sz="1400" dirty="0"/>
                        <a:t>simple linear regression. T-test based feature Removing (manually)</a:t>
                      </a:r>
                    </a:p>
                    <a:p>
                      <a:endParaRPr lang="en-US" sz="1400" dirty="0"/>
                    </a:p>
                  </a:txBody>
                  <a:tcPr/>
                </a:tc>
                <a:tc>
                  <a:txBody>
                    <a:bodyPr/>
                    <a:lstStyle/>
                    <a:p>
                      <a:r>
                        <a:rPr lang="en-US" sz="1400" dirty="0"/>
                        <a:t>Done</a:t>
                      </a:r>
                    </a:p>
                  </a:txBody>
                  <a:tcPr/>
                </a:tc>
                <a:extLst>
                  <a:ext uri="{0D108BD9-81ED-4DB2-BD59-A6C34878D82A}">
                    <a16:rowId xmlns:a16="http://schemas.microsoft.com/office/drawing/2014/main" val="10001"/>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2</a:t>
                      </a:r>
                      <a:r>
                        <a:rPr lang="en-US" sz="1400" b="1" baseline="0" dirty="0"/>
                        <a:t> - </a:t>
                      </a:r>
                      <a:r>
                        <a:rPr lang="en-US" sz="1400" dirty="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endParaRPr lang="en-US" sz="1400" dirty="0"/>
                    </a:p>
                  </a:txBody>
                  <a:tcPr/>
                </a:tc>
                <a:extLst>
                  <a:ext uri="{0D108BD9-81ED-4DB2-BD59-A6C34878D82A}">
                    <a16:rowId xmlns:a16="http://schemas.microsoft.com/office/drawing/2014/main" val="10002"/>
                  </a:ext>
                </a:extLst>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3</a:t>
                      </a:r>
                      <a:r>
                        <a:rPr lang="en-US" sz="1400" b="1" baseline="0" dirty="0"/>
                        <a:t> - </a:t>
                      </a:r>
                      <a:r>
                        <a:rPr lang="en-US" sz="1400" dirty="0"/>
                        <a:t>data manipulation status - considering cross terms and different missing values system</a:t>
                      </a:r>
                    </a:p>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4</a:t>
                      </a:r>
                      <a:r>
                        <a:rPr lang="en-US" sz="1400" dirty="0"/>
                        <a:t> -considering usage of Random Forest or SVM</a:t>
                      </a:r>
                    </a:p>
                    <a:p>
                      <a:endParaRPr lang="en-US" sz="1400" dirty="0"/>
                    </a:p>
                  </a:txBody>
                  <a:tcPr/>
                </a:tc>
                <a:tc>
                  <a:txBody>
                    <a:bodyPr/>
                    <a:lstStyle/>
                    <a:p>
                      <a:endParaRPr lang="en-US" sz="1400" dirty="0"/>
                    </a:p>
                    <a:p>
                      <a:endParaRPr lang="en-US" sz="1400" dirty="0"/>
                    </a:p>
                  </a:txBody>
                  <a:tcPr/>
                </a:tc>
                <a:extLst>
                  <a:ext uri="{0D108BD9-81ED-4DB2-BD59-A6C34878D82A}">
                    <a16:rowId xmlns:a16="http://schemas.microsoft.com/office/drawing/2014/main" val="10004"/>
                  </a:ext>
                </a:extLst>
              </a:tr>
              <a:tr h="469019">
                <a:tc>
                  <a:txBody>
                    <a:bodyPr/>
                    <a:lstStyle/>
                    <a:p>
                      <a:r>
                        <a:rPr lang="en-US" sz="1400" b="1" dirty="0"/>
                        <a:t>Model Deployment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normAutofit fontScale="92500" lnSpcReduction="10000"/>
          </a:bodyPr>
          <a:lstStyle/>
          <a:p>
            <a:pPr>
              <a:buNone/>
            </a:pPr>
            <a:r>
              <a:rPr lang="en-US" dirty="0"/>
              <a:t>Our preliminary data is:</a:t>
            </a:r>
          </a:p>
          <a:p>
            <a:r>
              <a:rPr lang="en-US" b="1" dirty="0"/>
              <a:t>World data bank </a:t>
            </a:r>
            <a:r>
              <a:rPr lang="en-US" dirty="0"/>
              <a:t>– GenderStat.csv</a:t>
            </a:r>
          </a:p>
          <a:p>
            <a:pPr lvl="1"/>
            <a:r>
              <a:rPr lang="en-US" dirty="0">
                <a:hlinkClick r:id="rId2"/>
              </a:rPr>
              <a:t>http://data.worldbank.org/data-catalog/gender-statistics</a:t>
            </a:r>
            <a:endParaRPr lang="en-US" dirty="0"/>
          </a:p>
          <a:p>
            <a:pPr lvl="1"/>
            <a:r>
              <a:rPr lang="en-US" dirty="0"/>
              <a:t>The Gender Statistics database is a comprehensive source for the latest sex-disaggregated data and gender statistics covering demography, education, health, access to economic opportunities, public life and decision-making, and agency</a:t>
            </a:r>
          </a:p>
          <a:p>
            <a:pPr lvl="1"/>
            <a:r>
              <a:rPr lang="en-US" dirty="0"/>
              <a:t>The features statistics are arranged by years columns for each country</a:t>
            </a:r>
          </a:p>
          <a:p>
            <a:r>
              <a:rPr lang="en-US" b="1" dirty="0"/>
              <a:t>OECD data center </a:t>
            </a:r>
            <a:r>
              <a:rPr lang="en-US" dirty="0"/>
              <a:t>– Gender wage gaps (csv)</a:t>
            </a:r>
          </a:p>
          <a:p>
            <a:r>
              <a:rPr lang="en-US" dirty="0"/>
              <a:t>The OECD data will be used as the predicted data, and we will try to build a model relying on the data from the world data bank. </a:t>
            </a:r>
          </a:p>
          <a:p>
            <a:pPr lvl="1"/>
            <a:r>
              <a:rPr lang="en-US" dirty="0"/>
              <a:t> Exploration for new data sets will occur after model evaluation  if necessary. </a:t>
            </a:r>
          </a:p>
          <a:p>
            <a:pPr lvl="1"/>
            <a:r>
              <a:rPr lang="en-US" dirty="0"/>
              <a:t>OECD value meaning </a:t>
            </a:r>
            <a:r>
              <a:rPr lang="en-US" b="1" dirty="0"/>
              <a:t>– the gender wage gap is unadjusted and  defined as the difference  between  male and female median wages divided by the  male median wages</a:t>
            </a:r>
          </a:p>
          <a:p>
            <a:r>
              <a:rPr lang="en-US" dirty="0"/>
              <a:t>At first, we will try to extract features solely from this data.</a:t>
            </a:r>
            <a:endParaRPr lang="en-US" b="1" dirty="0"/>
          </a:p>
          <a:p>
            <a:pPr lvl="1"/>
            <a:endParaRPr lang="en-US" b="1" dirty="0"/>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problem product</a:t>
            </a:r>
          </a:p>
        </p:txBody>
      </p:sp>
      <p:sp>
        <p:nvSpPr>
          <p:cNvPr id="3" name="Content Placeholder 2"/>
          <p:cNvSpPr>
            <a:spLocks noGrp="1"/>
          </p:cNvSpPr>
          <p:nvPr>
            <p:ph idx="1"/>
          </p:nvPr>
        </p:nvSpPr>
        <p:spPr/>
        <p:txBody>
          <a:bodyPr/>
          <a:lstStyle/>
          <a:p>
            <a:r>
              <a:rPr lang="en-US" dirty="0"/>
              <a:t>Currently:</a:t>
            </a:r>
          </a:p>
          <a:p>
            <a:pPr lvl="1"/>
            <a:r>
              <a:rPr lang="en-US" dirty="0"/>
              <a:t>Input: vector consisting year, country and selected features</a:t>
            </a:r>
          </a:p>
          <a:p>
            <a:pPr lvl="1"/>
            <a:r>
              <a:rPr lang="en-US" dirty="0"/>
              <a:t>Output: gap prediction between the median </a:t>
            </a:r>
            <a:r>
              <a:rPr lang="en-US" dirty="0" err="1"/>
              <a:t>sallaries</a:t>
            </a:r>
            <a:endParaRPr lang="en-US" dirty="0"/>
          </a:p>
          <a:p>
            <a:endParaRPr lang="en-US" dirty="0"/>
          </a:p>
          <a:p>
            <a:r>
              <a:rPr lang="en-US" dirty="0"/>
              <a:t>Optional:</a:t>
            </a:r>
          </a:p>
          <a:p>
            <a:pPr lvl="1"/>
            <a:r>
              <a:rPr lang="en-US" dirty="0"/>
              <a:t>Input: matrix for all 35 countries and a specified year</a:t>
            </a:r>
          </a:p>
          <a:p>
            <a:pPr lvl="1"/>
            <a:r>
              <a:rPr lang="en-US" dirty="0"/>
              <a:t>Output: averaged </a:t>
            </a:r>
            <a:r>
              <a:rPr lang="en-US" dirty="0" err="1"/>
              <a:t>sallery</a:t>
            </a:r>
            <a:r>
              <a:rPr lang="en-US" dirty="0"/>
              <a:t> gap. </a:t>
            </a:r>
          </a:p>
          <a:p>
            <a:pPr lvl="1"/>
            <a:r>
              <a:rPr lang="en-US" dirty="0"/>
              <a:t>reduced variance assuming unbiased estimate</a:t>
            </a:r>
          </a:p>
        </p:txBody>
      </p:sp>
    </p:spTree>
    <p:extLst>
      <p:ext uri="{BB962C8B-B14F-4D97-AF65-F5344CB8AC3E}">
        <p14:creationId xmlns:p14="http://schemas.microsoft.com/office/powerpoint/2010/main" val="250624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cstate="print"/>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cstate="print"/>
          <a:stretch>
            <a:fillRect/>
          </a:stretch>
        </p:blipFill>
        <p:spPr>
          <a:xfrm>
            <a:off x="6454588" y="3617113"/>
            <a:ext cx="5319059" cy="2036628"/>
          </a:xfrm>
          <a:prstGeom prst="rect">
            <a:avLst/>
          </a:prstGeom>
        </p:spPr>
      </p:pic>
      <p:pic>
        <p:nvPicPr>
          <p:cNvPr id="5" name="Picture 4"/>
          <p:cNvPicPr>
            <a:picLocks noChangeAspect="1"/>
          </p:cNvPicPr>
          <p:nvPr/>
        </p:nvPicPr>
        <p:blipFill>
          <a:blip r:embed="rId4" cstate="print"/>
          <a:stretch>
            <a:fillRect/>
          </a:stretch>
        </p:blipFill>
        <p:spPr>
          <a:xfrm>
            <a:off x="490072" y="3610812"/>
            <a:ext cx="6107952" cy="2180388"/>
          </a:xfrm>
          <a:prstGeom prst="rect">
            <a:avLst/>
          </a:prstGeom>
        </p:spPr>
      </p:pic>
    </p:spTree>
    <p:extLst>
      <p:ext uri="{BB962C8B-B14F-4D97-AF65-F5344CB8AC3E}">
        <p14:creationId xmlns:p14="http://schemas.microsoft.com/office/powerpoint/2010/main" val="113663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Preparation (1)</a:t>
            </a:r>
          </a:p>
        </p:txBody>
      </p:sp>
      <p:sp>
        <p:nvSpPr>
          <p:cNvPr id="3" name="Content Placeholder 2"/>
          <p:cNvSpPr>
            <a:spLocks noGrp="1"/>
          </p:cNvSpPr>
          <p:nvPr>
            <p:ph idx="1"/>
          </p:nvPr>
        </p:nvSpPr>
        <p:spPr>
          <a:xfrm>
            <a:off x="911412" y="1893943"/>
            <a:ext cx="10058400" cy="3931920"/>
          </a:xfrm>
        </p:spPr>
        <p:txBody>
          <a:bodyPr/>
          <a:lstStyle/>
          <a:p>
            <a:r>
              <a:rPr lang="en-US" dirty="0"/>
              <a:t>Gender Stats CSV:</a:t>
            </a:r>
          </a:p>
          <a:p>
            <a:pPr lvl="1"/>
            <a:r>
              <a:rPr lang="en-US" dirty="0"/>
              <a:t>Travers </a:t>
            </a:r>
            <a:r>
              <a:rPr lang="en-US" dirty="0" err="1"/>
              <a:t>GenderStats</a:t>
            </a:r>
            <a:r>
              <a:rPr lang="en-US" dirty="0"/>
              <a:t> rows to columns.</a:t>
            </a:r>
          </a:p>
          <a:p>
            <a:pPr lvl="1"/>
            <a:r>
              <a:rPr lang="en-US" dirty="0"/>
              <a:t>Remove unnecessary columns.</a:t>
            </a:r>
          </a:p>
          <a:p>
            <a:r>
              <a:rPr lang="en-US" dirty="0"/>
              <a:t>OECD Wage gap CSV:</a:t>
            </a:r>
          </a:p>
          <a:p>
            <a:pPr lvl="1"/>
            <a:r>
              <a:rPr lang="en-US" dirty="0"/>
              <a:t>Add header</a:t>
            </a:r>
          </a:p>
          <a:p>
            <a:pPr lvl="1"/>
            <a:r>
              <a:rPr lang="en-US" dirty="0"/>
              <a:t>Remove unnecessary columns.</a:t>
            </a:r>
          </a:p>
          <a:p>
            <a:pPr lvl="1"/>
            <a:r>
              <a:rPr lang="en-US" dirty="0"/>
              <a:t>Remove duplicate rows for the same year (Total and self employed in the same year for some countries)</a:t>
            </a:r>
            <a:endParaRPr lang="en-US" dirty="0"/>
          </a:p>
          <a:p>
            <a:r>
              <a:rPr lang="en-US" dirty="0"/>
              <a:t>Merge the two CSVs on Year and Country</a:t>
            </a:r>
          </a:p>
          <a:p>
            <a:r>
              <a:rPr lang="en-US" dirty="0"/>
              <a:t>Remove all rows with a certain percentage of </a:t>
            </a:r>
            <a:r>
              <a:rPr lang="en-US" dirty="0" err="1"/>
              <a:t>NaNs</a:t>
            </a:r>
            <a:r>
              <a:rPr lang="en-US" dirty="0"/>
              <a:t>:</a:t>
            </a:r>
          </a:p>
          <a:p>
            <a:pPr lvl="1"/>
            <a:r>
              <a:rPr lang="en-US" dirty="0"/>
              <a:t>We examined several thresholds and chose to go with 0.9.</a:t>
            </a:r>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2141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2</a:t>
            </a:r>
          </a:p>
        </p:txBody>
      </p:sp>
      <p:sp>
        <p:nvSpPr>
          <p:cNvPr id="3" name="Content Placeholder 2"/>
          <p:cNvSpPr>
            <a:spLocks noGrp="1"/>
          </p:cNvSpPr>
          <p:nvPr>
            <p:ph idx="1"/>
          </p:nvPr>
        </p:nvSpPr>
        <p:spPr>
          <a:xfrm>
            <a:off x="1003004" y="1906417"/>
            <a:ext cx="10058400" cy="3931920"/>
          </a:xfrm>
        </p:spPr>
        <p:txBody>
          <a:bodyPr/>
          <a:lstStyle/>
          <a:p>
            <a:r>
              <a:rPr lang="en-US" dirty="0"/>
              <a:t>Current GenderStat.csv after preliminary normalization -Transpose lines to columns</a:t>
            </a:r>
          </a:p>
          <a:p>
            <a:pPr lvl="1"/>
            <a:r>
              <a:rPr lang="en-US" dirty="0"/>
              <a:t>  years, country , and indicator are now columns</a:t>
            </a:r>
          </a:p>
          <a:p>
            <a:endParaRPr lang="en-US" dirty="0"/>
          </a:p>
        </p:txBody>
      </p:sp>
      <p:pic>
        <p:nvPicPr>
          <p:cNvPr id="4" name="Picture 3"/>
          <p:cNvPicPr>
            <a:picLocks noChangeAspect="1"/>
          </p:cNvPicPr>
          <p:nvPr/>
        </p:nvPicPr>
        <p:blipFill>
          <a:blip r:embed="rId2" cstate="print"/>
          <a:stretch>
            <a:fillRect/>
          </a:stretch>
        </p:blipFill>
        <p:spPr>
          <a:xfrm>
            <a:off x="1471988" y="2828413"/>
            <a:ext cx="6727730" cy="3638502"/>
          </a:xfrm>
          <a:prstGeom prst="rect">
            <a:avLst/>
          </a:prstGeom>
        </p:spPr>
      </p:pic>
    </p:spTree>
    <p:extLst>
      <p:ext uri="{BB962C8B-B14F-4D97-AF65-F5344CB8AC3E}">
        <p14:creationId xmlns:p14="http://schemas.microsoft.com/office/powerpoint/2010/main" val="366317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Specified Data Types</a:t>
            </a:r>
          </a:p>
        </p:txBody>
      </p:sp>
      <p:sp>
        <p:nvSpPr>
          <p:cNvPr id="3" name="Content Placeholder 2"/>
          <p:cNvSpPr>
            <a:spLocks noGrp="1"/>
          </p:cNvSpPr>
          <p:nvPr>
            <p:ph idx="1"/>
          </p:nvPr>
        </p:nvSpPr>
        <p:spPr/>
        <p:txBody>
          <a:bodyPr/>
          <a:lstStyle/>
          <a:p>
            <a:r>
              <a:rPr lang="en-US" dirty="0"/>
              <a:t>Countries are binaries indicators (treated as integers – {0,1})</a:t>
            </a:r>
          </a:p>
          <a:p>
            <a:r>
              <a:rPr lang="en-US" dirty="0"/>
              <a:t>All other features are float.</a:t>
            </a:r>
          </a:p>
        </p:txBody>
      </p:sp>
    </p:spTree>
    <p:extLst>
      <p:ext uri="{BB962C8B-B14F-4D97-AF65-F5344CB8AC3E}">
        <p14:creationId xmlns:p14="http://schemas.microsoft.com/office/powerpoint/2010/main" val="247535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Missing data</a:t>
            </a:r>
          </a:p>
        </p:txBody>
      </p:sp>
      <p:sp>
        <p:nvSpPr>
          <p:cNvPr id="3" name="Content Placeholder 2"/>
          <p:cNvSpPr>
            <a:spLocks noGrp="1"/>
          </p:cNvSpPr>
          <p:nvPr>
            <p:ph idx="1"/>
          </p:nvPr>
        </p:nvSpPr>
        <p:spPr/>
        <p:txBody>
          <a:bodyPr/>
          <a:lstStyle/>
          <a:p>
            <a:r>
              <a:rPr lang="en-US" dirty="0"/>
              <a:t>We examined a few methods to fill the missing data for some features on some years</a:t>
            </a:r>
          </a:p>
        </p:txBody>
      </p:sp>
    </p:spTree>
    <p:extLst>
      <p:ext uri="{BB962C8B-B14F-4D97-AF65-F5344CB8AC3E}">
        <p14:creationId xmlns:p14="http://schemas.microsoft.com/office/powerpoint/2010/main" val="2235946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534</TotalTime>
  <Words>689</Words>
  <Application>Microsoft Office PowerPoint</Application>
  <PresentationFormat>Widescreen</PresentationFormat>
  <Paragraphs>116</Paragraphs>
  <Slides>16</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Courier New</vt:lpstr>
      <vt:lpstr>Garamond</vt:lpstr>
      <vt:lpstr>Gisha</vt:lpstr>
      <vt:lpstr>Savon</vt:lpstr>
      <vt:lpstr>Sallary gap predictionProject Status</vt:lpstr>
      <vt:lpstr>Business Goal </vt:lpstr>
      <vt:lpstr>Dataset segements</vt:lpstr>
      <vt:lpstr>machine-learning problem product</vt:lpstr>
      <vt:lpstr>Dataset segements (2)</vt:lpstr>
      <vt:lpstr>Data Preparation (1)</vt:lpstr>
      <vt:lpstr>Data Preparation 2</vt:lpstr>
      <vt:lpstr>Specified Data Types</vt:lpstr>
      <vt:lpstr>Fill Missing data</vt:lpstr>
      <vt:lpstr>Challenges</vt:lpstr>
      <vt:lpstr>Data Statistics</vt:lpstr>
      <vt:lpstr>Data Statistics</vt:lpstr>
      <vt:lpstr>Data Modeling</vt:lpstr>
      <vt:lpstr>External Articles </vt:lpstr>
      <vt:lpstr>Implementation plan</vt:lpstr>
      <vt:lpstr>Implementation plan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Eylon Saadon</cp:lastModifiedBy>
  <cp:revision>68</cp:revision>
  <dcterms:created xsi:type="dcterms:W3CDTF">2016-11-28T07:49:29Z</dcterms:created>
  <dcterms:modified xsi:type="dcterms:W3CDTF">2016-12-31T11:01:51Z</dcterms:modified>
</cp:coreProperties>
</file>