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3" r:id="rId7"/>
    <p:sldId id="269" r:id="rId8"/>
    <p:sldId id="273" r:id="rId9"/>
    <p:sldId id="274" r:id="rId10"/>
    <p:sldId id="262" r:id="rId11"/>
    <p:sldId id="270" r:id="rId12"/>
    <p:sldId id="275" r:id="rId13"/>
    <p:sldId id="271" r:id="rId14"/>
    <p:sldId id="272"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31/12/2016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Sallary</a:t>
            </a:r>
            <a:r>
              <a:rPr lang="en-US" dirty="0"/>
              <a:t> gap </a:t>
            </a:r>
            <a:r>
              <a:rPr lang="en-US" sz="8000" dirty="0" err="1"/>
              <a:t>prediction</a:t>
            </a:r>
            <a:r>
              <a:rPr lang="en-US" sz="1600" dirty="0" err="1"/>
              <a:t>Project</a:t>
            </a:r>
            <a:r>
              <a:rPr lang="en-US" sz="1600" dirty="0"/>
              <a:t> 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696433" y="1788159"/>
            <a:ext cx="10134127" cy="4639221"/>
          </a:xfrm>
        </p:spPr>
        <p:txBody>
          <a:bodyPr>
            <a:normAutofit/>
          </a:bodyPr>
          <a:lstStyle/>
          <a:p>
            <a:r>
              <a:rPr lang="en-US" dirty="0"/>
              <a:t>Many missing Values – dropping irrelevant columns and dropping records with over 90% null data:</a:t>
            </a:r>
          </a:p>
          <a:p>
            <a:endParaRPr lang="en-US" dirty="0"/>
          </a:p>
          <a:p>
            <a:endParaRPr lang="en-US" dirty="0"/>
          </a:p>
          <a:p>
            <a:endParaRPr lang="en-US" dirty="0"/>
          </a:p>
          <a:p>
            <a:endParaRPr lang="en-US" dirty="0"/>
          </a:p>
          <a:p>
            <a:endParaRPr lang="en-US" dirty="0"/>
          </a:p>
          <a:p>
            <a:r>
              <a:rPr lang="en-US" dirty="0"/>
              <a:t>Not normalized.</a:t>
            </a:r>
          </a:p>
          <a:p>
            <a:pPr marL="274320" lvl="1" indent="0">
              <a:buNone/>
            </a:pPr>
            <a:endParaRPr lang="en-US" dirty="0"/>
          </a:p>
          <a:p>
            <a:pPr marL="274320" lvl="1" indent="0">
              <a:buNone/>
            </a:pPr>
            <a:endParaRPr lang="en-US" dirty="0"/>
          </a:p>
          <a:p>
            <a:r>
              <a:rPr lang="en-US" dirty="0"/>
              <a:t>Duplicate values in OECD Data</a:t>
            </a:r>
          </a:p>
          <a:p>
            <a:pPr lvl="1"/>
            <a:r>
              <a:rPr lang="en-US" dirty="0"/>
              <a:t>‘subject’ column create duplicate (Total, Self-employed) </a:t>
            </a:r>
          </a:p>
          <a:p>
            <a:endParaRPr lang="en-US" dirty="0"/>
          </a:p>
        </p:txBody>
      </p:sp>
      <p:pic>
        <p:nvPicPr>
          <p:cNvPr id="4" name="Picture 3"/>
          <p:cNvPicPr>
            <a:picLocks noChangeAspect="1"/>
          </p:cNvPicPr>
          <p:nvPr/>
        </p:nvPicPr>
        <p:blipFill>
          <a:blip r:embed="rId2"/>
          <a:stretch>
            <a:fillRect/>
          </a:stretch>
        </p:blipFill>
        <p:spPr>
          <a:xfrm>
            <a:off x="3856192" y="2157122"/>
            <a:ext cx="4826000" cy="2164851"/>
          </a:xfrm>
          <a:prstGeom prst="rect">
            <a:avLst/>
          </a:prstGeom>
        </p:spPr>
      </p:pic>
      <p:pic>
        <p:nvPicPr>
          <p:cNvPr id="5" name="Picture 4"/>
          <p:cNvPicPr>
            <a:picLocks noChangeAspect="1"/>
          </p:cNvPicPr>
          <p:nvPr/>
        </p:nvPicPr>
        <p:blipFill>
          <a:blip r:embed="rId3"/>
          <a:stretch>
            <a:fillRect/>
          </a:stretch>
        </p:blipFill>
        <p:spPr>
          <a:xfrm>
            <a:off x="3611246" y="4464901"/>
            <a:ext cx="5171955" cy="782338"/>
          </a:xfrm>
          <a:prstGeom prst="rect">
            <a:avLst/>
          </a:prstGeom>
        </p:spPr>
      </p:pic>
      <p:pic>
        <p:nvPicPr>
          <p:cNvPr id="6" name="Picture 5"/>
          <p:cNvPicPr>
            <a:picLocks noChangeAspect="1"/>
          </p:cNvPicPr>
          <p:nvPr/>
        </p:nvPicPr>
        <p:blipFill>
          <a:blip r:embed="rId4"/>
          <a:stretch>
            <a:fillRect/>
          </a:stretch>
        </p:blipFill>
        <p:spPr>
          <a:xfrm>
            <a:off x="4278549" y="6148225"/>
            <a:ext cx="6846651" cy="279155"/>
          </a:xfrm>
          <a:prstGeom prst="rect">
            <a:avLst/>
          </a:prstGeom>
        </p:spPr>
      </p:pic>
    </p:spTree>
    <p:extLst>
      <p:ext uri="{BB962C8B-B14F-4D97-AF65-F5344CB8AC3E}">
        <p14:creationId xmlns:p14="http://schemas.microsoft.com/office/powerpoint/2010/main" val="186458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Histogram of Wage Gap</a:t>
            </a:r>
          </a:p>
          <a:p>
            <a:endParaRPr lang="en-US" dirty="0"/>
          </a:p>
        </p:txBody>
      </p:sp>
      <p:pic>
        <p:nvPicPr>
          <p:cNvPr id="4" name="Picture 3"/>
          <p:cNvPicPr>
            <a:picLocks noChangeAspect="1"/>
          </p:cNvPicPr>
          <p:nvPr/>
        </p:nvPicPr>
        <p:blipFill>
          <a:blip r:embed="rId2"/>
          <a:stretch>
            <a:fillRect/>
          </a:stretch>
        </p:blipFill>
        <p:spPr>
          <a:xfrm>
            <a:off x="4404166" y="2103120"/>
            <a:ext cx="5636871" cy="3858573"/>
          </a:xfrm>
          <a:prstGeom prst="rect">
            <a:avLst/>
          </a:prstGeom>
        </p:spPr>
      </p:pic>
    </p:spTree>
    <p:extLst>
      <p:ext uri="{BB962C8B-B14F-4D97-AF65-F5344CB8AC3E}">
        <p14:creationId xmlns:p14="http://schemas.microsoft.com/office/powerpoint/2010/main" val="37155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Wage gap Ratio vs years</a:t>
            </a:r>
          </a:p>
          <a:p>
            <a:r>
              <a:rPr lang="en-US" dirty="0">
                <a:solidFill>
                  <a:srgbClr val="FF0000"/>
                </a:solidFill>
              </a:rPr>
              <a:t>Red</a:t>
            </a:r>
            <a:r>
              <a:rPr lang="en-US" dirty="0"/>
              <a:t> – countries not in </a:t>
            </a:r>
            <a:r>
              <a:rPr lang="en-US" dirty="0" err="1"/>
              <a:t>featurs</a:t>
            </a:r>
            <a:r>
              <a:rPr lang="en-US" dirty="0"/>
              <a:t>.</a:t>
            </a:r>
          </a:p>
          <a:p>
            <a:r>
              <a:rPr lang="en-US" dirty="0">
                <a:solidFill>
                  <a:srgbClr val="00B050"/>
                </a:solidFill>
              </a:rPr>
              <a:t>Green-</a:t>
            </a:r>
            <a:r>
              <a:rPr lang="en-US" dirty="0"/>
              <a:t> countries selected in</a:t>
            </a:r>
          </a:p>
          <a:p>
            <a:pPr marL="0" indent="0">
              <a:buNone/>
            </a:pPr>
            <a:r>
              <a:rPr lang="en-US" dirty="0"/>
              <a:t> features</a:t>
            </a:r>
          </a:p>
          <a:p>
            <a:pPr>
              <a:buFont typeface="Courier New" panose="02070309020205020404" pitchFamily="49" charset="0"/>
              <a:buChar char="o"/>
            </a:pPr>
            <a:r>
              <a:rPr lang="en-US" dirty="0">
                <a:solidFill>
                  <a:srgbClr val="0070C0"/>
                </a:solidFill>
              </a:rPr>
              <a:t>Blue</a:t>
            </a:r>
            <a:r>
              <a:rPr lang="en-US" dirty="0"/>
              <a:t> – average on all countries</a:t>
            </a:r>
          </a:p>
          <a:p>
            <a:pPr marL="0" indent="0">
              <a:buNone/>
            </a:pPr>
            <a:r>
              <a:rPr lang="en-US" dirty="0"/>
              <a:t>Per year.</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694801" y="1926529"/>
            <a:ext cx="6162253" cy="4466734"/>
          </a:xfrm>
          <a:prstGeom prst="rect">
            <a:avLst/>
          </a:prstGeom>
        </p:spPr>
      </p:pic>
    </p:spTree>
    <p:extLst>
      <p:ext uri="{BB962C8B-B14F-4D97-AF65-F5344CB8AC3E}">
        <p14:creationId xmlns:p14="http://schemas.microsoft.com/office/powerpoint/2010/main" val="27953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540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Articles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920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a:t>Done</a:t>
                      </a:r>
                    </a:p>
                  </a:txBody>
                  <a:tcPr/>
                </a:tc>
                <a:extLst>
                  <a:ext uri="{0D108BD9-81ED-4DB2-BD59-A6C34878D82A}">
                    <a16:rowId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a:t>Done</a:t>
                      </a:r>
                    </a:p>
                  </a:txBody>
                  <a:tcPr/>
                </a:tc>
                <a:extLst>
                  <a:ext uri="{0D108BD9-81ED-4DB2-BD59-A6C34878D82A}">
                    <a16:rowId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a:t>Done</a:t>
                      </a:r>
                    </a:p>
                  </a:txBody>
                  <a:tcPr/>
                </a:tc>
                <a:extLst>
                  <a:ext uri="{0D108BD9-81ED-4DB2-BD59-A6C34878D82A}">
                    <a16:rowId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a:t>Done</a:t>
                      </a:r>
                    </a:p>
                  </a:txBody>
                  <a:tcPr/>
                </a:tc>
                <a:extLst>
                  <a:ext uri="{0D108BD9-81ED-4DB2-BD59-A6C34878D82A}">
                    <a16:rowId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a:t>Done</a:t>
                      </a:r>
                    </a:p>
                  </a:txBody>
                  <a:tcPr/>
                </a:tc>
                <a:extLst>
                  <a:ext uri="{0D108BD9-81ED-4DB2-BD59-A6C34878D82A}">
                    <a16:rowId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a:t>
            </a:r>
          </a:p>
        </p:txBody>
      </p:sp>
      <p:sp>
        <p:nvSpPr>
          <p:cNvPr id="3" name="Content Placeholder 2"/>
          <p:cNvSpPr>
            <a:spLocks noGrp="1"/>
          </p:cNvSpPr>
          <p:nvPr>
            <p:ph idx="1"/>
          </p:nvPr>
        </p:nvSpPr>
        <p:spPr/>
        <p:txBody>
          <a:bodyPr/>
          <a:lstStyle/>
          <a:p>
            <a:r>
              <a:rPr lang="en-US" dirty="0"/>
              <a:t>Currently:</a:t>
            </a:r>
          </a:p>
          <a:p>
            <a:pPr lvl="1"/>
            <a:r>
              <a:rPr lang="en-US" dirty="0"/>
              <a:t>Input: vector consisting year, country and selected features</a:t>
            </a:r>
          </a:p>
          <a:p>
            <a:pPr lvl="1"/>
            <a:r>
              <a:rPr lang="en-US" dirty="0"/>
              <a:t>Output: gap prediction between the median </a:t>
            </a:r>
            <a:r>
              <a:rPr lang="en-US" dirty="0" err="1"/>
              <a:t>sallaries</a:t>
            </a:r>
            <a:endParaRPr lang="en-US" dirty="0"/>
          </a:p>
          <a:p>
            <a:endParaRPr lang="en-US" dirty="0"/>
          </a:p>
          <a:p>
            <a:r>
              <a:rPr lang="en-US" dirty="0"/>
              <a:t>Optional:</a:t>
            </a:r>
          </a:p>
          <a:p>
            <a:pPr lvl="1"/>
            <a:r>
              <a:rPr lang="en-US" dirty="0"/>
              <a:t>Input: matrix for all 35 countries and a specified year</a:t>
            </a:r>
          </a:p>
          <a:p>
            <a:pPr lvl="1"/>
            <a:r>
              <a:rPr lang="en-US" dirty="0"/>
              <a:t>Output: averaged </a:t>
            </a:r>
            <a:r>
              <a:rPr lang="en-US" dirty="0" err="1"/>
              <a:t>sallery</a:t>
            </a:r>
            <a:r>
              <a:rPr lang="en-US" dirty="0"/>
              <a:t> gap. </a:t>
            </a:r>
          </a:p>
          <a:p>
            <a:pPr lvl="1"/>
            <a:r>
              <a:rPr lang="en-US" dirty="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Preparation (1)</a:t>
            </a:r>
          </a:p>
        </p:txBody>
      </p:sp>
      <p:sp>
        <p:nvSpPr>
          <p:cNvPr id="3" name="Content Placeholder 2"/>
          <p:cNvSpPr>
            <a:spLocks noGrp="1"/>
          </p:cNvSpPr>
          <p:nvPr>
            <p:ph idx="1"/>
          </p:nvPr>
        </p:nvSpPr>
        <p:spPr>
          <a:xfrm>
            <a:off x="911412" y="1893943"/>
            <a:ext cx="10058400" cy="3931920"/>
          </a:xfrm>
        </p:spPr>
        <p:txBody>
          <a:bodyPr/>
          <a:lstStyle/>
          <a:p>
            <a:r>
              <a:rPr lang="en-US" dirty="0"/>
              <a:t>Gender Stats CSV:</a:t>
            </a:r>
          </a:p>
          <a:p>
            <a:pPr lvl="1"/>
            <a:r>
              <a:rPr lang="en-US" dirty="0"/>
              <a:t>Travers </a:t>
            </a:r>
            <a:r>
              <a:rPr lang="en-US" dirty="0" err="1"/>
              <a:t>GenderStats</a:t>
            </a:r>
            <a:r>
              <a:rPr lang="en-US" dirty="0"/>
              <a:t> rows to columns.</a:t>
            </a:r>
          </a:p>
          <a:p>
            <a:pPr lvl="1"/>
            <a:r>
              <a:rPr lang="en-US" dirty="0"/>
              <a:t>Remove unnecessary columns.</a:t>
            </a:r>
          </a:p>
          <a:p>
            <a:r>
              <a:rPr lang="en-US" dirty="0"/>
              <a:t>OECD Wage gap CSV:</a:t>
            </a:r>
          </a:p>
          <a:p>
            <a:pPr lvl="1"/>
            <a:r>
              <a:rPr lang="en-US" dirty="0"/>
              <a:t>Add header</a:t>
            </a:r>
          </a:p>
          <a:p>
            <a:pPr lvl="1"/>
            <a:r>
              <a:rPr lang="en-US" dirty="0"/>
              <a:t>Remove unnecessary columns.</a:t>
            </a:r>
          </a:p>
          <a:p>
            <a:pPr lvl="1"/>
            <a:r>
              <a:rPr lang="en-US" dirty="0"/>
              <a:t>Remove duplicate rows for the same year (Total and self employed in the same year for some countries)</a:t>
            </a:r>
          </a:p>
          <a:p>
            <a:r>
              <a:rPr lang="en-US" dirty="0"/>
              <a:t>Merge the two CSVs on Year and Country</a:t>
            </a:r>
          </a:p>
          <a:p>
            <a:r>
              <a:rPr lang="en-US" dirty="0"/>
              <a:t>Remove all rows with a certain percentage of </a:t>
            </a:r>
            <a:r>
              <a:rPr lang="en-US" dirty="0" err="1"/>
              <a:t>NaNs</a:t>
            </a:r>
            <a:r>
              <a:rPr lang="en-US" dirty="0"/>
              <a:t>:</a:t>
            </a:r>
          </a:p>
          <a:p>
            <a:pPr lvl="1"/>
            <a:r>
              <a:rPr lang="en-US" dirty="0"/>
              <a:t>We examined several thresholds and chose to go with 0.9.</a:t>
            </a:r>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Specified Data Types</a:t>
            </a:r>
          </a:p>
        </p:txBody>
      </p:sp>
      <p:sp>
        <p:nvSpPr>
          <p:cNvPr id="3" name="Content Placeholder 2"/>
          <p:cNvSpPr>
            <a:spLocks noGrp="1"/>
          </p:cNvSpPr>
          <p:nvPr>
            <p:ph idx="1"/>
          </p:nvPr>
        </p:nvSpPr>
        <p:spPr/>
        <p:txBody>
          <a:bodyPr/>
          <a:lstStyle/>
          <a:p>
            <a:r>
              <a:rPr lang="en-US" dirty="0"/>
              <a:t>Countries are binaries indicators (treated as integers – {0,1})</a:t>
            </a:r>
          </a:p>
          <a:p>
            <a:r>
              <a:rPr lang="en-US" dirty="0"/>
              <a:t>All other features are float.</a:t>
            </a:r>
          </a:p>
        </p:txBody>
      </p:sp>
    </p:spTree>
    <p:extLst>
      <p:ext uri="{BB962C8B-B14F-4D97-AF65-F5344CB8AC3E}">
        <p14:creationId xmlns:p14="http://schemas.microsoft.com/office/powerpoint/2010/main" val="24753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Missing data</a:t>
            </a:r>
          </a:p>
        </p:txBody>
      </p:sp>
      <p:sp>
        <p:nvSpPr>
          <p:cNvPr id="3" name="Content Placeholder 2"/>
          <p:cNvSpPr>
            <a:spLocks noGrp="1"/>
          </p:cNvSpPr>
          <p:nvPr>
            <p:ph idx="1"/>
          </p:nvPr>
        </p:nvSpPr>
        <p:spPr/>
        <p:txBody>
          <a:bodyPr/>
          <a:lstStyle/>
          <a:p>
            <a:r>
              <a:rPr lang="en-US" dirty="0"/>
              <a:t>We examined a few methods to fill the missing data for some features on some years</a:t>
            </a:r>
          </a:p>
        </p:txBody>
      </p:sp>
    </p:spTree>
    <p:extLst>
      <p:ext uri="{BB962C8B-B14F-4D97-AF65-F5344CB8AC3E}">
        <p14:creationId xmlns:p14="http://schemas.microsoft.com/office/powerpoint/2010/main" val="22359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537</TotalTime>
  <Words>689</Words>
  <Application>Microsoft Office PowerPoint</Application>
  <PresentationFormat>Widescreen</PresentationFormat>
  <Paragraphs>116</Paragraphs>
  <Slides>16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(1)</vt:lpstr>
      <vt:lpstr>Data Preparation 2</vt:lpstr>
      <vt:lpstr>Specified Data Types</vt:lpstr>
      <vt:lpstr>Fill Missing data</vt:lpstr>
      <vt:lpstr>Challenges</vt:lpstr>
      <vt:lpstr>Data Statistics</vt:lpstr>
      <vt:lpstr>Data Statistics</vt:lpstr>
      <vt:lpstr>Data Modeling</vt:lpstr>
      <vt:lpstr>External Articles </vt:lpstr>
      <vt:lpstr>Implementation plan</vt:lpstr>
      <vt:lpstr>Implementation plan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69</cp:revision>
  <dcterms:created xsi:type="dcterms:W3CDTF">2016-11-28T07:49:29Z</dcterms:created>
  <dcterms:modified xsi:type="dcterms:W3CDTF">2016-12-31T11:08:51Z</dcterms:modified>
</cp:coreProperties>
</file>