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3" r:id="rId6"/>
    <p:sldId id="269" r:id="rId7"/>
    <p:sldId id="264" r:id="rId8"/>
    <p:sldId id="262" r:id="rId9"/>
    <p:sldId id="268"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2" d="100"/>
          <a:sy n="72" d="100"/>
        </p:scale>
        <p:origin x="170" y="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cstate="print">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CCFA427-BB50-4F8D-8FC4-B0EA0BA5795C}" type="datetimeFigureOut">
              <a:rPr lang="en-US" smtClean="0"/>
              <a:pPr/>
              <a:t>12/10/2016</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2546116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12/10/2016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673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12/10/2016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0456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12/10/2016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26378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cstate="print">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CCFA427-BB50-4F8D-8FC4-B0EA0BA5795C}" type="datetimeFigureOut">
              <a:rPr lang="en-US" smtClean="0"/>
              <a:pPr/>
              <a:t>12/10/2016</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5910969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CFA427-BB50-4F8D-8FC4-B0EA0BA5795C}" type="datetimeFigureOut">
              <a:rPr lang="en-US" smtClean="0"/>
              <a:pPr/>
              <a:t>12/10/2016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410422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12/10/2016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7016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CFA427-BB50-4F8D-8FC4-B0EA0BA5795C}" type="datetimeFigureOut">
              <a:rPr lang="en-US" smtClean="0"/>
              <a:pPr/>
              <a:t>12/10/2016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47766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FA427-BB50-4F8D-8FC4-B0EA0BA5795C}" type="datetimeFigureOut">
              <a:rPr lang="en-US" smtClean="0"/>
              <a:pPr/>
              <a:t>12/10/2016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178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CCFA427-BB50-4F8D-8FC4-B0EA0BA5795C}" type="datetimeFigureOut">
              <a:rPr lang="en-US" smtClean="0"/>
              <a:pPr/>
              <a:t>12/10/2016</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721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CCFA427-BB50-4F8D-8FC4-B0EA0BA5795C}" type="datetimeFigureOut">
              <a:rPr lang="en-US" smtClean="0"/>
              <a:pPr/>
              <a:t>12/10/2016</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2728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CCFA427-BB50-4F8D-8FC4-B0EA0BA5795C}" type="datetimeFigureOut">
              <a:rPr lang="en-US" smtClean="0"/>
              <a:pPr/>
              <a:t>12/10/2016</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4097071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data.worldbank.org/data-catalog/gender-statist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Sallary</a:t>
            </a:r>
            <a:r>
              <a:rPr lang="en-US" dirty="0"/>
              <a:t> gap </a:t>
            </a:r>
            <a:r>
              <a:rPr lang="en-US" sz="8000" dirty="0" err="1"/>
              <a:t>prediction</a:t>
            </a:r>
            <a:r>
              <a:rPr lang="en-US" sz="1600" dirty="0" err="1"/>
              <a:t>Project</a:t>
            </a:r>
            <a:r>
              <a:rPr lang="en-US" sz="1600" dirty="0"/>
              <a:t> Demo</a:t>
            </a:r>
            <a:endParaRPr lang="en-US" dirty="0"/>
          </a:p>
        </p:txBody>
      </p:sp>
      <p:sp>
        <p:nvSpPr>
          <p:cNvPr id="3" name="Subtitle 2"/>
          <p:cNvSpPr>
            <a:spLocks noGrp="1"/>
          </p:cNvSpPr>
          <p:nvPr>
            <p:ph type="subTitle" idx="1"/>
          </p:nvPr>
        </p:nvSpPr>
        <p:spPr>
          <a:xfrm>
            <a:off x="1562100" y="4268972"/>
            <a:ext cx="9070848" cy="870291"/>
          </a:xfrm>
        </p:spPr>
        <p:txBody>
          <a:bodyPr>
            <a:normAutofit fontScale="92500" lnSpcReduction="20000"/>
          </a:bodyPr>
          <a:lstStyle/>
          <a:p>
            <a:endParaRPr lang="he-IL" dirty="0"/>
          </a:p>
          <a:p>
            <a:r>
              <a:rPr lang="en-US" dirty="0" err="1"/>
              <a:t>Dor</a:t>
            </a:r>
            <a:r>
              <a:rPr lang="en-US" dirty="0"/>
              <a:t> Bank, Shiran Mazor</a:t>
            </a:r>
          </a:p>
          <a:p>
            <a:endParaRPr lang="en-US" dirty="0"/>
          </a:p>
          <a:p>
            <a:r>
              <a:rPr lang="en-US" dirty="0"/>
              <a:t>Eylon Saadon</a:t>
            </a:r>
          </a:p>
        </p:txBody>
      </p:sp>
    </p:spTree>
    <p:extLst>
      <p:ext uri="{BB962C8B-B14F-4D97-AF65-F5344CB8AC3E}">
        <p14:creationId xmlns:p14="http://schemas.microsoft.com/office/powerpoint/2010/main" val="3364559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702" y="387413"/>
            <a:ext cx="10058400" cy="1371600"/>
          </a:xfrm>
        </p:spPr>
        <p:txBody>
          <a:bodyPr/>
          <a:lstStyle/>
          <a:p>
            <a:r>
              <a:rPr lang="en-US" dirty="0"/>
              <a:t>Implementation plan (2)</a:t>
            </a:r>
          </a:p>
        </p:txBody>
      </p:sp>
      <p:graphicFrame>
        <p:nvGraphicFramePr>
          <p:cNvPr id="5" name="Table 4"/>
          <p:cNvGraphicFramePr>
            <a:graphicFrameLocks noGrp="1"/>
          </p:cNvGraphicFramePr>
          <p:nvPr>
            <p:extLst>
              <p:ext uri="{D42A27DB-BD31-4B8C-83A1-F6EECF244321}">
                <p14:modId xmlns:p14="http://schemas.microsoft.com/office/powerpoint/2010/main" val="2305459994"/>
              </p:ext>
            </p:extLst>
          </p:nvPr>
        </p:nvGraphicFramePr>
        <p:xfrm>
          <a:off x="409492" y="1826350"/>
          <a:ext cx="11160642" cy="3174218"/>
        </p:xfrm>
        <a:graphic>
          <a:graphicData uri="http://schemas.openxmlformats.org/drawingml/2006/table">
            <a:tbl>
              <a:tblPr firstRow="1" bandRow="1">
                <a:tableStyleId>{5C22544A-7EE6-4342-B048-85BDC9FD1C3A}</a:tableStyleId>
              </a:tblPr>
              <a:tblGrid>
                <a:gridCol w="3720214">
                  <a:extLst>
                    <a:ext uri="{9D8B030D-6E8A-4147-A177-3AD203B41FA5}">
                      <a16:colId xmlns:a16="http://schemas.microsoft.com/office/drawing/2014/main" xmlns="" val="20000"/>
                    </a:ext>
                  </a:extLst>
                </a:gridCol>
                <a:gridCol w="6601590">
                  <a:extLst>
                    <a:ext uri="{9D8B030D-6E8A-4147-A177-3AD203B41FA5}">
                      <a16:colId xmlns:a16="http://schemas.microsoft.com/office/drawing/2014/main" xmlns="" val="20001"/>
                    </a:ext>
                  </a:extLst>
                </a:gridCol>
                <a:gridCol w="838838">
                  <a:extLst>
                    <a:ext uri="{9D8B030D-6E8A-4147-A177-3AD203B41FA5}">
                      <a16:colId xmlns:a16="http://schemas.microsoft.com/office/drawing/2014/main" xmlns="" val="20002"/>
                    </a:ext>
                  </a:extLst>
                </a:gridCol>
              </a:tblGrid>
              <a:tr h="285799">
                <a:tc>
                  <a:txBody>
                    <a:bodyPr/>
                    <a:lstStyle/>
                    <a:p>
                      <a:r>
                        <a:rPr lang="en-US" dirty="0"/>
                        <a:t>Millstone</a:t>
                      </a:r>
                    </a:p>
                  </a:txBody>
                  <a:tcPr/>
                </a:tc>
                <a:tc>
                  <a:txBody>
                    <a:bodyPr/>
                    <a:lstStyle/>
                    <a:p>
                      <a:r>
                        <a:rPr lang="en-US" dirty="0"/>
                        <a:t>tasks</a:t>
                      </a:r>
                    </a:p>
                  </a:txBody>
                  <a:tcPr/>
                </a:tc>
                <a:tc>
                  <a:txBody>
                    <a:bodyPr/>
                    <a:lstStyle/>
                    <a:p>
                      <a:r>
                        <a:rPr lang="en-US" dirty="0"/>
                        <a:t>status</a:t>
                      </a:r>
                    </a:p>
                  </a:txBody>
                  <a:tcPr/>
                </a:tc>
                <a:extLst>
                  <a:ext uri="{0D108BD9-81ED-4DB2-BD59-A6C34878D82A}">
                    <a16:rowId xmlns:a16="http://schemas.microsoft.com/office/drawing/2014/main" xmlns="" val="10000"/>
                  </a:ext>
                </a:extLst>
              </a:tr>
              <a:tr h="571599">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Modeling  and Evaluating:</a:t>
                      </a:r>
                    </a:p>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1 - </a:t>
                      </a:r>
                      <a:r>
                        <a:rPr lang="en-US" sz="1400" b="1" baseline="0" dirty="0"/>
                        <a:t> </a:t>
                      </a:r>
                      <a:r>
                        <a:rPr lang="en-US" sz="1400" dirty="0"/>
                        <a:t>simple linear regression. T-test based feature Removing (manually)</a:t>
                      </a:r>
                    </a:p>
                    <a:p>
                      <a:endParaRPr lang="en-US" sz="1400" dirty="0"/>
                    </a:p>
                  </a:txBody>
                  <a:tcPr/>
                </a:tc>
                <a:tc>
                  <a:txBody>
                    <a:bodyPr/>
                    <a:lstStyle/>
                    <a:p>
                      <a:endParaRPr lang="en-US" sz="1400" dirty="0"/>
                    </a:p>
                  </a:txBody>
                  <a:tcPr/>
                </a:tc>
                <a:extLst>
                  <a:ext uri="{0D108BD9-81ED-4DB2-BD59-A6C34878D82A}">
                    <a16:rowId xmlns:a16="http://schemas.microsoft.com/office/drawing/2014/main" xmlns="" val="10001"/>
                  </a:ext>
                </a:extLst>
              </a:tr>
              <a:tr h="46901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2</a:t>
                      </a:r>
                      <a:r>
                        <a:rPr lang="en-US" sz="1400" b="1" baseline="0" dirty="0"/>
                        <a:t> - </a:t>
                      </a:r>
                      <a:r>
                        <a:rPr lang="en-US" sz="1400" dirty="0"/>
                        <a:t>L1 regularization for feature selection (lambda by cross validation)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tc>
                <a:tc>
                  <a:txBody>
                    <a:bodyPr/>
                    <a:lstStyle/>
                    <a:p>
                      <a:endParaRPr lang="en-US" sz="1400" dirty="0"/>
                    </a:p>
                  </a:txBody>
                  <a:tcPr/>
                </a:tc>
                <a:extLst>
                  <a:ext uri="{0D108BD9-81ED-4DB2-BD59-A6C34878D82A}">
                    <a16:rowId xmlns:a16="http://schemas.microsoft.com/office/drawing/2014/main" xmlns="" val="10002"/>
                  </a:ext>
                </a:extLst>
              </a:tr>
              <a:tr h="605817">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3</a:t>
                      </a:r>
                      <a:r>
                        <a:rPr lang="en-US" sz="1400" b="1" baseline="0" dirty="0"/>
                        <a:t> - </a:t>
                      </a:r>
                      <a:r>
                        <a:rPr lang="en-US" sz="1400" dirty="0"/>
                        <a:t>data manipulation status - considering cross terms and different missing values system</a:t>
                      </a:r>
                    </a:p>
                    <a:p>
                      <a:endParaRPr lang="en-US" sz="1400" dirty="0"/>
                    </a:p>
                  </a:txBody>
                  <a:tcPr/>
                </a:tc>
                <a:tc>
                  <a:txBody>
                    <a:bodyPr/>
                    <a:lstStyle/>
                    <a:p>
                      <a:endParaRPr lang="en-US" sz="1400" dirty="0"/>
                    </a:p>
                  </a:txBody>
                  <a:tcPr/>
                </a:tc>
                <a:extLst>
                  <a:ext uri="{0D108BD9-81ED-4DB2-BD59-A6C34878D82A}">
                    <a16:rowId xmlns:a16="http://schemas.microsoft.com/office/drawing/2014/main" xmlns="" val="10003"/>
                  </a:ext>
                </a:extLst>
              </a:tr>
              <a:tr h="46901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4</a:t>
                      </a:r>
                      <a:r>
                        <a:rPr lang="en-US" sz="1400" dirty="0"/>
                        <a:t> -considering usage of Random Forest or SVM</a:t>
                      </a:r>
                    </a:p>
                    <a:p>
                      <a:endParaRPr lang="en-US" sz="1400" dirty="0"/>
                    </a:p>
                  </a:txBody>
                  <a:tcPr/>
                </a:tc>
                <a:tc>
                  <a:txBody>
                    <a:bodyPr/>
                    <a:lstStyle/>
                    <a:p>
                      <a:endParaRPr lang="en-US" sz="1400" dirty="0"/>
                    </a:p>
                    <a:p>
                      <a:endParaRPr lang="en-US" sz="1400" dirty="0"/>
                    </a:p>
                  </a:txBody>
                  <a:tcPr/>
                </a:tc>
                <a:extLst>
                  <a:ext uri="{0D108BD9-81ED-4DB2-BD59-A6C34878D82A}">
                    <a16:rowId xmlns:a16="http://schemas.microsoft.com/office/drawing/2014/main" xmlns="" val="10004"/>
                  </a:ext>
                </a:extLst>
              </a:tr>
              <a:tr h="469019">
                <a:tc>
                  <a:txBody>
                    <a:bodyPr/>
                    <a:lstStyle/>
                    <a:p>
                      <a:r>
                        <a:rPr lang="en-US" sz="1400" b="1" dirty="0"/>
                        <a:t>Model Deployment</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364573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Business Goal</a:t>
            </a:r>
            <a:r>
              <a:rPr lang="en-US" dirty="0">
                <a:solidFill>
                  <a:srgbClr val="FF0000"/>
                </a:solidFill>
              </a:rPr>
              <a:t/>
            </a:r>
            <a:br>
              <a:rPr lang="en-US" dirty="0">
                <a:solidFill>
                  <a:srgbClr val="FF0000"/>
                </a:solidFill>
              </a:rPr>
            </a:br>
            <a:endParaRPr lang="en-US" dirty="0"/>
          </a:p>
        </p:txBody>
      </p:sp>
      <p:sp>
        <p:nvSpPr>
          <p:cNvPr id="3" name="Content Placeholder 2"/>
          <p:cNvSpPr>
            <a:spLocks noGrp="1"/>
          </p:cNvSpPr>
          <p:nvPr>
            <p:ph idx="1"/>
          </p:nvPr>
        </p:nvSpPr>
        <p:spPr/>
        <p:txBody>
          <a:bodyPr/>
          <a:lstStyle/>
          <a:p>
            <a:pPr marL="0" indent="0" algn="ctr">
              <a:buNone/>
            </a:pPr>
            <a:r>
              <a:rPr lang="en-US" dirty="0"/>
              <a:t>With economical and cultural advances world wide, we see that the wage and class differences between genders, are still substantial. In this project we will try to predict the wage difference, focusing on the OECD countries. Our product will be a prediction for each state in the OECD for years to come.  </a:t>
            </a:r>
          </a:p>
          <a:p>
            <a:pPr marL="0" indent="0" algn="ctr">
              <a:buNone/>
            </a:pPr>
            <a:endParaRPr lang="en-US" dirty="0"/>
          </a:p>
          <a:p>
            <a:r>
              <a:rPr lang="en-US" dirty="0"/>
              <a:t>Main </a:t>
            </a:r>
            <a:r>
              <a:rPr lang="en-US" dirty="0" err="1"/>
              <a:t>Focuse</a:t>
            </a:r>
            <a:r>
              <a:rPr lang="en-US" dirty="0"/>
              <a:t>– the value we want to predict  is defined as the difference between median earnings of men and women relative to median earnings of men. (</a:t>
            </a:r>
            <a:r>
              <a:rPr lang="en-US" b="1" dirty="0"/>
              <a:t>base on the existing data from the OECD</a:t>
            </a:r>
            <a:r>
              <a:rPr lang="en-US" dirty="0"/>
              <a:t>).</a:t>
            </a:r>
          </a:p>
          <a:p>
            <a:r>
              <a:rPr lang="en-US" dirty="0"/>
              <a:t> Data refer to full-time employees and to self-employed.</a:t>
            </a:r>
          </a:p>
          <a:p>
            <a:endParaRPr lang="en-US" dirty="0"/>
          </a:p>
        </p:txBody>
      </p:sp>
    </p:spTree>
    <p:extLst>
      <p:ext uri="{BB962C8B-B14F-4D97-AF65-F5344CB8AC3E}">
        <p14:creationId xmlns:p14="http://schemas.microsoft.com/office/powerpoint/2010/main" val="488657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260" y="621329"/>
            <a:ext cx="10058400" cy="1371600"/>
          </a:xfrm>
        </p:spPr>
        <p:txBody>
          <a:bodyPr/>
          <a:lstStyle/>
          <a:p>
            <a:r>
              <a:rPr lang="en-US" dirty="0"/>
              <a:t>Dataset segements</a:t>
            </a:r>
          </a:p>
        </p:txBody>
      </p:sp>
      <p:sp>
        <p:nvSpPr>
          <p:cNvPr id="3" name="Content Placeholder 2"/>
          <p:cNvSpPr>
            <a:spLocks noGrp="1"/>
          </p:cNvSpPr>
          <p:nvPr>
            <p:ph idx="1"/>
          </p:nvPr>
        </p:nvSpPr>
        <p:spPr/>
        <p:txBody>
          <a:bodyPr>
            <a:normAutofit fontScale="92500" lnSpcReduction="10000"/>
          </a:bodyPr>
          <a:lstStyle/>
          <a:p>
            <a:pPr>
              <a:buNone/>
            </a:pPr>
            <a:r>
              <a:rPr lang="en-US" dirty="0"/>
              <a:t>Our preliminary data is:</a:t>
            </a:r>
          </a:p>
          <a:p>
            <a:r>
              <a:rPr lang="en-US" dirty="0"/>
              <a:t>World data bank – GenderStat.csv</a:t>
            </a:r>
          </a:p>
          <a:p>
            <a:pPr lvl="1"/>
            <a:r>
              <a:rPr lang="en-US" dirty="0">
                <a:hlinkClick r:id="rId2"/>
              </a:rPr>
              <a:t>http://data.worldbank.org/data-catalog/gender-statistics</a:t>
            </a:r>
            <a:endParaRPr lang="en-US" dirty="0"/>
          </a:p>
          <a:p>
            <a:pPr lvl="1"/>
            <a:r>
              <a:rPr lang="en-US" dirty="0"/>
              <a:t>The Gender Statistics database is a comprehensive source for the latest sex-disaggregated data and gender statistics covering demography, education, health, access to economic opportunities, public life and decision-making, and agency</a:t>
            </a:r>
          </a:p>
          <a:p>
            <a:pPr lvl="1"/>
            <a:r>
              <a:rPr lang="en-US" dirty="0"/>
              <a:t>The features statistics are arranged by years columns for each country</a:t>
            </a:r>
          </a:p>
          <a:p>
            <a:r>
              <a:rPr lang="en-US" dirty="0"/>
              <a:t>OECD data center – Gender wage gaps (csv)</a:t>
            </a:r>
          </a:p>
          <a:p>
            <a:r>
              <a:rPr lang="en-US" dirty="0"/>
              <a:t>The OECD data will be used as the predicted data, and we will try to build a model relying on the data from the world data bank. </a:t>
            </a:r>
          </a:p>
          <a:p>
            <a:pPr lvl="1"/>
            <a:r>
              <a:rPr lang="en-US" dirty="0"/>
              <a:t> Exploration for new data sets will occur after model evaluation  if necessary. </a:t>
            </a:r>
          </a:p>
          <a:p>
            <a:pPr lvl="1"/>
            <a:r>
              <a:rPr lang="en-US" dirty="0"/>
              <a:t>OECD value meaning </a:t>
            </a:r>
            <a:r>
              <a:rPr lang="en-US" b="1" dirty="0"/>
              <a:t>– the gender wage gap is unadjusted and  defined as the difference  between  male and female median wages divided by the  male median wages</a:t>
            </a:r>
          </a:p>
          <a:p>
            <a:r>
              <a:rPr lang="en-US" dirty="0"/>
              <a:t>At first, we will try to extract features solely from this data.</a:t>
            </a:r>
            <a:endParaRPr lang="en-US" b="1" dirty="0"/>
          </a:p>
          <a:p>
            <a:pPr lvl="1"/>
            <a:endParaRPr lang="en-US" b="1" dirty="0"/>
          </a:p>
        </p:txBody>
      </p:sp>
    </p:spTree>
    <p:extLst>
      <p:ext uri="{BB962C8B-B14F-4D97-AF65-F5344CB8AC3E}">
        <p14:creationId xmlns:p14="http://schemas.microsoft.com/office/powerpoint/2010/main" val="18464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325" y="537819"/>
            <a:ext cx="10058400" cy="1371600"/>
          </a:xfrm>
        </p:spPr>
        <p:txBody>
          <a:bodyPr/>
          <a:lstStyle/>
          <a:p>
            <a:r>
              <a:rPr lang="en-US" dirty="0"/>
              <a:t>Dataset </a:t>
            </a:r>
            <a:r>
              <a:rPr lang="en-US" dirty="0" err="1"/>
              <a:t>segements</a:t>
            </a:r>
            <a:r>
              <a:rPr lang="en-US" dirty="0"/>
              <a:t> (2)</a:t>
            </a:r>
          </a:p>
        </p:txBody>
      </p:sp>
      <p:pic>
        <p:nvPicPr>
          <p:cNvPr id="4" name="Picture 3"/>
          <p:cNvPicPr>
            <a:picLocks noChangeAspect="1"/>
          </p:cNvPicPr>
          <p:nvPr/>
        </p:nvPicPr>
        <p:blipFill>
          <a:blip r:embed="rId2" cstate="print"/>
          <a:stretch>
            <a:fillRect/>
          </a:stretch>
        </p:blipFill>
        <p:spPr>
          <a:xfrm>
            <a:off x="796527" y="1670121"/>
            <a:ext cx="10060783" cy="1511106"/>
          </a:xfrm>
          <a:prstGeom prst="rect">
            <a:avLst/>
          </a:prstGeom>
        </p:spPr>
      </p:pic>
      <p:pic>
        <p:nvPicPr>
          <p:cNvPr id="6" name="Content Placeholder 3"/>
          <p:cNvPicPr>
            <a:picLocks noGrp="1" noChangeAspect="1"/>
          </p:cNvPicPr>
          <p:nvPr>
            <p:ph idx="1"/>
          </p:nvPr>
        </p:nvPicPr>
        <p:blipFill>
          <a:blip r:embed="rId3" cstate="print"/>
          <a:stretch>
            <a:fillRect/>
          </a:stretch>
        </p:blipFill>
        <p:spPr>
          <a:xfrm>
            <a:off x="6454588" y="3617113"/>
            <a:ext cx="5319059" cy="2036628"/>
          </a:xfrm>
          <a:prstGeom prst="rect">
            <a:avLst/>
          </a:prstGeom>
        </p:spPr>
      </p:pic>
      <p:pic>
        <p:nvPicPr>
          <p:cNvPr id="5" name="Picture 4"/>
          <p:cNvPicPr>
            <a:picLocks noChangeAspect="1"/>
          </p:cNvPicPr>
          <p:nvPr/>
        </p:nvPicPr>
        <p:blipFill>
          <a:blip r:embed="rId4" cstate="print"/>
          <a:stretch>
            <a:fillRect/>
          </a:stretch>
        </p:blipFill>
        <p:spPr>
          <a:xfrm>
            <a:off x="490072" y="3610812"/>
            <a:ext cx="6107952" cy="2180388"/>
          </a:xfrm>
          <a:prstGeom prst="rect">
            <a:avLst/>
          </a:prstGeom>
        </p:spPr>
      </p:pic>
    </p:spTree>
    <p:extLst>
      <p:ext uri="{BB962C8B-B14F-4D97-AF65-F5344CB8AC3E}">
        <p14:creationId xmlns:p14="http://schemas.microsoft.com/office/powerpoint/2010/main" val="1136635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 (overview)</a:t>
            </a:r>
          </a:p>
        </p:txBody>
      </p:sp>
      <p:sp>
        <p:nvSpPr>
          <p:cNvPr id="3" name="Content Placeholder 2"/>
          <p:cNvSpPr>
            <a:spLocks noGrp="1"/>
          </p:cNvSpPr>
          <p:nvPr>
            <p:ph idx="1"/>
          </p:nvPr>
        </p:nvSpPr>
        <p:spPr>
          <a:xfrm>
            <a:off x="911412" y="1893943"/>
            <a:ext cx="10058400" cy="3931920"/>
          </a:xfrm>
        </p:spPr>
        <p:txBody>
          <a:bodyPr/>
          <a:lstStyle/>
          <a:p>
            <a:r>
              <a:rPr lang="en-US" dirty="0"/>
              <a:t>Column arrangements (countries – flatten categories, years – equal fragments)</a:t>
            </a:r>
          </a:p>
          <a:p>
            <a:r>
              <a:rPr lang="en-US" dirty="0"/>
              <a:t>Normalizing –  (Value-min(value)) / (max(value)-min(value))</a:t>
            </a:r>
          </a:p>
          <a:p>
            <a:r>
              <a:rPr lang="en-US" dirty="0"/>
              <a:t>First – </a:t>
            </a:r>
            <a:r>
              <a:rPr lang="en-US" dirty="0" err="1"/>
              <a:t>GenderStats</a:t>
            </a:r>
            <a:r>
              <a:rPr lang="en-US" dirty="0"/>
              <a:t> removing rows with null values in all years :</a:t>
            </a:r>
          </a:p>
          <a:p>
            <a:endParaRPr lang="en-US" dirty="0"/>
          </a:p>
          <a:p>
            <a:endParaRPr lang="en-US" dirty="0"/>
          </a:p>
          <a:p>
            <a:endParaRPr lang="en-US" dirty="0"/>
          </a:p>
          <a:p>
            <a:r>
              <a:rPr lang="en-US" dirty="0"/>
              <a:t>Intersect years and countries between OECD and </a:t>
            </a:r>
            <a:r>
              <a:rPr lang="en-US" dirty="0" err="1"/>
              <a:t>GenderStats</a:t>
            </a:r>
            <a:r>
              <a:rPr lang="en-US" dirty="0"/>
              <a:t>.</a:t>
            </a:r>
          </a:p>
          <a:p>
            <a:r>
              <a:rPr lang="en-US" dirty="0"/>
              <a:t>Removing unnecessary columns</a:t>
            </a:r>
            <a:endParaRPr lang="he-IL" dirty="0"/>
          </a:p>
          <a:p>
            <a:pPr marL="0" indent="0">
              <a:buNone/>
            </a:pPr>
            <a:endParaRPr lang="en-US" dirty="0"/>
          </a:p>
          <a:p>
            <a:pPr marL="0" indent="0">
              <a:buNone/>
            </a:pPr>
            <a:endParaRPr lang="en-US" dirty="0"/>
          </a:p>
        </p:txBody>
      </p:sp>
      <p:pic>
        <p:nvPicPr>
          <p:cNvPr id="5" name="Picture 4"/>
          <p:cNvPicPr>
            <a:picLocks noChangeAspect="1"/>
          </p:cNvPicPr>
          <p:nvPr/>
        </p:nvPicPr>
        <p:blipFill>
          <a:blip r:embed="rId2" cstate="print"/>
          <a:stretch>
            <a:fillRect/>
          </a:stretch>
        </p:blipFill>
        <p:spPr>
          <a:xfrm>
            <a:off x="756024" y="3062788"/>
            <a:ext cx="9544143" cy="1089664"/>
          </a:xfrm>
          <a:prstGeom prst="rect">
            <a:avLst/>
          </a:prstGeom>
        </p:spPr>
      </p:pic>
      <p:pic>
        <p:nvPicPr>
          <p:cNvPr id="4" name="Picture 3"/>
          <p:cNvPicPr>
            <a:picLocks noChangeAspect="1"/>
          </p:cNvPicPr>
          <p:nvPr/>
        </p:nvPicPr>
        <p:blipFill>
          <a:blip r:embed="rId3" cstate="print"/>
          <a:stretch>
            <a:fillRect/>
          </a:stretch>
        </p:blipFill>
        <p:spPr>
          <a:xfrm>
            <a:off x="5086697" y="4652781"/>
            <a:ext cx="4932911" cy="1854525"/>
          </a:xfrm>
          <a:prstGeom prst="rect">
            <a:avLst/>
          </a:prstGeom>
        </p:spPr>
      </p:pic>
    </p:spTree>
    <p:extLst>
      <p:ext uri="{BB962C8B-B14F-4D97-AF65-F5344CB8AC3E}">
        <p14:creationId xmlns:p14="http://schemas.microsoft.com/office/powerpoint/2010/main" val="3021417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 2</a:t>
            </a:r>
          </a:p>
        </p:txBody>
      </p:sp>
      <p:sp>
        <p:nvSpPr>
          <p:cNvPr id="3" name="Content Placeholder 2"/>
          <p:cNvSpPr>
            <a:spLocks noGrp="1"/>
          </p:cNvSpPr>
          <p:nvPr>
            <p:ph idx="1"/>
          </p:nvPr>
        </p:nvSpPr>
        <p:spPr>
          <a:xfrm>
            <a:off x="1003004" y="1906417"/>
            <a:ext cx="10058400" cy="3931920"/>
          </a:xfrm>
        </p:spPr>
        <p:txBody>
          <a:bodyPr/>
          <a:lstStyle/>
          <a:p>
            <a:r>
              <a:rPr lang="en-US" dirty="0"/>
              <a:t>Current GenderStat.csv after preliminary normalization -Transpose lines to columns</a:t>
            </a:r>
          </a:p>
          <a:p>
            <a:pPr lvl="1"/>
            <a:r>
              <a:rPr lang="en-US" dirty="0"/>
              <a:t>  years, country , and indicator are now columns</a:t>
            </a:r>
          </a:p>
          <a:p>
            <a:endParaRPr lang="en-US" dirty="0"/>
          </a:p>
        </p:txBody>
      </p:sp>
      <p:pic>
        <p:nvPicPr>
          <p:cNvPr id="4" name="Picture 3"/>
          <p:cNvPicPr>
            <a:picLocks noChangeAspect="1"/>
          </p:cNvPicPr>
          <p:nvPr/>
        </p:nvPicPr>
        <p:blipFill>
          <a:blip r:embed="rId2" cstate="print"/>
          <a:stretch>
            <a:fillRect/>
          </a:stretch>
        </p:blipFill>
        <p:spPr>
          <a:xfrm>
            <a:off x="1471988" y="2828413"/>
            <a:ext cx="6727730" cy="3638502"/>
          </a:xfrm>
          <a:prstGeom prst="rect">
            <a:avLst/>
          </a:prstGeom>
        </p:spPr>
      </p:pic>
    </p:spTree>
    <p:extLst>
      <p:ext uri="{BB962C8B-B14F-4D97-AF65-F5344CB8AC3E}">
        <p14:creationId xmlns:p14="http://schemas.microsoft.com/office/powerpoint/2010/main" val="3663174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machine-learning </a:t>
            </a:r>
            <a:r>
              <a:rPr lang="en-US" dirty="0" smtClean="0"/>
              <a:t>problem product</a:t>
            </a:r>
            <a:endParaRPr lang="en-US" dirty="0"/>
          </a:p>
        </p:txBody>
      </p:sp>
      <p:sp>
        <p:nvSpPr>
          <p:cNvPr id="3" name="Content Placeholder 2"/>
          <p:cNvSpPr>
            <a:spLocks noGrp="1"/>
          </p:cNvSpPr>
          <p:nvPr>
            <p:ph idx="1"/>
          </p:nvPr>
        </p:nvSpPr>
        <p:spPr/>
        <p:txBody>
          <a:bodyPr/>
          <a:lstStyle/>
          <a:p>
            <a:r>
              <a:rPr lang="en-US" dirty="0" smtClean="0"/>
              <a:t>Currently:</a:t>
            </a:r>
          </a:p>
          <a:p>
            <a:pPr lvl="1"/>
            <a:r>
              <a:rPr lang="en-US" dirty="0" smtClean="0"/>
              <a:t>Input: vector consisting year, country and selected features</a:t>
            </a:r>
          </a:p>
          <a:p>
            <a:pPr lvl="1"/>
            <a:r>
              <a:rPr lang="en-US" dirty="0" smtClean="0"/>
              <a:t>Output: gap prediction between the median salaries</a:t>
            </a:r>
          </a:p>
          <a:p>
            <a:endParaRPr lang="en-US" dirty="0" smtClean="0"/>
          </a:p>
          <a:p>
            <a:r>
              <a:rPr lang="en-US" dirty="0" smtClean="0"/>
              <a:t>Optional:</a:t>
            </a:r>
          </a:p>
          <a:p>
            <a:pPr lvl="1"/>
            <a:r>
              <a:rPr lang="en-US" dirty="0" smtClean="0"/>
              <a:t>Input: matrix for all 35 countries and a specified year</a:t>
            </a:r>
          </a:p>
          <a:p>
            <a:pPr lvl="1"/>
            <a:r>
              <a:rPr lang="en-US" dirty="0" smtClean="0"/>
              <a:t>Output: </a:t>
            </a:r>
            <a:r>
              <a:rPr lang="en-US" smtClean="0"/>
              <a:t>averaged </a:t>
            </a:r>
            <a:r>
              <a:rPr lang="en-US" smtClean="0"/>
              <a:t>salary </a:t>
            </a:r>
            <a:r>
              <a:rPr lang="en-US" dirty="0" smtClean="0"/>
              <a:t>gap. </a:t>
            </a:r>
          </a:p>
          <a:p>
            <a:pPr lvl="1"/>
            <a:r>
              <a:rPr lang="en-US" dirty="0" smtClean="0"/>
              <a:t>reduced variance assuming unbiased estimate</a:t>
            </a:r>
          </a:p>
        </p:txBody>
      </p:sp>
    </p:spTree>
    <p:extLst>
      <p:ext uri="{BB962C8B-B14F-4D97-AF65-F5344CB8AC3E}">
        <p14:creationId xmlns:p14="http://schemas.microsoft.com/office/powerpoint/2010/main" val="2506240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in data</a:t>
            </a:r>
          </a:p>
        </p:txBody>
      </p:sp>
      <p:sp>
        <p:nvSpPr>
          <p:cNvPr id="3" name="Content Placeholder 2"/>
          <p:cNvSpPr>
            <a:spLocks noGrp="1"/>
          </p:cNvSpPr>
          <p:nvPr>
            <p:ph idx="1"/>
          </p:nvPr>
        </p:nvSpPr>
        <p:spPr/>
        <p:txBody>
          <a:bodyPr/>
          <a:lstStyle/>
          <a:p>
            <a:r>
              <a:rPr lang="en-US" dirty="0"/>
              <a:t>Many missing Values!</a:t>
            </a:r>
          </a:p>
          <a:p>
            <a:pPr lvl="1"/>
            <a:r>
              <a:rPr lang="en-US" dirty="0"/>
              <a:t>Too many!</a:t>
            </a:r>
          </a:p>
          <a:p>
            <a:pPr lvl="1"/>
            <a:r>
              <a:rPr lang="en-US" dirty="0"/>
              <a:t>First removing the sparse ones without mining context </a:t>
            </a:r>
          </a:p>
          <a:p>
            <a:pPr lvl="1"/>
            <a:r>
              <a:rPr lang="en-US" dirty="0"/>
              <a:t>First version:  median</a:t>
            </a:r>
          </a:p>
          <a:p>
            <a:pPr lvl="1"/>
            <a:r>
              <a:rPr lang="en-US" dirty="0"/>
              <a:t>Second version: finding similar countries with similar values </a:t>
            </a:r>
          </a:p>
          <a:p>
            <a:r>
              <a:rPr lang="en-US" dirty="0"/>
              <a:t>Not normalized.</a:t>
            </a:r>
          </a:p>
          <a:p>
            <a:pPr lvl="1"/>
            <a:r>
              <a:rPr lang="en-US" dirty="0"/>
              <a:t>Features and countries in GenderStat.csv as rows and years as columns. </a:t>
            </a:r>
          </a:p>
        </p:txBody>
      </p:sp>
    </p:spTree>
    <p:extLst>
      <p:ext uri="{BB962C8B-B14F-4D97-AF65-F5344CB8AC3E}">
        <p14:creationId xmlns:p14="http://schemas.microsoft.com/office/powerpoint/2010/main" val="1864583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plan</a:t>
            </a:r>
          </a:p>
        </p:txBody>
      </p:sp>
      <p:graphicFrame>
        <p:nvGraphicFramePr>
          <p:cNvPr id="4" name="Table 3"/>
          <p:cNvGraphicFramePr>
            <a:graphicFrameLocks noGrp="1"/>
          </p:cNvGraphicFramePr>
          <p:nvPr>
            <p:extLst>
              <p:ext uri="{D42A27DB-BD31-4B8C-83A1-F6EECF244321}">
                <p14:modId xmlns:p14="http://schemas.microsoft.com/office/powerpoint/2010/main" val="3848875132"/>
              </p:ext>
            </p:extLst>
          </p:nvPr>
        </p:nvGraphicFramePr>
        <p:xfrm>
          <a:off x="457304" y="2089314"/>
          <a:ext cx="11160642" cy="4659969"/>
        </p:xfrm>
        <a:graphic>
          <a:graphicData uri="http://schemas.openxmlformats.org/drawingml/2006/table">
            <a:tbl>
              <a:tblPr firstRow="1" bandRow="1">
                <a:tableStyleId>{5C22544A-7EE6-4342-B048-85BDC9FD1C3A}</a:tableStyleId>
              </a:tblPr>
              <a:tblGrid>
                <a:gridCol w="3720214">
                  <a:extLst>
                    <a:ext uri="{9D8B030D-6E8A-4147-A177-3AD203B41FA5}">
                      <a16:colId xmlns:a16="http://schemas.microsoft.com/office/drawing/2014/main" xmlns="" val="20000"/>
                    </a:ext>
                  </a:extLst>
                </a:gridCol>
                <a:gridCol w="6601590">
                  <a:extLst>
                    <a:ext uri="{9D8B030D-6E8A-4147-A177-3AD203B41FA5}">
                      <a16:colId xmlns:a16="http://schemas.microsoft.com/office/drawing/2014/main" xmlns="" val="20001"/>
                    </a:ext>
                  </a:extLst>
                </a:gridCol>
                <a:gridCol w="838838">
                  <a:extLst>
                    <a:ext uri="{9D8B030D-6E8A-4147-A177-3AD203B41FA5}">
                      <a16:colId xmlns:a16="http://schemas.microsoft.com/office/drawing/2014/main" xmlns="" val="20002"/>
                    </a:ext>
                  </a:extLst>
                </a:gridCol>
              </a:tblGrid>
              <a:tr h="285799">
                <a:tc>
                  <a:txBody>
                    <a:bodyPr/>
                    <a:lstStyle/>
                    <a:p>
                      <a:r>
                        <a:rPr lang="en-US" dirty="0"/>
                        <a:t>Millstone</a:t>
                      </a:r>
                    </a:p>
                  </a:txBody>
                  <a:tcPr/>
                </a:tc>
                <a:tc>
                  <a:txBody>
                    <a:bodyPr/>
                    <a:lstStyle/>
                    <a:p>
                      <a:r>
                        <a:rPr lang="en-US" dirty="0"/>
                        <a:t>tasks</a:t>
                      </a:r>
                    </a:p>
                  </a:txBody>
                  <a:tcPr/>
                </a:tc>
                <a:tc>
                  <a:txBody>
                    <a:bodyPr/>
                    <a:lstStyle/>
                    <a:p>
                      <a:r>
                        <a:rPr lang="en-US" dirty="0"/>
                        <a:t>status</a:t>
                      </a:r>
                    </a:p>
                  </a:txBody>
                  <a:tcPr/>
                </a:tc>
                <a:extLst>
                  <a:ext uri="{0D108BD9-81ED-4DB2-BD59-A6C34878D82A}">
                    <a16:rowId xmlns:a16="http://schemas.microsoft.com/office/drawing/2014/main" xmlns="" val="10000"/>
                  </a:ext>
                </a:extLst>
              </a:tr>
              <a:tr h="238166">
                <a:tc rowSpan="2">
                  <a:txBody>
                    <a:bodyPr/>
                    <a:lstStyle/>
                    <a:p>
                      <a:r>
                        <a:rPr lang="en-US" sz="1400" b="1" dirty="0"/>
                        <a:t>Business understanding</a:t>
                      </a:r>
                    </a:p>
                  </a:txBody>
                  <a:tcPr/>
                </a:tc>
                <a:tc>
                  <a:txBody>
                    <a:bodyPr/>
                    <a:lstStyle/>
                    <a:p>
                      <a:r>
                        <a:rPr lang="en-US" sz="1400" dirty="0"/>
                        <a:t>Search</a:t>
                      </a:r>
                      <a:r>
                        <a:rPr lang="en-US" sz="1400" baseline="0" dirty="0"/>
                        <a:t> salary and gender statistics</a:t>
                      </a:r>
                      <a:endParaRPr lang="en-US" sz="1400" dirty="0"/>
                    </a:p>
                  </a:txBody>
                  <a:tcPr/>
                </a:tc>
                <a:tc>
                  <a:txBody>
                    <a:bodyPr/>
                    <a:lstStyle/>
                    <a:p>
                      <a:r>
                        <a:rPr lang="en-US" sz="1400" dirty="0"/>
                        <a:t>Done.</a:t>
                      </a:r>
                    </a:p>
                  </a:txBody>
                  <a:tcPr/>
                </a:tc>
                <a:extLst>
                  <a:ext uri="{0D108BD9-81ED-4DB2-BD59-A6C34878D82A}">
                    <a16:rowId xmlns:a16="http://schemas.microsoft.com/office/drawing/2014/main" xmlns="" val="10001"/>
                  </a:ext>
                </a:extLst>
              </a:tr>
              <a:tr h="238166">
                <a:tc vMerge="1">
                  <a:txBody>
                    <a:bodyPr/>
                    <a:lstStyle/>
                    <a:p>
                      <a:endParaRPr lang="en-US" sz="1200" b="1" dirty="0"/>
                    </a:p>
                  </a:txBody>
                  <a:tcPr/>
                </a:tc>
                <a:tc>
                  <a:txBody>
                    <a:bodyPr/>
                    <a:lstStyle/>
                    <a:p>
                      <a:r>
                        <a:rPr lang="en-US" sz="1400" dirty="0"/>
                        <a:t>Defining the problem </a:t>
                      </a:r>
                    </a:p>
                  </a:txBody>
                  <a:tcPr/>
                </a:tc>
                <a:tc>
                  <a:txBody>
                    <a:bodyPr/>
                    <a:lstStyle/>
                    <a:p>
                      <a:r>
                        <a:rPr lang="en-US" sz="1400" dirty="0"/>
                        <a:t>Done.</a:t>
                      </a:r>
                    </a:p>
                  </a:txBody>
                  <a:tcPr/>
                </a:tc>
                <a:extLst>
                  <a:ext uri="{0D108BD9-81ED-4DB2-BD59-A6C34878D82A}">
                    <a16:rowId xmlns:a16="http://schemas.microsoft.com/office/drawing/2014/main" xmlns="" val="10002"/>
                  </a:ext>
                </a:extLst>
              </a:tr>
              <a:tr h="332222">
                <a:tc>
                  <a:txBody>
                    <a:bodyPr/>
                    <a:lstStyle/>
                    <a:p>
                      <a:r>
                        <a:rPr lang="en-US" sz="1400" b="1" dirty="0"/>
                        <a:t>Data understanding </a:t>
                      </a:r>
                    </a:p>
                  </a:txBody>
                  <a:tcPr/>
                </a:tc>
                <a:tc>
                  <a:txBody>
                    <a:bodyPr/>
                    <a:lstStyle/>
                    <a:p>
                      <a:r>
                        <a:rPr lang="en-US" sz="1400" dirty="0"/>
                        <a:t>Focused on </a:t>
                      </a:r>
                      <a:r>
                        <a:rPr lang="en-US" sz="1400" dirty="0" err="1"/>
                        <a:t>GenderStats</a:t>
                      </a:r>
                      <a:r>
                        <a:rPr lang="en-US" sz="1400" dirty="0"/>
                        <a:t>,</a:t>
                      </a:r>
                      <a:r>
                        <a:rPr lang="en-US" sz="1400" baseline="0" dirty="0"/>
                        <a:t> </a:t>
                      </a:r>
                      <a:r>
                        <a:rPr lang="en-US" sz="1400" baseline="0" dirty="0" err="1"/>
                        <a:t>Sallary</a:t>
                      </a:r>
                      <a:r>
                        <a:rPr lang="en-US" sz="1400" baseline="0" dirty="0"/>
                        <a:t> gap csv on  OECD </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Done.</a:t>
                      </a:r>
                    </a:p>
                  </a:txBody>
                  <a:tcPr/>
                </a:tc>
                <a:extLst>
                  <a:ext uri="{0D108BD9-81ED-4DB2-BD59-A6C34878D82A}">
                    <a16:rowId xmlns:a16="http://schemas.microsoft.com/office/drawing/2014/main" xmlns="" val="10003"/>
                  </a:ext>
                </a:extLst>
              </a:tr>
              <a:tr h="469019">
                <a:tc rowSpan="6">
                  <a:txBody>
                    <a:bodyPr/>
                    <a:lstStyle/>
                    <a:p>
                      <a:r>
                        <a:rPr lang="en-US" sz="1400" b="1" dirty="0"/>
                        <a:t>Data preparation &amp; cleaning</a:t>
                      </a:r>
                    </a:p>
                  </a:txBody>
                  <a:tcPr/>
                </a:tc>
                <a:tc>
                  <a:txBody>
                    <a:bodyPr/>
                    <a:lstStyle/>
                    <a:p>
                      <a:r>
                        <a:rPr lang="en-US" sz="1400" dirty="0" err="1"/>
                        <a:t>GenderStats</a:t>
                      </a:r>
                      <a:r>
                        <a:rPr lang="en-US" sz="1400" dirty="0"/>
                        <a:t> - Remove fully empty lines , convert</a:t>
                      </a:r>
                      <a:r>
                        <a:rPr lang="en-US" sz="1400" baseline="0" dirty="0"/>
                        <a:t> Countries, indicators to columns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Done.</a:t>
                      </a:r>
                    </a:p>
                    <a:p>
                      <a:endParaRPr lang="en-US" sz="1400" dirty="0"/>
                    </a:p>
                  </a:txBody>
                  <a:tcPr/>
                </a:tc>
                <a:extLst>
                  <a:ext uri="{0D108BD9-81ED-4DB2-BD59-A6C34878D82A}">
                    <a16:rowId xmlns:a16="http://schemas.microsoft.com/office/drawing/2014/main" xmlns="" val="10004"/>
                  </a:ext>
                </a:extLst>
              </a:tr>
              <a:tr h="469019">
                <a:tc vMerge="1">
                  <a:txBody>
                    <a:bodyPr/>
                    <a:lstStyle/>
                    <a:p>
                      <a:endParaRPr lang="en-US"/>
                    </a:p>
                  </a:txBody>
                  <a:tcPr/>
                </a:tc>
                <a:tc>
                  <a:txBody>
                    <a:bodyPr/>
                    <a:lstStyle/>
                    <a:p>
                      <a:r>
                        <a:rPr lang="en-US" sz="1400" dirty="0"/>
                        <a:t>Transpose lines</a:t>
                      </a:r>
                      <a:r>
                        <a:rPr lang="en-US" sz="1400" baseline="0" dirty="0"/>
                        <a:t> to columns  - years and country are columns</a:t>
                      </a:r>
                      <a:endParaRPr lang="en-US" sz="1400" dirty="0"/>
                    </a:p>
                  </a:txBody>
                  <a:tcPr/>
                </a:tc>
                <a:tc>
                  <a:txBody>
                    <a:bodyPr/>
                    <a:lstStyle/>
                    <a:p>
                      <a:r>
                        <a:rPr lang="en-US" sz="1400" dirty="0"/>
                        <a:t>Done</a:t>
                      </a:r>
                    </a:p>
                  </a:txBody>
                  <a:tcPr/>
                </a:tc>
                <a:extLst>
                  <a:ext uri="{0D108BD9-81ED-4DB2-BD59-A6C34878D82A}">
                    <a16:rowId xmlns:a16="http://schemas.microsoft.com/office/drawing/2014/main" xmlns="" val="10005"/>
                  </a:ext>
                </a:extLst>
              </a:tr>
              <a:tr h="404883">
                <a:tc vMerge="1">
                  <a:txBody>
                    <a:bodyPr/>
                    <a:lstStyle/>
                    <a:p>
                      <a:endParaRPr lang="en-US" sz="1200" b="1" dirty="0"/>
                    </a:p>
                  </a:txBody>
                  <a:tcPr/>
                </a:tc>
                <a:tc>
                  <a:txBody>
                    <a:bodyPr/>
                    <a:lstStyle/>
                    <a:p>
                      <a:r>
                        <a:rPr lang="en-US" sz="1400" dirty="0"/>
                        <a:t>Remove irrelevant</a:t>
                      </a:r>
                      <a:r>
                        <a:rPr lang="en-US" sz="1400" baseline="0" dirty="0"/>
                        <a:t> columns from both csv’s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Done.</a:t>
                      </a:r>
                    </a:p>
                    <a:p>
                      <a:endParaRPr lang="en-US" sz="1400" dirty="0"/>
                    </a:p>
                  </a:txBody>
                  <a:tcPr/>
                </a:tc>
                <a:extLst>
                  <a:ext uri="{0D108BD9-81ED-4DB2-BD59-A6C34878D82A}">
                    <a16:rowId xmlns:a16="http://schemas.microsoft.com/office/drawing/2014/main" xmlns="" val="10006"/>
                  </a:ext>
                </a:extLst>
              </a:tr>
              <a:tr h="332222">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Intersect  between</a:t>
                      </a:r>
                      <a:r>
                        <a:rPr lang="en-US" sz="1400" baseline="0" dirty="0"/>
                        <a:t> countries and years</a:t>
                      </a:r>
                      <a:endParaRPr lang="en-US" sz="1400" dirty="0"/>
                    </a:p>
                  </a:txBody>
                  <a:tcPr/>
                </a:tc>
                <a:tc>
                  <a:txBody>
                    <a:bodyPr/>
                    <a:lstStyle/>
                    <a:p>
                      <a:endParaRPr lang="en-US" sz="1400" dirty="0"/>
                    </a:p>
                  </a:txBody>
                  <a:tcPr/>
                </a:tc>
                <a:extLst>
                  <a:ext uri="{0D108BD9-81ED-4DB2-BD59-A6C34878D82A}">
                    <a16:rowId xmlns:a16="http://schemas.microsoft.com/office/drawing/2014/main" xmlns="" val="10007"/>
                  </a:ext>
                </a:extLst>
              </a:tr>
              <a:tr h="332222">
                <a:tc vMerge="1">
                  <a:txBody>
                    <a:bodyPr/>
                    <a:lstStyle/>
                    <a:p>
                      <a:endParaRPr lang="en-US" sz="1200" b="1" dirty="0"/>
                    </a:p>
                  </a:txBody>
                  <a:tcPr/>
                </a:tc>
                <a:tc>
                  <a:txBody>
                    <a:bodyPr/>
                    <a:lstStyle/>
                    <a:p>
                      <a:r>
                        <a:rPr lang="en-US" sz="1400" dirty="0"/>
                        <a:t>Merge </a:t>
                      </a:r>
                      <a:r>
                        <a:rPr lang="en-US" sz="1400" dirty="0" err="1"/>
                        <a:t>oecd</a:t>
                      </a:r>
                      <a:r>
                        <a:rPr lang="en-US" sz="1400" baseline="0" dirty="0"/>
                        <a:t> data and </a:t>
                      </a:r>
                      <a:r>
                        <a:rPr lang="en-US" sz="1400" baseline="0" dirty="0" err="1"/>
                        <a:t>GenderStats</a:t>
                      </a:r>
                      <a:r>
                        <a:rPr lang="en-US" sz="1400" baseline="0" dirty="0"/>
                        <a:t> csv</a:t>
                      </a:r>
                      <a:endParaRPr lang="en-US" sz="1400" dirty="0"/>
                    </a:p>
                  </a:txBody>
                  <a:tcPr/>
                </a:tc>
                <a:tc>
                  <a:txBody>
                    <a:bodyPr/>
                    <a:lstStyle/>
                    <a:p>
                      <a:endParaRPr lang="en-US" sz="1400" dirty="0"/>
                    </a:p>
                  </a:txBody>
                  <a:tcPr/>
                </a:tc>
                <a:extLst>
                  <a:ext uri="{0D108BD9-81ED-4DB2-BD59-A6C34878D82A}">
                    <a16:rowId xmlns:a16="http://schemas.microsoft.com/office/drawing/2014/main" xmlns="" val="10008"/>
                  </a:ext>
                </a:extLst>
              </a:tr>
              <a:tr h="332222">
                <a:tc vMerge="1">
                  <a:txBody>
                    <a:bodyPr/>
                    <a:lstStyle/>
                    <a:p>
                      <a:endParaRPr lang="en-US" sz="1200" b="1" dirty="0"/>
                    </a:p>
                  </a:txBody>
                  <a:tcPr/>
                </a:tc>
                <a:tc>
                  <a:txBody>
                    <a:bodyPr/>
                    <a:lstStyle/>
                    <a:p>
                      <a:r>
                        <a:rPr lang="en-US" sz="1400" dirty="0"/>
                        <a:t>complete missing values</a:t>
                      </a:r>
                      <a:r>
                        <a:rPr lang="en-US" sz="1400" baseline="0" dirty="0"/>
                        <a:t> </a:t>
                      </a:r>
                      <a:endParaRPr lang="en-US" sz="1400" dirty="0"/>
                    </a:p>
                  </a:txBody>
                  <a:tcPr/>
                </a:tc>
                <a:tc>
                  <a:txBody>
                    <a:bodyPr/>
                    <a:lstStyle/>
                    <a:p>
                      <a:endParaRPr lang="en-US" sz="1400" dirty="0"/>
                    </a:p>
                  </a:txBody>
                  <a:tcPr/>
                </a:tc>
                <a:extLst>
                  <a:ext uri="{0D108BD9-81ED-4DB2-BD59-A6C34878D82A}">
                    <a16:rowId xmlns:a16="http://schemas.microsoft.com/office/drawing/2014/main" xmlns="" val="10009"/>
                  </a:ext>
                </a:extLst>
              </a:tr>
              <a:tr h="3322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Data Analysis</a:t>
                      </a:r>
                    </a:p>
                    <a:p>
                      <a:endParaRPr lang="en-US" sz="1400" b="1" dirty="0"/>
                    </a:p>
                  </a:txBody>
                  <a:tcPr/>
                </a:tc>
                <a:tc>
                  <a:txBody>
                    <a:bodyPr/>
                    <a:lstStyle/>
                    <a:p>
                      <a:r>
                        <a:rPr lang="en-US" sz="1400" dirty="0"/>
                        <a:t>Defining train and test data</a:t>
                      </a:r>
                    </a:p>
                  </a:txBody>
                  <a:tcPr/>
                </a:tc>
                <a:tc>
                  <a:txBody>
                    <a:bodyPr/>
                    <a:lstStyle/>
                    <a:p>
                      <a:endParaRPr lang="en-US" sz="1400" dirty="0"/>
                    </a:p>
                  </a:txBody>
                  <a:tcPr/>
                </a:tc>
                <a:extLst>
                  <a:ext uri="{0D108BD9-81ED-4DB2-BD59-A6C34878D82A}">
                    <a16:rowId xmlns:a16="http://schemas.microsoft.com/office/drawing/2014/main" xmlns="" val="10010"/>
                  </a:ext>
                </a:extLst>
              </a:tr>
              <a:tr h="332222">
                <a:tc>
                  <a:txBody>
                    <a:bodyPr/>
                    <a:lstStyle/>
                    <a:p>
                      <a:endParaRPr lang="en-US" sz="1400" b="1" dirty="0"/>
                    </a:p>
                  </a:txBody>
                  <a:tcPr/>
                </a:tc>
                <a:tc>
                  <a:txBody>
                    <a:bodyPr/>
                    <a:lstStyle/>
                    <a:p>
                      <a:r>
                        <a:rPr lang="en-US" sz="1400" dirty="0"/>
                        <a:t>Select and normalize features (by correlation) </a:t>
                      </a:r>
                    </a:p>
                  </a:txBody>
                  <a:tcPr/>
                </a:tc>
                <a:tc>
                  <a:txBody>
                    <a:bodyPr/>
                    <a:lstStyle/>
                    <a:p>
                      <a:endParaRPr lang="en-US" sz="1400" dirty="0"/>
                    </a:p>
                  </a:txBody>
                  <a:tcPr/>
                </a:tc>
                <a:extLst>
                  <a:ext uri="{0D108BD9-81ED-4DB2-BD59-A6C34878D82A}">
                    <a16:rowId xmlns:a16="http://schemas.microsoft.com/office/drawing/2014/main" xmlns="" val="10011"/>
                  </a:ext>
                </a:extLst>
              </a:tr>
            </a:tbl>
          </a:graphicData>
        </a:graphic>
      </p:graphicFrame>
      <p:pic>
        <p:nvPicPr>
          <p:cNvPr id="5" name="Picture 2"/>
          <p:cNvPicPr>
            <a:picLocks noChangeAspect="1" noChangeArrowheads="1"/>
          </p:cNvPicPr>
          <p:nvPr/>
        </p:nvPicPr>
        <p:blipFill>
          <a:blip r:embed="rId2" cstate="print"/>
          <a:srcRect/>
          <a:stretch>
            <a:fillRect/>
          </a:stretch>
        </p:blipFill>
        <p:spPr bwMode="auto">
          <a:xfrm>
            <a:off x="7784804" y="405343"/>
            <a:ext cx="2717361" cy="2005308"/>
          </a:xfrm>
          <a:prstGeom prst="rect">
            <a:avLst/>
          </a:prstGeom>
          <a:noFill/>
          <a:ln w="9525">
            <a:noFill/>
            <a:miter lim="800000"/>
            <a:headEnd/>
            <a:tailEnd/>
          </a:ln>
        </p:spPr>
      </p:pic>
    </p:spTree>
    <p:extLst>
      <p:ext uri="{BB962C8B-B14F-4D97-AF65-F5344CB8AC3E}">
        <p14:creationId xmlns:p14="http://schemas.microsoft.com/office/powerpoint/2010/main" val="1937447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447</TotalTime>
  <Words>575</Words>
  <Application>Microsoft Office PowerPoint</Application>
  <PresentationFormat>Widescreen</PresentationFormat>
  <Paragraphs>86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Century Gothic</vt:lpstr>
      <vt:lpstr>Garamond</vt:lpstr>
      <vt:lpstr>Gisha</vt:lpstr>
      <vt:lpstr>Savon</vt:lpstr>
      <vt:lpstr>Sallary gap predictionProject Demo</vt:lpstr>
      <vt:lpstr>Business Goal </vt:lpstr>
      <vt:lpstr>Dataset segements</vt:lpstr>
      <vt:lpstr>Dataset segements (2)</vt:lpstr>
      <vt:lpstr>Data Preparation (overview)</vt:lpstr>
      <vt:lpstr>Data Preparation 2</vt:lpstr>
      <vt:lpstr>machine-learning problem product</vt:lpstr>
      <vt:lpstr>Problems in data</vt:lpstr>
      <vt:lpstr>Implementation plan</vt:lpstr>
      <vt:lpstr>Implementation plan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Sallary gap predictionfrom OECD</dc:title>
  <dc:creator>shiran mazor</dc:creator>
  <cp:lastModifiedBy>shiran mazor</cp:lastModifiedBy>
  <cp:revision>50</cp:revision>
  <dcterms:created xsi:type="dcterms:W3CDTF">2016-11-28T07:49:29Z</dcterms:created>
  <dcterms:modified xsi:type="dcterms:W3CDTF">2016-12-10T08:53:05Z</dcterms:modified>
</cp:coreProperties>
</file>