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6" r:id="rId2"/>
  </p:sldMasterIdLst>
  <p:notesMasterIdLst>
    <p:notesMasterId r:id="rId24"/>
  </p:notesMasterIdLst>
  <p:handoutMasterIdLst>
    <p:handoutMasterId r:id="rId25"/>
  </p:handoutMasterIdLst>
  <p:sldIdLst>
    <p:sldId id="468" r:id="rId3"/>
    <p:sldId id="498" r:id="rId4"/>
    <p:sldId id="556" r:id="rId5"/>
    <p:sldId id="502" r:id="rId6"/>
    <p:sldId id="558" r:id="rId7"/>
    <p:sldId id="559" r:id="rId8"/>
    <p:sldId id="560" r:id="rId9"/>
    <p:sldId id="561" r:id="rId10"/>
    <p:sldId id="562" r:id="rId11"/>
    <p:sldId id="563" r:id="rId12"/>
    <p:sldId id="564" r:id="rId13"/>
    <p:sldId id="565" r:id="rId14"/>
    <p:sldId id="566" r:id="rId15"/>
    <p:sldId id="567" r:id="rId16"/>
    <p:sldId id="568" r:id="rId17"/>
    <p:sldId id="569" r:id="rId18"/>
    <p:sldId id="570" r:id="rId19"/>
    <p:sldId id="571" r:id="rId20"/>
    <p:sldId id="572" r:id="rId21"/>
    <p:sldId id="573" r:id="rId22"/>
    <p:sldId id="509"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A00"/>
    <a:srgbClr val="766363"/>
    <a:srgbClr val="FFF5EA"/>
    <a:srgbClr val="00324D"/>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84"/>
    <p:restoredTop sz="86116"/>
  </p:normalViewPr>
  <p:slideViewPr>
    <p:cSldViewPr snapToGrid="0">
      <p:cViewPr varScale="1">
        <p:scale>
          <a:sx n="98" d="100"/>
          <a:sy n="98" d="100"/>
        </p:scale>
        <p:origin x="63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25/06/2023</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25/06/2023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t>1</a:t>
            </a:fld>
            <a:endParaRPr lang="es-CO"/>
          </a:p>
        </p:txBody>
      </p:sp>
    </p:spTree>
    <p:extLst>
      <p:ext uri="{BB962C8B-B14F-4D97-AF65-F5344CB8AC3E}">
        <p14:creationId xmlns:p14="http://schemas.microsoft.com/office/powerpoint/2010/main" val="1178927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906C58E-460D-4A4B-B0C2-1191B9D14FCB}" type="slidenum">
              <a:rPr lang="es-CO" smtClean="0"/>
              <a:t>2</a:t>
            </a:fld>
            <a:endParaRPr lang="es-CO"/>
          </a:p>
        </p:txBody>
      </p:sp>
    </p:spTree>
    <p:extLst>
      <p:ext uri="{BB962C8B-B14F-4D97-AF65-F5344CB8AC3E}">
        <p14:creationId xmlns:p14="http://schemas.microsoft.com/office/powerpoint/2010/main" val="3608520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906C58E-460D-4A4B-B0C2-1191B9D14FCB}" type="slidenum">
              <a:rPr lang="es-CO" smtClean="0"/>
              <a:t>3</a:t>
            </a:fld>
            <a:endParaRPr lang="es-CO"/>
          </a:p>
        </p:txBody>
      </p:sp>
    </p:spTree>
    <p:extLst>
      <p:ext uri="{BB962C8B-B14F-4D97-AF65-F5344CB8AC3E}">
        <p14:creationId xmlns:p14="http://schemas.microsoft.com/office/powerpoint/2010/main" val="2001038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6906C58E-460D-4A4B-B0C2-1191B9D14FCB}" type="slidenum">
              <a:rPr lang="es-CO" smtClean="0"/>
              <a:t>12</a:t>
            </a:fld>
            <a:endParaRPr lang="es-CO"/>
          </a:p>
        </p:txBody>
      </p:sp>
    </p:spTree>
    <p:extLst>
      <p:ext uri="{BB962C8B-B14F-4D97-AF65-F5344CB8AC3E}">
        <p14:creationId xmlns:p14="http://schemas.microsoft.com/office/powerpoint/2010/main" val="3168327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3370360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7DFF890D-F3AC-9928-32A3-F179DB21A0E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84946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626040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04901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4072450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817710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9969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2661741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245747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45272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0955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5547038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258491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50198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25/06/2023</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25/06/2023</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75"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25/06/2023</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222772716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8"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93B0FC6-D4CE-D848-C167-542F81C2A42D}"/>
              </a:ext>
            </a:extLst>
          </p:cNvPr>
          <p:cNvSpPr txBox="1"/>
          <p:nvPr/>
        </p:nvSpPr>
        <p:spPr>
          <a:xfrm>
            <a:off x="1239866" y="1112794"/>
            <a:ext cx="10507850" cy="1938992"/>
          </a:xfrm>
          <a:prstGeom prst="rect">
            <a:avLst/>
          </a:prstGeom>
          <a:noFill/>
        </p:spPr>
        <p:txBody>
          <a:bodyPr wrap="square" rtlCol="0">
            <a:spAutoFit/>
          </a:bodyPr>
          <a:lstStyle/>
          <a:p>
            <a:pPr algn="ctr"/>
            <a:r>
              <a:rPr lang="es-CO" sz="4000" dirty="0">
                <a:latin typeface="Verdana" panose="020B0604030504040204" pitchFamily="34" charset="0"/>
                <a:ea typeface="Verdana" panose="020B0604030504040204" pitchFamily="34" charset="0"/>
              </a:rPr>
              <a:t>Análisis y Desarrollo de Software</a:t>
            </a:r>
          </a:p>
          <a:p>
            <a:pPr algn="ctr"/>
            <a:endParaRPr lang="es-CO" sz="4000" dirty="0">
              <a:latin typeface="Verdana" panose="020B0604030504040204" pitchFamily="34" charset="0"/>
              <a:ea typeface="Verdana" panose="020B0604030504040204" pitchFamily="34" charset="0"/>
            </a:endParaRPr>
          </a:p>
          <a:p>
            <a:pPr algn="ctr"/>
            <a:r>
              <a:rPr lang="es-CO" sz="4000" dirty="0">
                <a:latin typeface="Verdana" panose="020B0604030504040204" pitchFamily="34" charset="0"/>
                <a:ea typeface="Verdana" panose="020B0604030504040204" pitchFamily="34" charset="0"/>
              </a:rPr>
              <a:t>Ficha No. 2617502</a:t>
            </a:r>
          </a:p>
        </p:txBody>
      </p:sp>
      <p:sp>
        <p:nvSpPr>
          <p:cNvPr id="3" name="CuadroTexto 2">
            <a:extLst>
              <a:ext uri="{FF2B5EF4-FFF2-40B4-BE49-F238E27FC236}">
                <a16:creationId xmlns:a16="http://schemas.microsoft.com/office/drawing/2014/main" id="{CB946562-9332-88A3-F86A-355B96CD8253}"/>
              </a:ext>
            </a:extLst>
          </p:cNvPr>
          <p:cNvSpPr txBox="1"/>
          <p:nvPr/>
        </p:nvSpPr>
        <p:spPr>
          <a:xfrm>
            <a:off x="1325106" y="3429000"/>
            <a:ext cx="10337369" cy="1938992"/>
          </a:xfrm>
          <a:prstGeom prst="rect">
            <a:avLst/>
          </a:prstGeom>
          <a:noFill/>
        </p:spPr>
        <p:txBody>
          <a:bodyPr wrap="square" rtlCol="0">
            <a:spAutoFit/>
          </a:bodyPr>
          <a:lstStyle/>
          <a:p>
            <a:pPr algn="ctr"/>
            <a:endParaRPr lang="es-CO" sz="4000" dirty="0">
              <a:latin typeface="Verdana" panose="020B0604030504040204" pitchFamily="34" charset="0"/>
              <a:ea typeface="Verdana" panose="020B0604030504040204" pitchFamily="34" charset="0"/>
            </a:endParaRPr>
          </a:p>
          <a:p>
            <a:pPr algn="ctr"/>
            <a:r>
              <a:rPr lang="es-CO" sz="4000" dirty="0">
                <a:latin typeface="Verdana" panose="020B0604030504040204" pitchFamily="34" charset="0"/>
                <a:ea typeface="Verdana" panose="020B0604030504040204" pitchFamily="34" charset="0"/>
              </a:rPr>
              <a:t>Instructora</a:t>
            </a:r>
          </a:p>
          <a:p>
            <a:pPr algn="ctr"/>
            <a:r>
              <a:rPr lang="es-CO" sz="4000" dirty="0">
                <a:latin typeface="Verdana" panose="020B0604030504040204" pitchFamily="34" charset="0"/>
                <a:ea typeface="Verdana" panose="020B0604030504040204" pitchFamily="34" charset="0"/>
              </a:rPr>
              <a:t>Eliana Yineth Lozano Triana</a:t>
            </a:r>
          </a:p>
        </p:txBody>
      </p:sp>
    </p:spTree>
    <p:extLst>
      <p:ext uri="{BB962C8B-B14F-4D97-AF65-F5344CB8AC3E}">
        <p14:creationId xmlns:p14="http://schemas.microsoft.com/office/powerpoint/2010/main" val="307961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7C1561-07B0-E409-6ED5-3547ADB810A7}"/>
              </a:ext>
            </a:extLst>
          </p:cNvPr>
          <p:cNvSpPr txBox="1"/>
          <p:nvPr/>
        </p:nvSpPr>
        <p:spPr>
          <a:xfrm>
            <a:off x="113331" y="305122"/>
            <a:ext cx="11232292" cy="769441"/>
          </a:xfrm>
          <a:prstGeom prst="rect">
            <a:avLst/>
          </a:prstGeom>
          <a:noFill/>
        </p:spPr>
        <p:txBody>
          <a:bodyPr wrap="square">
            <a:spAutoFit/>
          </a:bodyPr>
          <a:lstStyle/>
          <a:p>
            <a:pPr algn="ctr"/>
            <a:r>
              <a:rPr lang="es-CO" sz="4400" b="1" dirty="0">
                <a:solidFill>
                  <a:schemeClr val="bg2"/>
                </a:solidFill>
                <a:latin typeface="Helvetica" pitchFamily="2" charset="0"/>
              </a:rPr>
              <a:t>EJEMPLO 1</a:t>
            </a:r>
            <a:endParaRPr lang="es-CO" sz="4400" dirty="0">
              <a:solidFill>
                <a:schemeClr val="bg2"/>
              </a:solidFill>
            </a:endParaRPr>
          </a:p>
        </p:txBody>
      </p:sp>
      <p:sp>
        <p:nvSpPr>
          <p:cNvPr id="10" name="CuadroTexto 9">
            <a:extLst>
              <a:ext uri="{FF2B5EF4-FFF2-40B4-BE49-F238E27FC236}">
                <a16:creationId xmlns:a16="http://schemas.microsoft.com/office/drawing/2014/main" id="{B25A56E7-8FBA-E724-90BD-E9314F4275D6}"/>
              </a:ext>
            </a:extLst>
          </p:cNvPr>
          <p:cNvSpPr txBox="1"/>
          <p:nvPr/>
        </p:nvSpPr>
        <p:spPr>
          <a:xfrm>
            <a:off x="478689" y="2050938"/>
            <a:ext cx="11012849" cy="3539430"/>
          </a:xfrm>
          <a:prstGeom prst="rect">
            <a:avLst/>
          </a:prstGeom>
          <a:noFill/>
        </p:spPr>
        <p:txBody>
          <a:bodyPr wrap="square">
            <a:spAutoFit/>
          </a:bodyPr>
          <a:lstStyle/>
          <a:p>
            <a:pPr algn="just"/>
            <a:r>
              <a:rPr lang="es-419" sz="2800" dirty="0">
                <a:latin typeface="Verdana" panose="020B0604030504040204" pitchFamily="34" charset="0"/>
                <a:ea typeface="Verdana" panose="020B0604030504040204" pitchFamily="34" charset="0"/>
              </a:rPr>
              <a:t>Determinar los metadatos del siguiente problema:</a:t>
            </a:r>
          </a:p>
          <a:p>
            <a:pPr algn="just"/>
            <a:endParaRPr lang="es-419" sz="2800" dirty="0">
              <a:latin typeface="Verdana" panose="020B0604030504040204" pitchFamily="34" charset="0"/>
              <a:ea typeface="Verdana" panose="020B0604030504040204" pitchFamily="34" charset="0"/>
            </a:endParaRPr>
          </a:p>
          <a:p>
            <a:pPr algn="just"/>
            <a:r>
              <a:rPr lang="es-419" sz="2800" dirty="0">
                <a:latin typeface="Verdana" panose="020B0604030504040204" pitchFamily="34" charset="0"/>
                <a:ea typeface="Verdana" panose="020B0604030504040204" pitchFamily="34" charset="0"/>
              </a:rPr>
              <a:t>Una empresa tiene una base de datos de llamadas telefónicas que entran y salen de su planta telefónica donde se relacionan los números de teléfonos del llamante y la extensión telefónica que recibe o hace la llamada, la fecha y la hora de la llamada, si fue o no atendida, y la duración de la misma como se muestra en la siguiente figura.</a:t>
            </a:r>
            <a:endParaRPr lang="es-CO" sz="4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9441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7C1561-07B0-E409-6ED5-3547ADB810A7}"/>
              </a:ext>
            </a:extLst>
          </p:cNvPr>
          <p:cNvSpPr txBox="1"/>
          <p:nvPr/>
        </p:nvSpPr>
        <p:spPr>
          <a:xfrm>
            <a:off x="113331" y="305122"/>
            <a:ext cx="11232292" cy="769441"/>
          </a:xfrm>
          <a:prstGeom prst="rect">
            <a:avLst/>
          </a:prstGeom>
          <a:noFill/>
        </p:spPr>
        <p:txBody>
          <a:bodyPr wrap="square">
            <a:spAutoFit/>
          </a:bodyPr>
          <a:lstStyle/>
          <a:p>
            <a:pPr algn="ctr"/>
            <a:r>
              <a:rPr lang="es-CO" sz="4400" b="1" dirty="0">
                <a:solidFill>
                  <a:schemeClr val="bg2"/>
                </a:solidFill>
                <a:latin typeface="Helvetica" pitchFamily="2" charset="0"/>
              </a:rPr>
              <a:t>EJEMPLO 1</a:t>
            </a:r>
            <a:endParaRPr lang="es-CO" sz="4400" dirty="0">
              <a:solidFill>
                <a:schemeClr val="bg2"/>
              </a:solidFill>
            </a:endParaRPr>
          </a:p>
        </p:txBody>
      </p:sp>
      <p:sp>
        <p:nvSpPr>
          <p:cNvPr id="10" name="CuadroTexto 9">
            <a:extLst>
              <a:ext uri="{FF2B5EF4-FFF2-40B4-BE49-F238E27FC236}">
                <a16:creationId xmlns:a16="http://schemas.microsoft.com/office/drawing/2014/main" id="{B25A56E7-8FBA-E724-90BD-E9314F4275D6}"/>
              </a:ext>
            </a:extLst>
          </p:cNvPr>
          <p:cNvSpPr txBox="1"/>
          <p:nvPr/>
        </p:nvSpPr>
        <p:spPr>
          <a:xfrm>
            <a:off x="439778" y="3191785"/>
            <a:ext cx="3217822" cy="1384995"/>
          </a:xfrm>
          <a:prstGeom prst="rect">
            <a:avLst/>
          </a:prstGeom>
          <a:noFill/>
        </p:spPr>
        <p:txBody>
          <a:bodyPr wrap="square">
            <a:spAutoFit/>
          </a:bodyPr>
          <a:lstStyle/>
          <a:p>
            <a:pPr algn="just"/>
            <a:r>
              <a:rPr lang="es-419" sz="2800" dirty="0">
                <a:latin typeface="Verdana" panose="020B0604030504040204" pitchFamily="34" charset="0"/>
                <a:ea typeface="Verdana" panose="020B0604030504040204" pitchFamily="34" charset="0"/>
              </a:rPr>
              <a:t>Base de datos de llamadas telefónicas</a:t>
            </a:r>
            <a:endParaRPr lang="es-CO" sz="4800" dirty="0">
              <a:latin typeface="Verdana" panose="020B0604030504040204" pitchFamily="34" charset="0"/>
              <a:ea typeface="Verdana" panose="020B0604030504040204" pitchFamily="34" charset="0"/>
            </a:endParaRPr>
          </a:p>
        </p:txBody>
      </p:sp>
      <p:pic>
        <p:nvPicPr>
          <p:cNvPr id="2" name="Imagen 1">
            <a:extLst>
              <a:ext uri="{FF2B5EF4-FFF2-40B4-BE49-F238E27FC236}">
                <a16:creationId xmlns:a16="http://schemas.microsoft.com/office/drawing/2014/main" id="{51DDF707-6445-4590-B8EC-977AEE7B5E3B}"/>
              </a:ext>
            </a:extLst>
          </p:cNvPr>
          <p:cNvPicPr>
            <a:picLocks noChangeAspect="1"/>
          </p:cNvPicPr>
          <p:nvPr/>
        </p:nvPicPr>
        <p:blipFill>
          <a:blip r:embed="rId2"/>
          <a:stretch>
            <a:fillRect/>
          </a:stretch>
        </p:blipFill>
        <p:spPr>
          <a:xfrm>
            <a:off x="4378801" y="1536969"/>
            <a:ext cx="6924669" cy="5145933"/>
          </a:xfrm>
          <a:prstGeom prst="rect">
            <a:avLst/>
          </a:prstGeom>
        </p:spPr>
      </p:pic>
    </p:spTree>
    <p:extLst>
      <p:ext uri="{BB962C8B-B14F-4D97-AF65-F5344CB8AC3E}">
        <p14:creationId xmlns:p14="http://schemas.microsoft.com/office/powerpoint/2010/main" val="144241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7C1561-07B0-E409-6ED5-3547ADB810A7}"/>
              </a:ext>
            </a:extLst>
          </p:cNvPr>
          <p:cNvSpPr txBox="1"/>
          <p:nvPr/>
        </p:nvSpPr>
        <p:spPr>
          <a:xfrm>
            <a:off x="113331" y="305122"/>
            <a:ext cx="11232292" cy="769441"/>
          </a:xfrm>
          <a:prstGeom prst="rect">
            <a:avLst/>
          </a:prstGeom>
          <a:noFill/>
        </p:spPr>
        <p:txBody>
          <a:bodyPr wrap="square">
            <a:spAutoFit/>
          </a:bodyPr>
          <a:lstStyle/>
          <a:p>
            <a:pPr algn="ctr"/>
            <a:r>
              <a:rPr lang="es-CO" sz="4400" b="1" dirty="0">
                <a:solidFill>
                  <a:schemeClr val="bg2"/>
                </a:solidFill>
                <a:latin typeface="Helvetica" pitchFamily="2" charset="0"/>
              </a:rPr>
              <a:t>EJEMPLO 1</a:t>
            </a:r>
            <a:endParaRPr lang="es-CO" sz="4400" dirty="0">
              <a:solidFill>
                <a:schemeClr val="bg2"/>
              </a:solidFill>
            </a:endParaRPr>
          </a:p>
        </p:txBody>
      </p:sp>
      <p:sp>
        <p:nvSpPr>
          <p:cNvPr id="10" name="CuadroTexto 9">
            <a:extLst>
              <a:ext uri="{FF2B5EF4-FFF2-40B4-BE49-F238E27FC236}">
                <a16:creationId xmlns:a16="http://schemas.microsoft.com/office/drawing/2014/main" id="{B25A56E7-8FBA-E724-90BD-E9314F4275D6}"/>
              </a:ext>
            </a:extLst>
          </p:cNvPr>
          <p:cNvSpPr txBox="1"/>
          <p:nvPr/>
        </p:nvSpPr>
        <p:spPr>
          <a:xfrm>
            <a:off x="219889" y="1431078"/>
            <a:ext cx="11752222" cy="4770537"/>
          </a:xfrm>
          <a:prstGeom prst="rect">
            <a:avLst/>
          </a:prstGeom>
          <a:noFill/>
        </p:spPr>
        <p:txBody>
          <a:bodyPr wrap="square">
            <a:spAutoFit/>
          </a:bodyPr>
          <a:lstStyle/>
          <a:p>
            <a:pPr algn="just"/>
            <a:r>
              <a:rPr lang="es-419" sz="1600" dirty="0">
                <a:latin typeface="Verdana" panose="020B0604030504040204" pitchFamily="34" charset="0"/>
                <a:ea typeface="Verdana" panose="020B0604030504040204" pitchFamily="34" charset="0"/>
              </a:rPr>
              <a:t>Los metadatos de la figura anterior serían la definición de cada tipo de dato como se lista a continuación:</a:t>
            </a:r>
          </a:p>
          <a:p>
            <a:pPr algn="just"/>
            <a:endParaRPr lang="es-419" sz="1600" dirty="0">
              <a:latin typeface="Verdana" panose="020B0604030504040204" pitchFamily="34" charset="0"/>
              <a:ea typeface="Verdana" panose="020B0604030504040204" pitchFamily="34" charset="0"/>
            </a:endParaRPr>
          </a:p>
          <a:p>
            <a:pPr algn="just"/>
            <a:r>
              <a:rPr lang="es-419" sz="1600" dirty="0" err="1">
                <a:latin typeface="Verdana" panose="020B0604030504040204" pitchFamily="34" charset="0"/>
                <a:ea typeface="Verdana" panose="020B0604030504040204" pitchFamily="34" charset="0"/>
              </a:rPr>
              <a:t>calldate</a:t>
            </a:r>
            <a:r>
              <a:rPr lang="es-419" sz="1600" dirty="0">
                <a:latin typeface="Verdana" panose="020B0604030504040204" pitchFamily="34" charset="0"/>
                <a:ea typeface="Verdana" panose="020B0604030504040204" pitchFamily="34" charset="0"/>
              </a:rPr>
              <a:t>: tiene la estructura YYYY-MM-DD HH:MI:SS.Z, donde:</a:t>
            </a:r>
          </a:p>
          <a:p>
            <a:pPr algn="just"/>
            <a:endParaRPr lang="es-419" sz="1600" dirty="0">
              <a:latin typeface="Verdana" panose="020B0604030504040204" pitchFamily="34" charset="0"/>
              <a:ea typeface="Verdana" panose="020B0604030504040204" pitchFamily="34" charset="0"/>
            </a:endParaRPr>
          </a:p>
          <a:p>
            <a:pPr algn="just"/>
            <a:r>
              <a:rPr lang="es-419" sz="1600" dirty="0">
                <a:latin typeface="Verdana" panose="020B0604030504040204" pitchFamily="34" charset="0"/>
                <a:ea typeface="Verdana" panose="020B0604030504040204" pitchFamily="34" charset="0"/>
              </a:rPr>
              <a:t>YYYY sería el año un dato numérico entero de cuatro dígitos.</a:t>
            </a:r>
          </a:p>
          <a:p>
            <a:pPr algn="just"/>
            <a:endParaRPr lang="es-419" sz="1600" dirty="0">
              <a:latin typeface="Verdana" panose="020B0604030504040204" pitchFamily="34" charset="0"/>
              <a:ea typeface="Verdana" panose="020B0604030504040204" pitchFamily="34" charset="0"/>
            </a:endParaRPr>
          </a:p>
          <a:p>
            <a:pPr algn="just"/>
            <a:r>
              <a:rPr lang="es-419" sz="1600" dirty="0">
                <a:latin typeface="Verdana" panose="020B0604030504040204" pitchFamily="34" charset="0"/>
                <a:ea typeface="Verdana" panose="020B0604030504040204" pitchFamily="34" charset="0"/>
              </a:rPr>
              <a:t>MM el mes un dato numérico entero de dos dígitos entre 01 y 12.</a:t>
            </a:r>
          </a:p>
          <a:p>
            <a:pPr algn="just"/>
            <a:endParaRPr lang="es-419" sz="1600" dirty="0">
              <a:latin typeface="Verdana" panose="020B0604030504040204" pitchFamily="34" charset="0"/>
              <a:ea typeface="Verdana" panose="020B0604030504040204" pitchFamily="34" charset="0"/>
            </a:endParaRPr>
          </a:p>
          <a:p>
            <a:pPr algn="just"/>
            <a:r>
              <a:rPr lang="es-419" sz="1600" dirty="0">
                <a:latin typeface="Verdana" panose="020B0604030504040204" pitchFamily="34" charset="0"/>
                <a:ea typeface="Verdana" panose="020B0604030504040204" pitchFamily="34" charset="0"/>
              </a:rPr>
              <a:t>DD un dato numérico entero de dos dígitos entre 01 y 31</a:t>
            </a:r>
          </a:p>
          <a:p>
            <a:pPr algn="just"/>
            <a:endParaRPr lang="es-419" sz="1600" dirty="0">
              <a:latin typeface="Verdana" panose="020B0604030504040204" pitchFamily="34" charset="0"/>
              <a:ea typeface="Verdana" panose="020B0604030504040204" pitchFamily="34" charset="0"/>
            </a:endParaRPr>
          </a:p>
          <a:p>
            <a:pPr algn="just"/>
            <a:r>
              <a:rPr lang="es-419" sz="1600" dirty="0">
                <a:latin typeface="Verdana" panose="020B0604030504040204" pitchFamily="34" charset="0"/>
                <a:ea typeface="Verdana" panose="020B0604030504040204" pitchFamily="34" charset="0"/>
              </a:rPr>
              <a:t>HH un dato numérico de dos dígitos entre 00 y 23.</a:t>
            </a:r>
          </a:p>
          <a:p>
            <a:pPr algn="just"/>
            <a:endParaRPr lang="es-419" sz="1600" dirty="0">
              <a:latin typeface="Verdana" panose="020B0604030504040204" pitchFamily="34" charset="0"/>
              <a:ea typeface="Verdana" panose="020B0604030504040204" pitchFamily="34" charset="0"/>
            </a:endParaRPr>
          </a:p>
          <a:p>
            <a:pPr algn="just"/>
            <a:r>
              <a:rPr lang="es-419" sz="1600" dirty="0">
                <a:latin typeface="Verdana" panose="020B0604030504040204" pitchFamily="34" charset="0"/>
                <a:ea typeface="Verdana" panose="020B0604030504040204" pitchFamily="34" charset="0"/>
              </a:rPr>
              <a:t>MI y SS un dato numérico de dos dígitos entre 00 y 59</a:t>
            </a:r>
          </a:p>
          <a:p>
            <a:pPr algn="just"/>
            <a:endParaRPr lang="es-419" sz="1600" dirty="0">
              <a:latin typeface="Verdana" panose="020B0604030504040204" pitchFamily="34" charset="0"/>
              <a:ea typeface="Verdana" panose="020B0604030504040204" pitchFamily="34" charset="0"/>
            </a:endParaRPr>
          </a:p>
          <a:p>
            <a:pPr algn="just"/>
            <a:r>
              <a:rPr lang="es-419" sz="1600" dirty="0">
                <a:latin typeface="Verdana" panose="020B0604030504040204" pitchFamily="34" charset="0"/>
                <a:ea typeface="Verdana" panose="020B0604030504040204" pitchFamily="34" charset="0"/>
              </a:rPr>
              <a:t>Z un dato numérico de un digito (para representar milésimas de segundo).</a:t>
            </a:r>
          </a:p>
          <a:p>
            <a:pPr algn="just"/>
            <a:endParaRPr lang="es-419" sz="1600" dirty="0">
              <a:latin typeface="Verdana" panose="020B0604030504040204" pitchFamily="34" charset="0"/>
              <a:ea typeface="Verdana" panose="020B0604030504040204" pitchFamily="34" charset="0"/>
            </a:endParaRPr>
          </a:p>
          <a:p>
            <a:pPr algn="just"/>
            <a:r>
              <a:rPr lang="es-419" sz="1600" dirty="0">
                <a:latin typeface="Verdana" panose="020B0604030504040204" pitchFamily="34" charset="0"/>
                <a:ea typeface="Verdana" panose="020B0604030504040204" pitchFamily="34" charset="0"/>
              </a:rPr>
              <a:t>Como este es el conjunto de datos de la primera columna puede que use un término que describa lo anterior con una sola palabra que es TIMESTAMP, de esta forma esa primera columna puede quedar correctamente descrita como:</a:t>
            </a:r>
            <a:endParaRPr lang="es-CO" sz="3200" dirty="0">
              <a:latin typeface="Verdana" panose="020B0604030504040204" pitchFamily="34" charset="0"/>
              <a:ea typeface="Verdana" panose="020B0604030504040204" pitchFamily="34" charset="0"/>
            </a:endParaRPr>
          </a:p>
        </p:txBody>
      </p:sp>
      <p:pic>
        <p:nvPicPr>
          <p:cNvPr id="3" name="Imagen 2">
            <a:extLst>
              <a:ext uri="{FF2B5EF4-FFF2-40B4-BE49-F238E27FC236}">
                <a16:creationId xmlns:a16="http://schemas.microsoft.com/office/drawing/2014/main" id="{3DD91070-3639-42E3-B554-75E47D5FA0BB}"/>
              </a:ext>
            </a:extLst>
          </p:cNvPr>
          <p:cNvPicPr>
            <a:picLocks noChangeAspect="1"/>
          </p:cNvPicPr>
          <p:nvPr/>
        </p:nvPicPr>
        <p:blipFill rotWithShape="1">
          <a:blip r:embed="rId3"/>
          <a:srcRect t="21823"/>
          <a:stretch/>
        </p:blipFill>
        <p:spPr>
          <a:xfrm>
            <a:off x="3100387" y="5963055"/>
            <a:ext cx="5991225" cy="664013"/>
          </a:xfrm>
          <a:prstGeom prst="rect">
            <a:avLst/>
          </a:prstGeom>
        </p:spPr>
      </p:pic>
    </p:spTree>
    <p:extLst>
      <p:ext uri="{BB962C8B-B14F-4D97-AF65-F5344CB8AC3E}">
        <p14:creationId xmlns:p14="http://schemas.microsoft.com/office/powerpoint/2010/main" val="269640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7C1561-07B0-E409-6ED5-3547ADB810A7}"/>
              </a:ext>
            </a:extLst>
          </p:cNvPr>
          <p:cNvSpPr txBox="1"/>
          <p:nvPr/>
        </p:nvSpPr>
        <p:spPr>
          <a:xfrm>
            <a:off x="113331" y="305122"/>
            <a:ext cx="11232292" cy="769441"/>
          </a:xfrm>
          <a:prstGeom prst="rect">
            <a:avLst/>
          </a:prstGeom>
          <a:noFill/>
        </p:spPr>
        <p:txBody>
          <a:bodyPr wrap="square">
            <a:spAutoFit/>
          </a:bodyPr>
          <a:lstStyle/>
          <a:p>
            <a:pPr algn="ctr"/>
            <a:r>
              <a:rPr lang="es-CO" sz="4400" b="1" dirty="0">
                <a:solidFill>
                  <a:schemeClr val="bg2"/>
                </a:solidFill>
                <a:latin typeface="Helvetica" pitchFamily="2" charset="0"/>
              </a:rPr>
              <a:t>EJEMPLO 1</a:t>
            </a:r>
            <a:endParaRPr lang="es-CO" sz="4400" dirty="0">
              <a:solidFill>
                <a:schemeClr val="bg2"/>
              </a:solidFill>
            </a:endParaRPr>
          </a:p>
        </p:txBody>
      </p:sp>
      <p:sp>
        <p:nvSpPr>
          <p:cNvPr id="10" name="CuadroTexto 9">
            <a:extLst>
              <a:ext uri="{FF2B5EF4-FFF2-40B4-BE49-F238E27FC236}">
                <a16:creationId xmlns:a16="http://schemas.microsoft.com/office/drawing/2014/main" id="{B25A56E7-8FBA-E724-90BD-E9314F4275D6}"/>
              </a:ext>
            </a:extLst>
          </p:cNvPr>
          <p:cNvSpPr txBox="1"/>
          <p:nvPr/>
        </p:nvSpPr>
        <p:spPr>
          <a:xfrm>
            <a:off x="219889" y="1596449"/>
            <a:ext cx="11752222" cy="3108543"/>
          </a:xfrm>
          <a:prstGeom prst="rect">
            <a:avLst/>
          </a:prstGeom>
          <a:noFill/>
        </p:spPr>
        <p:txBody>
          <a:bodyPr wrap="square">
            <a:spAutoFit/>
          </a:bodyPr>
          <a:lstStyle/>
          <a:p>
            <a:pPr algn="just"/>
            <a:r>
              <a:rPr lang="es-419" sz="2800" dirty="0" err="1">
                <a:latin typeface="Verdana" panose="020B0604030504040204" pitchFamily="34" charset="0"/>
                <a:ea typeface="Verdana" panose="020B0604030504040204" pitchFamily="34" charset="0"/>
              </a:rPr>
              <a:t>src</a:t>
            </a:r>
            <a:r>
              <a:rPr lang="es-419" sz="2800" dirty="0">
                <a:latin typeface="Verdana" panose="020B0604030504040204" pitchFamily="34" charset="0"/>
                <a:ea typeface="Verdana" panose="020B0604030504040204" pitchFamily="34" charset="0"/>
              </a:rPr>
              <a:t> y </a:t>
            </a:r>
            <a:r>
              <a:rPr lang="es-419" sz="2800" dirty="0" err="1">
                <a:latin typeface="Verdana" panose="020B0604030504040204" pitchFamily="34" charset="0"/>
                <a:ea typeface="Verdana" panose="020B0604030504040204" pitchFamily="34" charset="0"/>
              </a:rPr>
              <a:t>dst</a:t>
            </a:r>
            <a:r>
              <a:rPr lang="es-419" sz="2800" dirty="0">
                <a:latin typeface="Verdana" panose="020B0604030504040204" pitchFamily="34" charset="0"/>
                <a:ea typeface="Verdana" panose="020B0604030504040204" pitchFamily="34" charset="0"/>
              </a:rPr>
              <a:t>: empleado para fuente de la llamada o llamante (</a:t>
            </a:r>
            <a:r>
              <a:rPr lang="es-419" sz="2800" dirty="0" err="1">
                <a:latin typeface="Verdana" panose="020B0604030504040204" pitchFamily="34" charset="0"/>
                <a:ea typeface="Verdana" panose="020B0604030504040204" pitchFamily="34" charset="0"/>
              </a:rPr>
              <a:t>src</a:t>
            </a:r>
            <a:r>
              <a:rPr lang="es-419" sz="2800" dirty="0">
                <a:latin typeface="Verdana" panose="020B0604030504040204" pitchFamily="34" charset="0"/>
                <a:ea typeface="Verdana" panose="020B0604030504040204" pitchFamily="34" charset="0"/>
              </a:rPr>
              <a:t>) y destino de la llamada (</a:t>
            </a:r>
            <a:r>
              <a:rPr lang="es-419" sz="2800" dirty="0" err="1">
                <a:latin typeface="Verdana" panose="020B0604030504040204" pitchFamily="34" charset="0"/>
                <a:ea typeface="Verdana" panose="020B0604030504040204" pitchFamily="34" charset="0"/>
              </a:rPr>
              <a:t>dst</a:t>
            </a:r>
            <a:r>
              <a:rPr lang="es-419" sz="2800" dirty="0">
                <a:latin typeface="Verdana" panose="020B0604030504040204" pitchFamily="34" charset="0"/>
                <a:ea typeface="Verdana" panose="020B0604030504040204" pitchFamily="34" charset="0"/>
              </a:rPr>
              <a:t>) puede ser un número telefónico o de extensión telefónica, algunos tienen el código de país seguido del signo más ejemplo: 57+3155008002. Por lo tanto, se puede describir como una cadena de texto que no superará los 25 caracteres, pero puede tener menos de 25 caracteres, así el metadato iría descrito:</a:t>
            </a:r>
            <a:endParaRPr lang="es-CO" sz="2800" dirty="0">
              <a:latin typeface="Verdana" panose="020B0604030504040204" pitchFamily="34" charset="0"/>
              <a:ea typeface="Verdana" panose="020B0604030504040204" pitchFamily="34" charset="0"/>
            </a:endParaRPr>
          </a:p>
        </p:txBody>
      </p:sp>
      <p:pic>
        <p:nvPicPr>
          <p:cNvPr id="2" name="Imagen 1">
            <a:extLst>
              <a:ext uri="{FF2B5EF4-FFF2-40B4-BE49-F238E27FC236}">
                <a16:creationId xmlns:a16="http://schemas.microsoft.com/office/drawing/2014/main" id="{F9A77981-99B1-4586-96C4-843E002AB21E}"/>
              </a:ext>
            </a:extLst>
          </p:cNvPr>
          <p:cNvPicPr>
            <a:picLocks noChangeAspect="1"/>
          </p:cNvPicPr>
          <p:nvPr/>
        </p:nvPicPr>
        <p:blipFill>
          <a:blip r:embed="rId2"/>
          <a:stretch>
            <a:fillRect/>
          </a:stretch>
        </p:blipFill>
        <p:spPr>
          <a:xfrm>
            <a:off x="1745805" y="5032941"/>
            <a:ext cx="7998472" cy="787962"/>
          </a:xfrm>
          <a:prstGeom prst="rect">
            <a:avLst/>
          </a:prstGeom>
        </p:spPr>
      </p:pic>
    </p:spTree>
    <p:extLst>
      <p:ext uri="{BB962C8B-B14F-4D97-AF65-F5344CB8AC3E}">
        <p14:creationId xmlns:p14="http://schemas.microsoft.com/office/powerpoint/2010/main" val="1083913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7C1561-07B0-E409-6ED5-3547ADB810A7}"/>
              </a:ext>
            </a:extLst>
          </p:cNvPr>
          <p:cNvSpPr txBox="1"/>
          <p:nvPr/>
        </p:nvSpPr>
        <p:spPr>
          <a:xfrm>
            <a:off x="113331" y="305122"/>
            <a:ext cx="11232292" cy="769441"/>
          </a:xfrm>
          <a:prstGeom prst="rect">
            <a:avLst/>
          </a:prstGeom>
          <a:noFill/>
        </p:spPr>
        <p:txBody>
          <a:bodyPr wrap="square">
            <a:spAutoFit/>
          </a:bodyPr>
          <a:lstStyle/>
          <a:p>
            <a:pPr algn="ctr"/>
            <a:r>
              <a:rPr lang="es-CO" sz="4400" b="1" dirty="0">
                <a:solidFill>
                  <a:schemeClr val="bg2"/>
                </a:solidFill>
                <a:latin typeface="Helvetica" pitchFamily="2" charset="0"/>
              </a:rPr>
              <a:t>EJEMPLO 1</a:t>
            </a:r>
            <a:endParaRPr lang="es-CO" sz="4400" dirty="0">
              <a:solidFill>
                <a:schemeClr val="bg2"/>
              </a:solidFill>
            </a:endParaRPr>
          </a:p>
        </p:txBody>
      </p:sp>
      <p:sp>
        <p:nvSpPr>
          <p:cNvPr id="10" name="CuadroTexto 9">
            <a:extLst>
              <a:ext uri="{FF2B5EF4-FFF2-40B4-BE49-F238E27FC236}">
                <a16:creationId xmlns:a16="http://schemas.microsoft.com/office/drawing/2014/main" id="{B25A56E7-8FBA-E724-90BD-E9314F4275D6}"/>
              </a:ext>
            </a:extLst>
          </p:cNvPr>
          <p:cNvSpPr txBox="1"/>
          <p:nvPr/>
        </p:nvSpPr>
        <p:spPr>
          <a:xfrm>
            <a:off x="219889" y="1596449"/>
            <a:ext cx="11752222" cy="3539430"/>
          </a:xfrm>
          <a:prstGeom prst="rect">
            <a:avLst/>
          </a:prstGeom>
          <a:noFill/>
        </p:spPr>
        <p:txBody>
          <a:bodyPr wrap="square">
            <a:spAutoFit/>
          </a:bodyPr>
          <a:lstStyle/>
          <a:p>
            <a:pPr algn="just"/>
            <a:r>
              <a:rPr lang="es-419" sz="2800" dirty="0" err="1">
                <a:latin typeface="Verdana" panose="020B0604030504040204" pitchFamily="34" charset="0"/>
                <a:ea typeface="Verdana" panose="020B0604030504040204" pitchFamily="34" charset="0"/>
              </a:rPr>
              <a:t>duration</a:t>
            </a:r>
            <a:r>
              <a:rPr lang="es-419" sz="2800" dirty="0">
                <a:latin typeface="Verdana" panose="020B0604030504040204" pitchFamily="34" charset="0"/>
                <a:ea typeface="Verdana" panose="020B0604030504040204" pitchFamily="34" charset="0"/>
              </a:rPr>
              <a:t>: tiene la estructura HH:MI:SS y como se vio antes representa el tiempo en horas, minutos y segundos:</a:t>
            </a:r>
          </a:p>
          <a:p>
            <a:pPr algn="just"/>
            <a:endParaRPr lang="es-419" sz="2800" dirty="0">
              <a:latin typeface="Verdana" panose="020B0604030504040204" pitchFamily="34" charset="0"/>
              <a:ea typeface="Verdana" panose="020B0604030504040204" pitchFamily="34" charset="0"/>
            </a:endParaRPr>
          </a:p>
          <a:p>
            <a:pPr algn="just"/>
            <a:endParaRPr lang="es-419" sz="2800" dirty="0">
              <a:latin typeface="Verdana" panose="020B0604030504040204" pitchFamily="34" charset="0"/>
              <a:ea typeface="Verdana" panose="020B0604030504040204" pitchFamily="34" charset="0"/>
            </a:endParaRPr>
          </a:p>
          <a:p>
            <a:pPr algn="just"/>
            <a:endParaRPr lang="es-419" sz="2800" dirty="0">
              <a:latin typeface="Verdana" panose="020B0604030504040204" pitchFamily="34" charset="0"/>
              <a:ea typeface="Verdana" panose="020B0604030504040204" pitchFamily="34" charset="0"/>
            </a:endParaRPr>
          </a:p>
          <a:p>
            <a:pPr algn="just"/>
            <a:r>
              <a:rPr lang="es-419" sz="2800" dirty="0" err="1">
                <a:latin typeface="Verdana" panose="020B0604030504040204" pitchFamily="34" charset="0"/>
                <a:ea typeface="Verdana" panose="020B0604030504040204" pitchFamily="34" charset="0"/>
              </a:rPr>
              <a:t>disposition</a:t>
            </a:r>
            <a:r>
              <a:rPr lang="es-419" sz="2800" dirty="0">
                <a:latin typeface="Verdana" panose="020B0604030504040204" pitchFamily="34" charset="0"/>
                <a:ea typeface="Verdana" panose="020B0604030504040204" pitchFamily="34" charset="0"/>
              </a:rPr>
              <a:t>: indica si la llamada es atendida ANSWER, no atendida NO ANSWER, o si falló la FAIL. Se puede representar con una cadena de 10 caracteres.</a:t>
            </a:r>
          </a:p>
        </p:txBody>
      </p:sp>
      <p:pic>
        <p:nvPicPr>
          <p:cNvPr id="3" name="Imagen 2">
            <a:extLst>
              <a:ext uri="{FF2B5EF4-FFF2-40B4-BE49-F238E27FC236}">
                <a16:creationId xmlns:a16="http://schemas.microsoft.com/office/drawing/2014/main" id="{B02875F8-C177-4C55-99A3-259C2786A75A}"/>
              </a:ext>
            </a:extLst>
          </p:cNvPr>
          <p:cNvPicPr>
            <a:picLocks noChangeAspect="1"/>
          </p:cNvPicPr>
          <p:nvPr/>
        </p:nvPicPr>
        <p:blipFill>
          <a:blip r:embed="rId2"/>
          <a:stretch>
            <a:fillRect/>
          </a:stretch>
        </p:blipFill>
        <p:spPr>
          <a:xfrm>
            <a:off x="2609544" y="2617151"/>
            <a:ext cx="6972911" cy="691757"/>
          </a:xfrm>
          <a:prstGeom prst="rect">
            <a:avLst/>
          </a:prstGeom>
        </p:spPr>
      </p:pic>
    </p:spTree>
    <p:extLst>
      <p:ext uri="{BB962C8B-B14F-4D97-AF65-F5344CB8AC3E}">
        <p14:creationId xmlns:p14="http://schemas.microsoft.com/office/powerpoint/2010/main" val="2695831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7C1561-07B0-E409-6ED5-3547ADB810A7}"/>
              </a:ext>
            </a:extLst>
          </p:cNvPr>
          <p:cNvSpPr txBox="1"/>
          <p:nvPr/>
        </p:nvSpPr>
        <p:spPr>
          <a:xfrm>
            <a:off x="113331" y="305122"/>
            <a:ext cx="11232292" cy="769441"/>
          </a:xfrm>
          <a:prstGeom prst="rect">
            <a:avLst/>
          </a:prstGeom>
          <a:noFill/>
        </p:spPr>
        <p:txBody>
          <a:bodyPr wrap="square">
            <a:spAutoFit/>
          </a:bodyPr>
          <a:lstStyle/>
          <a:p>
            <a:pPr algn="ctr"/>
            <a:r>
              <a:rPr lang="es-CO" sz="4400" b="1" dirty="0">
                <a:solidFill>
                  <a:schemeClr val="bg2"/>
                </a:solidFill>
                <a:latin typeface="Helvetica" pitchFamily="2" charset="0"/>
              </a:rPr>
              <a:t>EJEMPLO 1 - CONCLUSIÓN</a:t>
            </a:r>
            <a:endParaRPr lang="es-CO" sz="4400" dirty="0">
              <a:solidFill>
                <a:schemeClr val="bg2"/>
              </a:solidFill>
            </a:endParaRPr>
          </a:p>
        </p:txBody>
      </p:sp>
      <p:sp>
        <p:nvSpPr>
          <p:cNvPr id="10" name="CuadroTexto 9">
            <a:extLst>
              <a:ext uri="{FF2B5EF4-FFF2-40B4-BE49-F238E27FC236}">
                <a16:creationId xmlns:a16="http://schemas.microsoft.com/office/drawing/2014/main" id="{B25A56E7-8FBA-E724-90BD-E9314F4275D6}"/>
              </a:ext>
            </a:extLst>
          </p:cNvPr>
          <p:cNvSpPr txBox="1"/>
          <p:nvPr/>
        </p:nvSpPr>
        <p:spPr>
          <a:xfrm>
            <a:off x="219889" y="1596449"/>
            <a:ext cx="11752222" cy="4832092"/>
          </a:xfrm>
          <a:prstGeom prst="rect">
            <a:avLst/>
          </a:prstGeom>
          <a:noFill/>
        </p:spPr>
        <p:txBody>
          <a:bodyPr wrap="square">
            <a:spAutoFit/>
          </a:bodyPr>
          <a:lstStyle/>
          <a:p>
            <a:pPr algn="just"/>
            <a:r>
              <a:rPr lang="es-419" sz="2800" dirty="0">
                <a:latin typeface="Verdana" panose="020B0604030504040204" pitchFamily="34" charset="0"/>
                <a:ea typeface="Verdana" panose="020B0604030504040204" pitchFamily="34" charset="0"/>
              </a:rPr>
              <a:t>Por lo tanto, la solución de los metadatos de la base de datos de la figura anterior es:</a:t>
            </a:r>
          </a:p>
          <a:p>
            <a:pPr algn="just"/>
            <a:endParaRPr lang="es-419" sz="2800" dirty="0">
              <a:latin typeface="Verdana" panose="020B0604030504040204" pitchFamily="34" charset="0"/>
              <a:ea typeface="Verdana" panose="020B0604030504040204" pitchFamily="34" charset="0"/>
            </a:endParaRPr>
          </a:p>
          <a:p>
            <a:pPr algn="just"/>
            <a:endParaRPr lang="es-419" sz="2800" dirty="0">
              <a:latin typeface="Verdana" panose="020B0604030504040204" pitchFamily="34" charset="0"/>
              <a:ea typeface="Verdana" panose="020B0604030504040204" pitchFamily="34" charset="0"/>
            </a:endParaRPr>
          </a:p>
          <a:p>
            <a:pPr algn="just"/>
            <a:endParaRPr lang="es-419" sz="2800" dirty="0">
              <a:latin typeface="Verdana" panose="020B0604030504040204" pitchFamily="34" charset="0"/>
              <a:ea typeface="Verdana" panose="020B0604030504040204" pitchFamily="34" charset="0"/>
            </a:endParaRPr>
          </a:p>
          <a:p>
            <a:pPr algn="just"/>
            <a:endParaRPr lang="es-419" sz="2800" dirty="0">
              <a:latin typeface="Verdana" panose="020B0604030504040204" pitchFamily="34" charset="0"/>
              <a:ea typeface="Verdana" panose="020B0604030504040204" pitchFamily="34" charset="0"/>
            </a:endParaRPr>
          </a:p>
          <a:p>
            <a:pPr algn="just"/>
            <a:endParaRPr lang="es-419" sz="2800" dirty="0">
              <a:latin typeface="Verdana" panose="020B0604030504040204" pitchFamily="34" charset="0"/>
              <a:ea typeface="Verdana" panose="020B0604030504040204" pitchFamily="34" charset="0"/>
            </a:endParaRPr>
          </a:p>
          <a:p>
            <a:pPr algn="just"/>
            <a:endParaRPr lang="es-419" sz="2800" dirty="0">
              <a:latin typeface="Verdana" panose="020B0604030504040204" pitchFamily="34" charset="0"/>
              <a:ea typeface="Verdana" panose="020B0604030504040204" pitchFamily="34" charset="0"/>
            </a:endParaRPr>
          </a:p>
          <a:p>
            <a:pPr algn="just"/>
            <a:endParaRPr lang="es-419" sz="2800" dirty="0">
              <a:latin typeface="Verdana" panose="020B0604030504040204" pitchFamily="34" charset="0"/>
              <a:ea typeface="Verdana" panose="020B0604030504040204" pitchFamily="34" charset="0"/>
            </a:endParaRPr>
          </a:p>
          <a:p>
            <a:pPr algn="just"/>
            <a:r>
              <a:rPr lang="es-419" sz="2800" dirty="0">
                <a:latin typeface="Verdana" panose="020B0604030504040204" pitchFamily="34" charset="0"/>
                <a:ea typeface="Verdana" panose="020B0604030504040204" pitchFamily="34" charset="0"/>
              </a:rPr>
              <a:t>Note que cada uno de ellos fue separado por un coma para que se diferencie de los demás.</a:t>
            </a:r>
          </a:p>
        </p:txBody>
      </p:sp>
      <p:pic>
        <p:nvPicPr>
          <p:cNvPr id="2" name="Imagen 1">
            <a:extLst>
              <a:ext uri="{FF2B5EF4-FFF2-40B4-BE49-F238E27FC236}">
                <a16:creationId xmlns:a16="http://schemas.microsoft.com/office/drawing/2014/main" id="{8AEA7E61-E203-4FAA-8D40-089F3D5B63C2}"/>
              </a:ext>
            </a:extLst>
          </p:cNvPr>
          <p:cNvPicPr>
            <a:picLocks noChangeAspect="1"/>
          </p:cNvPicPr>
          <p:nvPr/>
        </p:nvPicPr>
        <p:blipFill>
          <a:blip r:embed="rId2"/>
          <a:stretch>
            <a:fillRect/>
          </a:stretch>
        </p:blipFill>
        <p:spPr>
          <a:xfrm>
            <a:off x="3644965" y="2858614"/>
            <a:ext cx="4902069" cy="2725063"/>
          </a:xfrm>
          <a:prstGeom prst="rect">
            <a:avLst/>
          </a:prstGeom>
        </p:spPr>
      </p:pic>
    </p:spTree>
    <p:extLst>
      <p:ext uri="{BB962C8B-B14F-4D97-AF65-F5344CB8AC3E}">
        <p14:creationId xmlns:p14="http://schemas.microsoft.com/office/powerpoint/2010/main" val="765030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7C1561-07B0-E409-6ED5-3547ADB810A7}"/>
              </a:ext>
            </a:extLst>
          </p:cNvPr>
          <p:cNvSpPr txBox="1"/>
          <p:nvPr/>
        </p:nvSpPr>
        <p:spPr>
          <a:xfrm>
            <a:off x="113331" y="305122"/>
            <a:ext cx="11232292" cy="769441"/>
          </a:xfrm>
          <a:prstGeom prst="rect">
            <a:avLst/>
          </a:prstGeom>
          <a:noFill/>
        </p:spPr>
        <p:txBody>
          <a:bodyPr wrap="square">
            <a:spAutoFit/>
          </a:bodyPr>
          <a:lstStyle/>
          <a:p>
            <a:pPr algn="ctr"/>
            <a:r>
              <a:rPr lang="es-CO" sz="4400" b="1" dirty="0">
                <a:solidFill>
                  <a:schemeClr val="bg2"/>
                </a:solidFill>
                <a:latin typeface="Helvetica" pitchFamily="2" charset="0"/>
              </a:rPr>
              <a:t>EJEMPLO 2</a:t>
            </a:r>
            <a:endParaRPr lang="es-CO" sz="4400" dirty="0">
              <a:solidFill>
                <a:schemeClr val="bg2"/>
              </a:solidFill>
            </a:endParaRPr>
          </a:p>
        </p:txBody>
      </p:sp>
      <p:sp>
        <p:nvSpPr>
          <p:cNvPr id="10" name="CuadroTexto 9">
            <a:extLst>
              <a:ext uri="{FF2B5EF4-FFF2-40B4-BE49-F238E27FC236}">
                <a16:creationId xmlns:a16="http://schemas.microsoft.com/office/drawing/2014/main" id="{B25A56E7-8FBA-E724-90BD-E9314F4275D6}"/>
              </a:ext>
            </a:extLst>
          </p:cNvPr>
          <p:cNvSpPr txBox="1"/>
          <p:nvPr/>
        </p:nvSpPr>
        <p:spPr>
          <a:xfrm>
            <a:off x="219889" y="2647035"/>
            <a:ext cx="11752222" cy="1815882"/>
          </a:xfrm>
          <a:prstGeom prst="rect">
            <a:avLst/>
          </a:prstGeom>
          <a:noFill/>
        </p:spPr>
        <p:txBody>
          <a:bodyPr wrap="square">
            <a:spAutoFit/>
          </a:bodyPr>
          <a:lstStyle/>
          <a:p>
            <a:pPr algn="just"/>
            <a:r>
              <a:rPr lang="es-419" sz="2800" dirty="0">
                <a:latin typeface="Verdana" panose="020B0604030504040204" pitchFamily="34" charset="0"/>
                <a:ea typeface="Verdana" panose="020B0604030504040204" pitchFamily="34" charset="0"/>
              </a:rPr>
              <a:t>Conociendo el objetivo de la base de datos y los metadatos de la figura «Base de datos de llamadas telefónicas», crear un diccionario de datos o un catálogo de datos.</a:t>
            </a:r>
          </a:p>
          <a:p>
            <a:pPr algn="just"/>
            <a:endParaRPr lang="es-419"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73255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7C1561-07B0-E409-6ED5-3547ADB810A7}"/>
              </a:ext>
            </a:extLst>
          </p:cNvPr>
          <p:cNvSpPr txBox="1"/>
          <p:nvPr/>
        </p:nvSpPr>
        <p:spPr>
          <a:xfrm>
            <a:off x="113331" y="305122"/>
            <a:ext cx="11232292" cy="769441"/>
          </a:xfrm>
          <a:prstGeom prst="rect">
            <a:avLst/>
          </a:prstGeom>
          <a:noFill/>
        </p:spPr>
        <p:txBody>
          <a:bodyPr wrap="square">
            <a:spAutoFit/>
          </a:bodyPr>
          <a:lstStyle/>
          <a:p>
            <a:pPr algn="ctr"/>
            <a:r>
              <a:rPr lang="es-CO" sz="4400" b="1" dirty="0">
                <a:solidFill>
                  <a:schemeClr val="bg2"/>
                </a:solidFill>
                <a:latin typeface="Helvetica" pitchFamily="2" charset="0"/>
              </a:rPr>
              <a:t>EJEMPLO 2 - CONCLUSIÓN</a:t>
            </a:r>
            <a:endParaRPr lang="es-CO" sz="4400" dirty="0">
              <a:solidFill>
                <a:schemeClr val="bg2"/>
              </a:solidFill>
            </a:endParaRPr>
          </a:p>
        </p:txBody>
      </p:sp>
      <p:pic>
        <p:nvPicPr>
          <p:cNvPr id="2" name="Imagen 1">
            <a:extLst>
              <a:ext uri="{FF2B5EF4-FFF2-40B4-BE49-F238E27FC236}">
                <a16:creationId xmlns:a16="http://schemas.microsoft.com/office/drawing/2014/main" id="{86630DEF-FA4A-4B71-92FD-F068416E064F}"/>
              </a:ext>
            </a:extLst>
          </p:cNvPr>
          <p:cNvPicPr>
            <a:picLocks noChangeAspect="1"/>
          </p:cNvPicPr>
          <p:nvPr/>
        </p:nvPicPr>
        <p:blipFill>
          <a:blip r:embed="rId2"/>
          <a:stretch>
            <a:fillRect/>
          </a:stretch>
        </p:blipFill>
        <p:spPr>
          <a:xfrm>
            <a:off x="266700" y="1580828"/>
            <a:ext cx="11658600" cy="4972050"/>
          </a:xfrm>
          <a:prstGeom prst="rect">
            <a:avLst/>
          </a:prstGeom>
        </p:spPr>
      </p:pic>
    </p:spTree>
    <p:extLst>
      <p:ext uri="{BB962C8B-B14F-4D97-AF65-F5344CB8AC3E}">
        <p14:creationId xmlns:p14="http://schemas.microsoft.com/office/powerpoint/2010/main" val="2888062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7C1561-07B0-E409-6ED5-3547ADB810A7}"/>
              </a:ext>
            </a:extLst>
          </p:cNvPr>
          <p:cNvSpPr txBox="1"/>
          <p:nvPr/>
        </p:nvSpPr>
        <p:spPr>
          <a:xfrm>
            <a:off x="113331" y="305122"/>
            <a:ext cx="11232292" cy="769441"/>
          </a:xfrm>
          <a:prstGeom prst="rect">
            <a:avLst/>
          </a:prstGeom>
          <a:noFill/>
        </p:spPr>
        <p:txBody>
          <a:bodyPr wrap="square">
            <a:spAutoFit/>
          </a:bodyPr>
          <a:lstStyle/>
          <a:p>
            <a:pPr algn="ctr"/>
            <a:r>
              <a:rPr lang="es-CO" sz="4400" b="1" dirty="0">
                <a:solidFill>
                  <a:schemeClr val="bg2"/>
                </a:solidFill>
                <a:latin typeface="Helvetica" pitchFamily="2" charset="0"/>
              </a:rPr>
              <a:t>EVIDENCIA - INDIVIDUAL</a:t>
            </a:r>
            <a:endParaRPr lang="es-CO" sz="4400" dirty="0">
              <a:solidFill>
                <a:schemeClr val="bg2"/>
              </a:solidFill>
            </a:endParaRPr>
          </a:p>
        </p:txBody>
      </p:sp>
      <p:sp>
        <p:nvSpPr>
          <p:cNvPr id="10" name="CuadroTexto 9">
            <a:extLst>
              <a:ext uri="{FF2B5EF4-FFF2-40B4-BE49-F238E27FC236}">
                <a16:creationId xmlns:a16="http://schemas.microsoft.com/office/drawing/2014/main" id="{B25A56E7-8FBA-E724-90BD-E9314F4275D6}"/>
              </a:ext>
            </a:extLst>
          </p:cNvPr>
          <p:cNvSpPr txBox="1"/>
          <p:nvPr/>
        </p:nvSpPr>
        <p:spPr>
          <a:xfrm>
            <a:off x="478689" y="2050938"/>
            <a:ext cx="11012849" cy="4401205"/>
          </a:xfrm>
          <a:prstGeom prst="rect">
            <a:avLst/>
          </a:prstGeom>
          <a:noFill/>
        </p:spPr>
        <p:txBody>
          <a:bodyPr wrap="square">
            <a:spAutoFit/>
          </a:bodyPr>
          <a:lstStyle/>
          <a:p>
            <a:pPr marL="514350" indent="-514350" algn="just">
              <a:buAutoNum type="arabicPeriod"/>
            </a:pPr>
            <a:r>
              <a:rPr lang="es-419" sz="2800" dirty="0">
                <a:latin typeface="Verdana" panose="020B0604030504040204" pitchFamily="34" charset="0"/>
                <a:ea typeface="Verdana" panose="020B0604030504040204" pitchFamily="34" charset="0"/>
              </a:rPr>
              <a:t>Investigar SGDB, ejemplo: </a:t>
            </a:r>
            <a:r>
              <a:rPr lang="es-419" sz="2800" dirty="0" err="1">
                <a:latin typeface="Verdana" panose="020B0604030504040204" pitchFamily="34" charset="0"/>
                <a:ea typeface="Verdana" panose="020B0604030504040204" pitchFamily="34" charset="0"/>
              </a:rPr>
              <a:t>MariaDB</a:t>
            </a:r>
            <a:r>
              <a:rPr lang="es-419" sz="2800" dirty="0">
                <a:latin typeface="Verdana" panose="020B0604030504040204" pitchFamily="34" charset="0"/>
                <a:ea typeface="Verdana" panose="020B0604030504040204" pitchFamily="34" charset="0"/>
              </a:rPr>
              <a:t>, </a:t>
            </a:r>
            <a:r>
              <a:rPr lang="es-419" sz="2800" dirty="0" err="1">
                <a:latin typeface="Verdana" panose="020B0604030504040204" pitchFamily="34" charset="0"/>
                <a:ea typeface="Verdana" panose="020B0604030504040204" pitchFamily="34" charset="0"/>
              </a:rPr>
              <a:t>MySql</a:t>
            </a:r>
            <a:r>
              <a:rPr lang="es-419" sz="2800" dirty="0">
                <a:latin typeface="Verdana" panose="020B0604030504040204" pitchFamily="34" charset="0"/>
                <a:ea typeface="Verdana" panose="020B0604030504040204" pitchFamily="34" charset="0"/>
              </a:rPr>
              <a:t> …. </a:t>
            </a:r>
          </a:p>
          <a:p>
            <a:pPr algn="just"/>
            <a:r>
              <a:rPr lang="es-419" sz="2800" dirty="0">
                <a:latin typeface="Verdana" panose="020B0604030504040204" pitchFamily="34" charset="0"/>
                <a:ea typeface="Verdana" panose="020B0604030504040204" pitchFamily="34" charset="0"/>
              </a:rPr>
              <a:t>Características, ventajas, desventajas, ejemplos. (Puede emplear un cuadro comparativo.</a:t>
            </a:r>
          </a:p>
          <a:p>
            <a:pPr algn="just"/>
            <a:endParaRPr lang="es-419" sz="2800" dirty="0">
              <a:latin typeface="Verdana" panose="020B0604030504040204" pitchFamily="34" charset="0"/>
              <a:ea typeface="Verdana" panose="020B0604030504040204" pitchFamily="34" charset="0"/>
            </a:endParaRPr>
          </a:p>
          <a:p>
            <a:pPr algn="just"/>
            <a:r>
              <a:rPr lang="es-419" sz="2800" dirty="0">
                <a:latin typeface="Verdana" panose="020B0604030504040204" pitchFamily="34" charset="0"/>
                <a:ea typeface="Verdana" panose="020B0604030504040204" pitchFamily="34" charset="0"/>
              </a:rPr>
              <a:t>2. Estructure 2 bases de datos diferentes en </a:t>
            </a:r>
            <a:r>
              <a:rPr lang="es-419" sz="2800" dirty="0" err="1">
                <a:latin typeface="Verdana" panose="020B0604030504040204" pitchFamily="34" charset="0"/>
                <a:ea typeface="Verdana" panose="020B0604030504040204" pitchFamily="34" charset="0"/>
              </a:rPr>
              <a:t>excel</a:t>
            </a:r>
            <a:r>
              <a:rPr lang="es-419" sz="2800" dirty="0">
                <a:latin typeface="Verdana" panose="020B0604030504040204" pitchFamily="34" charset="0"/>
                <a:ea typeface="Verdana" panose="020B0604030504040204" pitchFamily="34" charset="0"/>
              </a:rPr>
              <a:t> (Como la del ejemplo) y para cada una de ellas determine: Metadatos y diccionario de datos o catálogo de datos.</a:t>
            </a:r>
          </a:p>
          <a:p>
            <a:pPr algn="just"/>
            <a:endParaRPr lang="es-419" sz="2800" dirty="0">
              <a:latin typeface="Verdana" panose="020B0604030504040204" pitchFamily="34" charset="0"/>
              <a:ea typeface="Verdana" panose="020B0604030504040204" pitchFamily="34" charset="0"/>
            </a:endParaRPr>
          </a:p>
          <a:p>
            <a:pPr algn="just"/>
            <a:r>
              <a:rPr lang="es-419" sz="2800" dirty="0">
                <a:latin typeface="Verdana" panose="020B0604030504040204" pitchFamily="34" charset="0"/>
                <a:ea typeface="Verdana" panose="020B0604030504040204" pitchFamily="34" charset="0"/>
              </a:rPr>
              <a:t>3. Investigar sobre tipos de datos para cada una de los SGDB del primer punto.</a:t>
            </a:r>
            <a:endParaRPr lang="es-CO"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14595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7C1561-07B0-E409-6ED5-3547ADB810A7}"/>
              </a:ext>
            </a:extLst>
          </p:cNvPr>
          <p:cNvSpPr txBox="1"/>
          <p:nvPr/>
        </p:nvSpPr>
        <p:spPr>
          <a:xfrm>
            <a:off x="113331" y="305122"/>
            <a:ext cx="11232292" cy="769441"/>
          </a:xfrm>
          <a:prstGeom prst="rect">
            <a:avLst/>
          </a:prstGeom>
          <a:noFill/>
        </p:spPr>
        <p:txBody>
          <a:bodyPr wrap="square">
            <a:spAutoFit/>
          </a:bodyPr>
          <a:lstStyle/>
          <a:p>
            <a:pPr algn="ctr"/>
            <a:r>
              <a:rPr lang="es-CO" sz="4400" b="1" dirty="0">
                <a:solidFill>
                  <a:schemeClr val="bg2"/>
                </a:solidFill>
                <a:latin typeface="Helvetica" pitchFamily="2" charset="0"/>
              </a:rPr>
              <a:t>EVIDENCIA - INDIVIDUAL</a:t>
            </a:r>
            <a:endParaRPr lang="es-CO" sz="4400" dirty="0">
              <a:solidFill>
                <a:schemeClr val="bg2"/>
              </a:solidFill>
            </a:endParaRPr>
          </a:p>
        </p:txBody>
      </p:sp>
      <p:sp>
        <p:nvSpPr>
          <p:cNvPr id="10" name="CuadroTexto 9">
            <a:extLst>
              <a:ext uri="{FF2B5EF4-FFF2-40B4-BE49-F238E27FC236}">
                <a16:creationId xmlns:a16="http://schemas.microsoft.com/office/drawing/2014/main" id="{B25A56E7-8FBA-E724-90BD-E9314F4275D6}"/>
              </a:ext>
            </a:extLst>
          </p:cNvPr>
          <p:cNvSpPr txBox="1"/>
          <p:nvPr/>
        </p:nvSpPr>
        <p:spPr>
          <a:xfrm>
            <a:off x="468961" y="1486734"/>
            <a:ext cx="11012849" cy="954107"/>
          </a:xfrm>
          <a:prstGeom prst="rect">
            <a:avLst/>
          </a:prstGeom>
          <a:noFill/>
        </p:spPr>
        <p:txBody>
          <a:bodyPr wrap="square">
            <a:spAutoFit/>
          </a:bodyPr>
          <a:lstStyle/>
          <a:p>
            <a:pPr marL="514350" indent="-514350" algn="just">
              <a:buAutoNum type="arabicPeriod"/>
            </a:pPr>
            <a:r>
              <a:rPr lang="es-419" sz="2800" dirty="0">
                <a:latin typeface="Verdana" panose="020B0604030504040204" pitchFamily="34" charset="0"/>
                <a:ea typeface="Verdana" panose="020B0604030504040204" pitchFamily="34" charset="0"/>
              </a:rPr>
              <a:t>Para el primer punto se pueden apoyar con esta imagen.</a:t>
            </a:r>
          </a:p>
          <a:p>
            <a:pPr algn="just"/>
            <a:endParaRPr lang="es-CO" sz="2800" dirty="0">
              <a:latin typeface="Verdana" panose="020B0604030504040204" pitchFamily="34" charset="0"/>
              <a:ea typeface="Verdana" panose="020B0604030504040204" pitchFamily="34" charset="0"/>
            </a:endParaRPr>
          </a:p>
        </p:txBody>
      </p:sp>
      <p:pic>
        <p:nvPicPr>
          <p:cNvPr id="4" name="Picture 2" descr="Image">
            <a:extLst>
              <a:ext uri="{FF2B5EF4-FFF2-40B4-BE49-F238E27FC236}">
                <a16:creationId xmlns:a16="http://schemas.microsoft.com/office/drawing/2014/main" id="{75B68A7E-1BE7-4CB5-BD73-5FA40F674F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293"/>
          <a:stretch/>
        </p:blipFill>
        <p:spPr bwMode="auto">
          <a:xfrm>
            <a:off x="1994170" y="2041973"/>
            <a:ext cx="7987641" cy="4670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82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6D04A5A-19A9-0ACE-6D0F-5E02EDC9D1DE}"/>
              </a:ext>
            </a:extLst>
          </p:cNvPr>
          <p:cNvSpPr txBox="1"/>
          <p:nvPr/>
        </p:nvSpPr>
        <p:spPr>
          <a:xfrm>
            <a:off x="454070" y="1027960"/>
            <a:ext cx="11283859" cy="3416320"/>
          </a:xfrm>
          <a:prstGeom prst="rect">
            <a:avLst/>
          </a:prstGeom>
          <a:noFill/>
        </p:spPr>
        <p:txBody>
          <a:bodyPr wrap="square" rtlCol="0">
            <a:spAutoFit/>
          </a:bodyPr>
          <a:lstStyle/>
          <a:p>
            <a:pPr algn="ctr"/>
            <a:r>
              <a:rPr lang="es-CO" sz="54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DENOMINACIÓN</a:t>
            </a:r>
          </a:p>
          <a:p>
            <a:pPr algn="ctr"/>
            <a:endParaRPr lang="es-CO" sz="54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pPr algn="ctr"/>
            <a:r>
              <a:rPr lang="es-419" sz="5400" dirty="0">
                <a:latin typeface="Verdana" panose="020B0604030504040204" pitchFamily="34" charset="0"/>
                <a:ea typeface="Verdana" panose="020B0604030504040204" pitchFamily="34" charset="0"/>
              </a:rPr>
              <a:t>Modelado de los artefactos del software</a:t>
            </a:r>
            <a:endParaRPr lang="es-CO" sz="6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99732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7C1561-07B0-E409-6ED5-3547ADB810A7}"/>
              </a:ext>
            </a:extLst>
          </p:cNvPr>
          <p:cNvSpPr txBox="1"/>
          <p:nvPr/>
        </p:nvSpPr>
        <p:spPr>
          <a:xfrm>
            <a:off x="113331" y="305122"/>
            <a:ext cx="11232292" cy="769441"/>
          </a:xfrm>
          <a:prstGeom prst="rect">
            <a:avLst/>
          </a:prstGeom>
          <a:noFill/>
        </p:spPr>
        <p:txBody>
          <a:bodyPr wrap="square">
            <a:spAutoFit/>
          </a:bodyPr>
          <a:lstStyle/>
          <a:p>
            <a:pPr algn="ctr"/>
            <a:r>
              <a:rPr lang="es-CO" sz="4400" b="1" dirty="0">
                <a:solidFill>
                  <a:schemeClr val="bg2"/>
                </a:solidFill>
                <a:latin typeface="Helvetica" pitchFamily="2" charset="0"/>
              </a:rPr>
              <a:t>EVIDENCIA - INDIVIDUAL</a:t>
            </a:r>
            <a:endParaRPr lang="es-CO" sz="4400" dirty="0">
              <a:solidFill>
                <a:schemeClr val="bg2"/>
              </a:solidFill>
            </a:endParaRPr>
          </a:p>
        </p:txBody>
      </p:sp>
      <p:sp>
        <p:nvSpPr>
          <p:cNvPr id="10" name="CuadroTexto 9">
            <a:extLst>
              <a:ext uri="{FF2B5EF4-FFF2-40B4-BE49-F238E27FC236}">
                <a16:creationId xmlns:a16="http://schemas.microsoft.com/office/drawing/2014/main" id="{B25A56E7-8FBA-E724-90BD-E9314F4275D6}"/>
              </a:ext>
            </a:extLst>
          </p:cNvPr>
          <p:cNvSpPr txBox="1"/>
          <p:nvPr/>
        </p:nvSpPr>
        <p:spPr>
          <a:xfrm>
            <a:off x="468961" y="1672158"/>
            <a:ext cx="11012849" cy="4832092"/>
          </a:xfrm>
          <a:prstGeom prst="rect">
            <a:avLst/>
          </a:prstGeom>
          <a:noFill/>
        </p:spPr>
        <p:txBody>
          <a:bodyPr wrap="square">
            <a:spAutoFit/>
          </a:bodyPr>
          <a:lstStyle/>
          <a:p>
            <a:pPr algn="just"/>
            <a:r>
              <a:rPr lang="es-419" sz="2800" dirty="0">
                <a:latin typeface="Verdana" panose="020B0604030504040204" pitchFamily="34" charset="0"/>
                <a:ea typeface="Verdana" panose="020B0604030504040204" pitchFamily="34" charset="0"/>
              </a:rPr>
              <a:t>2. Para el tercer punto se pueden ayudar con esta imagen.</a:t>
            </a:r>
          </a:p>
          <a:p>
            <a:pPr algn="just"/>
            <a:endParaRPr lang="es-419" sz="2800" dirty="0">
              <a:latin typeface="Verdana" panose="020B0604030504040204" pitchFamily="34" charset="0"/>
              <a:ea typeface="Verdana" panose="020B0604030504040204" pitchFamily="34" charset="0"/>
            </a:endParaRPr>
          </a:p>
          <a:p>
            <a:pPr algn="just"/>
            <a:endParaRPr lang="es-419" sz="2800" dirty="0">
              <a:latin typeface="Verdana" panose="020B0604030504040204" pitchFamily="34" charset="0"/>
              <a:ea typeface="Verdana" panose="020B0604030504040204" pitchFamily="34" charset="0"/>
            </a:endParaRPr>
          </a:p>
          <a:p>
            <a:pPr algn="just"/>
            <a:endParaRPr lang="es-419" sz="2800" dirty="0">
              <a:latin typeface="Verdana" panose="020B0604030504040204" pitchFamily="34" charset="0"/>
              <a:ea typeface="Verdana" panose="020B0604030504040204" pitchFamily="34" charset="0"/>
            </a:endParaRPr>
          </a:p>
          <a:p>
            <a:pPr algn="just"/>
            <a:endParaRPr lang="es-419" sz="2800" dirty="0">
              <a:latin typeface="Verdana" panose="020B0604030504040204" pitchFamily="34" charset="0"/>
              <a:ea typeface="Verdana" panose="020B0604030504040204" pitchFamily="34" charset="0"/>
            </a:endParaRPr>
          </a:p>
          <a:p>
            <a:pPr algn="just"/>
            <a:endParaRPr lang="es-419" sz="2800" dirty="0">
              <a:latin typeface="Verdana" panose="020B0604030504040204" pitchFamily="34" charset="0"/>
              <a:ea typeface="Verdana" panose="020B0604030504040204" pitchFamily="34" charset="0"/>
            </a:endParaRPr>
          </a:p>
          <a:p>
            <a:pPr algn="just"/>
            <a:endParaRPr lang="es-419" sz="2800" dirty="0">
              <a:latin typeface="Verdana" panose="020B0604030504040204" pitchFamily="34" charset="0"/>
              <a:ea typeface="Verdana" panose="020B0604030504040204" pitchFamily="34" charset="0"/>
            </a:endParaRPr>
          </a:p>
          <a:p>
            <a:pPr algn="just"/>
            <a:r>
              <a:rPr lang="es-419" sz="2800" dirty="0">
                <a:latin typeface="Verdana" panose="020B0604030504040204" pitchFamily="34" charset="0"/>
                <a:ea typeface="Verdana" panose="020B0604030504040204" pitchFamily="34" charset="0"/>
              </a:rPr>
              <a:t>Se deben seguir las normas básicas de presentación de un documento escrito, es decir el documento debe tener como </a:t>
            </a:r>
            <a:r>
              <a:rPr lang="es-419" sz="2800" b="1" dirty="0">
                <a:latin typeface="Verdana" panose="020B0604030504040204" pitchFamily="34" charset="0"/>
                <a:ea typeface="Verdana" panose="020B0604030504040204" pitchFamily="34" charset="0"/>
              </a:rPr>
              <a:t>mínimo</a:t>
            </a:r>
            <a:r>
              <a:rPr lang="es-419" sz="2800" dirty="0">
                <a:latin typeface="Verdana" panose="020B0604030504040204" pitchFamily="34" charset="0"/>
                <a:ea typeface="Verdana" panose="020B0604030504040204" pitchFamily="34" charset="0"/>
              </a:rPr>
              <a:t> una portada, introducción y conclusiones, cargar en GitHub: Bases de datos_EV01</a:t>
            </a:r>
            <a:endParaRPr lang="es-CO" sz="2800" dirty="0">
              <a:latin typeface="Verdana" panose="020B0604030504040204" pitchFamily="34" charset="0"/>
              <a:ea typeface="Verdana" panose="020B0604030504040204" pitchFamily="34" charset="0"/>
            </a:endParaRPr>
          </a:p>
        </p:txBody>
      </p:sp>
      <p:pic>
        <p:nvPicPr>
          <p:cNvPr id="2" name="Imagen 1">
            <a:extLst>
              <a:ext uri="{FF2B5EF4-FFF2-40B4-BE49-F238E27FC236}">
                <a16:creationId xmlns:a16="http://schemas.microsoft.com/office/drawing/2014/main" id="{6E16B47F-C47F-4CF9-B66C-3A00D3081F5A}"/>
              </a:ext>
            </a:extLst>
          </p:cNvPr>
          <p:cNvPicPr>
            <a:picLocks noChangeAspect="1"/>
          </p:cNvPicPr>
          <p:nvPr/>
        </p:nvPicPr>
        <p:blipFill>
          <a:blip r:embed="rId2"/>
          <a:stretch>
            <a:fillRect/>
          </a:stretch>
        </p:blipFill>
        <p:spPr>
          <a:xfrm>
            <a:off x="257175" y="2626265"/>
            <a:ext cx="11677650" cy="1352550"/>
          </a:xfrm>
          <a:prstGeom prst="rect">
            <a:avLst/>
          </a:prstGeom>
        </p:spPr>
      </p:pic>
    </p:spTree>
    <p:extLst>
      <p:ext uri="{BB962C8B-B14F-4D97-AF65-F5344CB8AC3E}">
        <p14:creationId xmlns:p14="http://schemas.microsoft.com/office/powerpoint/2010/main" val="3121618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a:extLst>
              <a:ext uri="{FF2B5EF4-FFF2-40B4-BE49-F238E27FC236}">
                <a16:creationId xmlns:a16="http://schemas.microsoft.com/office/drawing/2014/main" id="{A01EB75E-8874-42DD-11A3-2D5CA1D238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3366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6D04A5A-19A9-0ACE-6D0F-5E02EDC9D1DE}"/>
              </a:ext>
            </a:extLst>
          </p:cNvPr>
          <p:cNvSpPr txBox="1"/>
          <p:nvPr/>
        </p:nvSpPr>
        <p:spPr>
          <a:xfrm>
            <a:off x="577638" y="1446250"/>
            <a:ext cx="11283859" cy="2923877"/>
          </a:xfrm>
          <a:prstGeom prst="rect">
            <a:avLst/>
          </a:prstGeom>
          <a:noFill/>
        </p:spPr>
        <p:txBody>
          <a:bodyPr wrap="square" rtlCol="0">
            <a:spAutoFit/>
          </a:bodyPr>
          <a:lstStyle/>
          <a:p>
            <a:pPr algn="ctr"/>
            <a:r>
              <a:rPr lang="es-CO" sz="44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RESULTADOS DE APRENDIZAJE</a:t>
            </a:r>
          </a:p>
          <a:p>
            <a:pPr algn="ctr"/>
            <a:endParaRPr lang="es-419" sz="3200" dirty="0">
              <a:latin typeface="Verdana" panose="020B0604030504040204" pitchFamily="34" charset="0"/>
              <a:ea typeface="Verdana" panose="020B0604030504040204" pitchFamily="34" charset="0"/>
            </a:endParaRPr>
          </a:p>
          <a:p>
            <a:pPr algn="ctr"/>
            <a:r>
              <a:rPr lang="es-419" sz="3600" dirty="0">
                <a:latin typeface="Verdana" panose="020B0604030504040204" pitchFamily="34" charset="0"/>
                <a:ea typeface="Verdana" panose="020B0604030504040204" pitchFamily="34" charset="0"/>
              </a:rPr>
              <a:t>220501095 02 - Estructurar el modelo de datos del software de acuerdo con las especificaciones del análisis.</a:t>
            </a:r>
            <a:endParaRPr lang="es-CO" sz="4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0302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7C1561-07B0-E409-6ED5-3547ADB810A7}"/>
              </a:ext>
            </a:extLst>
          </p:cNvPr>
          <p:cNvSpPr txBox="1"/>
          <p:nvPr/>
        </p:nvSpPr>
        <p:spPr>
          <a:xfrm>
            <a:off x="113331" y="305122"/>
            <a:ext cx="11232292" cy="769441"/>
          </a:xfrm>
          <a:prstGeom prst="rect">
            <a:avLst/>
          </a:prstGeom>
          <a:noFill/>
        </p:spPr>
        <p:txBody>
          <a:bodyPr wrap="square">
            <a:spAutoFit/>
          </a:bodyPr>
          <a:lstStyle/>
          <a:p>
            <a:pPr algn="ctr"/>
            <a:r>
              <a:rPr lang="es-CO" sz="4400" b="1" dirty="0">
                <a:solidFill>
                  <a:schemeClr val="bg2"/>
                </a:solidFill>
                <a:latin typeface="Helvetica" pitchFamily="2" charset="0"/>
              </a:rPr>
              <a:t>PREGUNTA REFLEXIVA</a:t>
            </a:r>
            <a:endParaRPr lang="es-CO" sz="4400" dirty="0">
              <a:solidFill>
                <a:schemeClr val="bg2"/>
              </a:solidFill>
            </a:endParaRPr>
          </a:p>
        </p:txBody>
      </p:sp>
      <p:sp>
        <p:nvSpPr>
          <p:cNvPr id="10" name="CuadroTexto 9">
            <a:extLst>
              <a:ext uri="{FF2B5EF4-FFF2-40B4-BE49-F238E27FC236}">
                <a16:creationId xmlns:a16="http://schemas.microsoft.com/office/drawing/2014/main" id="{B25A56E7-8FBA-E724-90BD-E9314F4275D6}"/>
              </a:ext>
            </a:extLst>
          </p:cNvPr>
          <p:cNvSpPr txBox="1"/>
          <p:nvPr/>
        </p:nvSpPr>
        <p:spPr>
          <a:xfrm>
            <a:off x="274408" y="2148213"/>
            <a:ext cx="6437941" cy="3293209"/>
          </a:xfrm>
          <a:prstGeom prst="rect">
            <a:avLst/>
          </a:prstGeom>
          <a:noFill/>
        </p:spPr>
        <p:txBody>
          <a:bodyPr wrap="square">
            <a:spAutoFit/>
          </a:bodyPr>
          <a:lstStyle/>
          <a:p>
            <a:pPr algn="just"/>
            <a:r>
              <a:rPr lang="es-419" sz="2800" b="1" dirty="0">
                <a:solidFill>
                  <a:srgbClr val="12263F"/>
                </a:solidFill>
                <a:latin typeface="Verdana" panose="020B0604030504040204" pitchFamily="34" charset="0"/>
                <a:ea typeface="Verdana" panose="020B0604030504040204" pitchFamily="34" charset="0"/>
              </a:rPr>
              <a:t>Abramos debate:</a:t>
            </a:r>
          </a:p>
          <a:p>
            <a:pPr algn="just"/>
            <a:endParaRPr lang="es-419" sz="2800" b="1" dirty="0">
              <a:solidFill>
                <a:srgbClr val="12263F"/>
              </a:solidFill>
              <a:latin typeface="Verdana" panose="020B0604030504040204" pitchFamily="34" charset="0"/>
              <a:ea typeface="Verdana" panose="020B0604030504040204" pitchFamily="34" charset="0"/>
            </a:endParaRPr>
          </a:p>
          <a:p>
            <a:pPr algn="just"/>
            <a:endParaRPr lang="es-419" sz="2800" b="1" dirty="0">
              <a:solidFill>
                <a:srgbClr val="12263F"/>
              </a:solidFill>
              <a:latin typeface="Verdana" panose="020B0604030504040204" pitchFamily="34" charset="0"/>
              <a:ea typeface="Verdana" panose="020B0604030504040204" pitchFamily="34" charset="0"/>
            </a:endParaRPr>
          </a:p>
          <a:p>
            <a:pPr algn="just"/>
            <a:endParaRPr lang="es-419" sz="2800" b="1" dirty="0">
              <a:solidFill>
                <a:srgbClr val="12263F"/>
              </a:solidFill>
              <a:latin typeface="Verdana" panose="020B0604030504040204" pitchFamily="34" charset="0"/>
              <a:ea typeface="Verdana" panose="020B0604030504040204" pitchFamily="34" charset="0"/>
            </a:endParaRPr>
          </a:p>
          <a:p>
            <a:pPr algn="ctr"/>
            <a:r>
              <a:rPr lang="es-419" sz="4800" b="1" dirty="0">
                <a:solidFill>
                  <a:srgbClr val="12263F"/>
                </a:solidFill>
                <a:latin typeface="Verdana" panose="020B0604030504040204" pitchFamily="34" charset="0"/>
                <a:ea typeface="Verdana" panose="020B0604030504040204" pitchFamily="34" charset="0"/>
              </a:rPr>
              <a:t>¿Qué es una base de datos?</a:t>
            </a:r>
            <a:endParaRPr lang="es-CO" sz="4800" dirty="0">
              <a:latin typeface="Verdana" panose="020B0604030504040204" pitchFamily="34" charset="0"/>
              <a:ea typeface="Verdana" panose="020B0604030504040204" pitchFamily="34" charset="0"/>
            </a:endParaRPr>
          </a:p>
        </p:txBody>
      </p:sp>
      <p:pic>
        <p:nvPicPr>
          <p:cNvPr id="1026" name="Picture 2" descr="QUE ES BASE DE DATOS – BASE DE DATOS II">
            <a:extLst>
              <a:ext uri="{FF2B5EF4-FFF2-40B4-BE49-F238E27FC236}">
                <a16:creationId xmlns:a16="http://schemas.microsoft.com/office/drawing/2014/main" id="{D7EC9DB2-6BED-4E4A-8DD2-FA63A2887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040" y="2043838"/>
            <a:ext cx="4477327" cy="3501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88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7C1561-07B0-E409-6ED5-3547ADB810A7}"/>
              </a:ext>
            </a:extLst>
          </p:cNvPr>
          <p:cNvSpPr txBox="1"/>
          <p:nvPr/>
        </p:nvSpPr>
        <p:spPr>
          <a:xfrm>
            <a:off x="113331" y="305122"/>
            <a:ext cx="11232292" cy="769441"/>
          </a:xfrm>
          <a:prstGeom prst="rect">
            <a:avLst/>
          </a:prstGeom>
          <a:noFill/>
        </p:spPr>
        <p:txBody>
          <a:bodyPr wrap="square">
            <a:spAutoFit/>
          </a:bodyPr>
          <a:lstStyle/>
          <a:p>
            <a:pPr algn="ctr"/>
            <a:r>
              <a:rPr lang="es-CO" sz="4400" b="1" dirty="0">
                <a:solidFill>
                  <a:schemeClr val="bg2"/>
                </a:solidFill>
                <a:latin typeface="Helvetica" pitchFamily="2" charset="0"/>
              </a:rPr>
              <a:t>¿QUÉ ES UNA BASE DE DATOS?</a:t>
            </a:r>
            <a:endParaRPr lang="es-CO" sz="4400" dirty="0">
              <a:solidFill>
                <a:schemeClr val="bg2"/>
              </a:solidFill>
            </a:endParaRPr>
          </a:p>
        </p:txBody>
      </p:sp>
      <p:sp>
        <p:nvSpPr>
          <p:cNvPr id="10" name="CuadroTexto 9">
            <a:extLst>
              <a:ext uri="{FF2B5EF4-FFF2-40B4-BE49-F238E27FC236}">
                <a16:creationId xmlns:a16="http://schemas.microsoft.com/office/drawing/2014/main" id="{B25A56E7-8FBA-E724-90BD-E9314F4275D6}"/>
              </a:ext>
            </a:extLst>
          </p:cNvPr>
          <p:cNvSpPr txBox="1"/>
          <p:nvPr/>
        </p:nvSpPr>
        <p:spPr>
          <a:xfrm>
            <a:off x="449506" y="2547048"/>
            <a:ext cx="11012849" cy="2246769"/>
          </a:xfrm>
          <a:prstGeom prst="rect">
            <a:avLst/>
          </a:prstGeom>
          <a:noFill/>
        </p:spPr>
        <p:txBody>
          <a:bodyPr wrap="square">
            <a:spAutoFit/>
          </a:bodyPr>
          <a:lstStyle/>
          <a:p>
            <a:pPr algn="just"/>
            <a:r>
              <a:rPr lang="es-419" sz="2800" dirty="0">
                <a:latin typeface="Verdana" panose="020B0604030504040204" pitchFamily="34" charset="0"/>
                <a:ea typeface="Verdana" panose="020B0604030504040204" pitchFamily="34" charset="0"/>
              </a:rPr>
              <a:t>Una base de datos se puede percibir como un “almacén” de información que se define y se crea una sola vez para guardar grandes cantidades de datos de forma organizada (o estructurada), con el fin de poder encontrarla y utilizarla fácilmente.</a:t>
            </a:r>
            <a:endParaRPr lang="es-CO" sz="4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4641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7C1561-07B0-E409-6ED5-3547ADB810A7}"/>
              </a:ext>
            </a:extLst>
          </p:cNvPr>
          <p:cNvSpPr txBox="1"/>
          <p:nvPr/>
        </p:nvSpPr>
        <p:spPr>
          <a:xfrm>
            <a:off x="113331" y="305122"/>
            <a:ext cx="11232292" cy="769441"/>
          </a:xfrm>
          <a:prstGeom prst="rect">
            <a:avLst/>
          </a:prstGeom>
          <a:noFill/>
        </p:spPr>
        <p:txBody>
          <a:bodyPr wrap="square">
            <a:spAutoFit/>
          </a:bodyPr>
          <a:lstStyle/>
          <a:p>
            <a:pPr algn="ctr"/>
            <a:r>
              <a:rPr lang="es-CO" sz="4400" b="1" dirty="0">
                <a:solidFill>
                  <a:schemeClr val="bg2"/>
                </a:solidFill>
                <a:latin typeface="Helvetica" pitchFamily="2" charset="0"/>
              </a:rPr>
              <a:t>¿QUÉ ES SGDB?</a:t>
            </a:r>
            <a:endParaRPr lang="es-CO" sz="4400" dirty="0">
              <a:solidFill>
                <a:schemeClr val="bg2"/>
              </a:solidFill>
            </a:endParaRPr>
          </a:p>
        </p:txBody>
      </p:sp>
      <p:sp>
        <p:nvSpPr>
          <p:cNvPr id="10" name="CuadroTexto 9">
            <a:extLst>
              <a:ext uri="{FF2B5EF4-FFF2-40B4-BE49-F238E27FC236}">
                <a16:creationId xmlns:a16="http://schemas.microsoft.com/office/drawing/2014/main" id="{B25A56E7-8FBA-E724-90BD-E9314F4275D6}"/>
              </a:ext>
            </a:extLst>
          </p:cNvPr>
          <p:cNvSpPr txBox="1"/>
          <p:nvPr/>
        </p:nvSpPr>
        <p:spPr>
          <a:xfrm>
            <a:off x="449506" y="2547048"/>
            <a:ext cx="11012849" cy="2677656"/>
          </a:xfrm>
          <a:prstGeom prst="rect">
            <a:avLst/>
          </a:prstGeom>
          <a:noFill/>
        </p:spPr>
        <p:txBody>
          <a:bodyPr wrap="square">
            <a:spAutoFit/>
          </a:bodyPr>
          <a:lstStyle/>
          <a:p>
            <a:pPr algn="just"/>
            <a:r>
              <a:rPr lang="es-419" sz="2800" dirty="0">
                <a:latin typeface="Verdana" panose="020B0604030504040204" pitchFamily="34" charset="0"/>
                <a:ea typeface="Verdana" panose="020B0604030504040204" pitchFamily="34" charset="0"/>
              </a:rPr>
              <a:t>Los diseños de bases de datos están concebidos para emplear Sistemas de Gestión de Bases de Datos (en adelante SGDB), que es un sistema o servicio informático que permite a las personas definir, crear, dar soporte y mantenimiento a las bases de datos, controlando el acceso de forma segura.</a:t>
            </a:r>
            <a:endParaRPr lang="es-CO" sz="4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7476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loque1:fundamentos [Gestión de Bases de Datos]">
            <a:extLst>
              <a:ext uri="{FF2B5EF4-FFF2-40B4-BE49-F238E27FC236}">
                <a16:creationId xmlns:a16="http://schemas.microsoft.com/office/drawing/2014/main" id="{F6B470FC-8953-4749-823E-A2D9E5A72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271" y="1517211"/>
            <a:ext cx="8379972" cy="477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292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7C1561-07B0-E409-6ED5-3547ADB810A7}"/>
              </a:ext>
            </a:extLst>
          </p:cNvPr>
          <p:cNvSpPr txBox="1"/>
          <p:nvPr/>
        </p:nvSpPr>
        <p:spPr>
          <a:xfrm>
            <a:off x="113331" y="305122"/>
            <a:ext cx="11232292" cy="769441"/>
          </a:xfrm>
          <a:prstGeom prst="rect">
            <a:avLst/>
          </a:prstGeom>
          <a:noFill/>
        </p:spPr>
        <p:txBody>
          <a:bodyPr wrap="square">
            <a:spAutoFit/>
          </a:bodyPr>
          <a:lstStyle/>
          <a:p>
            <a:pPr algn="ctr"/>
            <a:r>
              <a:rPr lang="es-CO" sz="4400" b="1" dirty="0">
                <a:solidFill>
                  <a:schemeClr val="bg2"/>
                </a:solidFill>
                <a:latin typeface="Helvetica" pitchFamily="2" charset="0"/>
              </a:rPr>
              <a:t>PREGUNTA REFLEXIVA</a:t>
            </a:r>
            <a:endParaRPr lang="es-CO" sz="4400" dirty="0">
              <a:solidFill>
                <a:schemeClr val="bg2"/>
              </a:solidFill>
            </a:endParaRPr>
          </a:p>
        </p:txBody>
      </p:sp>
      <p:sp>
        <p:nvSpPr>
          <p:cNvPr id="10" name="CuadroTexto 9">
            <a:extLst>
              <a:ext uri="{FF2B5EF4-FFF2-40B4-BE49-F238E27FC236}">
                <a16:creationId xmlns:a16="http://schemas.microsoft.com/office/drawing/2014/main" id="{B25A56E7-8FBA-E724-90BD-E9314F4275D6}"/>
              </a:ext>
            </a:extLst>
          </p:cNvPr>
          <p:cNvSpPr txBox="1"/>
          <p:nvPr/>
        </p:nvSpPr>
        <p:spPr>
          <a:xfrm>
            <a:off x="274408" y="2148213"/>
            <a:ext cx="6437941" cy="4339650"/>
          </a:xfrm>
          <a:prstGeom prst="rect">
            <a:avLst/>
          </a:prstGeom>
          <a:noFill/>
        </p:spPr>
        <p:txBody>
          <a:bodyPr wrap="square">
            <a:spAutoFit/>
          </a:bodyPr>
          <a:lstStyle/>
          <a:p>
            <a:pPr algn="just"/>
            <a:r>
              <a:rPr lang="es-419" sz="2800" b="1" dirty="0">
                <a:solidFill>
                  <a:srgbClr val="12263F"/>
                </a:solidFill>
                <a:latin typeface="Verdana" panose="020B0604030504040204" pitchFamily="34" charset="0"/>
                <a:ea typeface="Verdana" panose="020B0604030504040204" pitchFamily="34" charset="0"/>
              </a:rPr>
              <a:t>Abramos debate:</a:t>
            </a:r>
          </a:p>
          <a:p>
            <a:pPr algn="just"/>
            <a:endParaRPr lang="es-419" sz="2800" b="1" dirty="0">
              <a:solidFill>
                <a:srgbClr val="12263F"/>
              </a:solidFill>
              <a:latin typeface="Verdana" panose="020B0604030504040204" pitchFamily="34" charset="0"/>
              <a:ea typeface="Verdana" panose="020B0604030504040204" pitchFamily="34" charset="0"/>
            </a:endParaRPr>
          </a:p>
          <a:p>
            <a:pPr algn="just"/>
            <a:endParaRPr lang="es-419" sz="2800" b="1" dirty="0">
              <a:solidFill>
                <a:srgbClr val="12263F"/>
              </a:solidFill>
              <a:latin typeface="Verdana" panose="020B0604030504040204" pitchFamily="34" charset="0"/>
              <a:ea typeface="Verdana" panose="020B0604030504040204" pitchFamily="34" charset="0"/>
            </a:endParaRPr>
          </a:p>
          <a:p>
            <a:pPr algn="ctr"/>
            <a:r>
              <a:rPr lang="es-419" sz="4800" b="1" dirty="0">
                <a:solidFill>
                  <a:srgbClr val="12263F"/>
                </a:solidFill>
                <a:latin typeface="Verdana" panose="020B0604030504040204" pitchFamily="34" charset="0"/>
                <a:ea typeface="Verdana" panose="020B0604030504040204" pitchFamily="34" charset="0"/>
              </a:rPr>
              <a:t>¿Qué otros gestores de bases de datos podemos mencionar?</a:t>
            </a:r>
            <a:endParaRPr lang="es-CO" sz="4800" dirty="0">
              <a:latin typeface="Verdana" panose="020B0604030504040204" pitchFamily="34" charset="0"/>
              <a:ea typeface="Verdana" panose="020B0604030504040204" pitchFamily="34" charset="0"/>
            </a:endParaRPr>
          </a:p>
        </p:txBody>
      </p:sp>
      <p:pic>
        <p:nvPicPr>
          <p:cNvPr id="5122" name="Picture 2" descr="Découvrez le système de gestion de base de données (SGBD) - Implémentez vos  bases de données relationnelles avec SQL - OpenClassrooms">
            <a:extLst>
              <a:ext uri="{FF2B5EF4-FFF2-40B4-BE49-F238E27FC236}">
                <a16:creationId xmlns:a16="http://schemas.microsoft.com/office/drawing/2014/main" id="{A8994689-3C1A-4B0E-B8FF-47798474E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273" y="2856366"/>
            <a:ext cx="4526361" cy="21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77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7C1561-07B0-E409-6ED5-3547ADB810A7}"/>
              </a:ext>
            </a:extLst>
          </p:cNvPr>
          <p:cNvSpPr txBox="1"/>
          <p:nvPr/>
        </p:nvSpPr>
        <p:spPr>
          <a:xfrm>
            <a:off x="113331" y="305122"/>
            <a:ext cx="11232292" cy="707886"/>
          </a:xfrm>
          <a:prstGeom prst="rect">
            <a:avLst/>
          </a:prstGeom>
          <a:noFill/>
        </p:spPr>
        <p:txBody>
          <a:bodyPr wrap="square">
            <a:spAutoFit/>
          </a:bodyPr>
          <a:lstStyle/>
          <a:p>
            <a:pPr algn="ctr"/>
            <a:r>
              <a:rPr lang="es-CO" sz="4000" b="1" dirty="0">
                <a:solidFill>
                  <a:schemeClr val="bg2"/>
                </a:solidFill>
                <a:latin typeface="Helvetica" pitchFamily="2" charset="0"/>
              </a:rPr>
              <a:t>SEGÚN LA RAE (Real academia española)</a:t>
            </a:r>
            <a:endParaRPr lang="es-CO" sz="4000" dirty="0">
              <a:solidFill>
                <a:schemeClr val="bg2"/>
              </a:solidFill>
            </a:endParaRPr>
          </a:p>
        </p:txBody>
      </p:sp>
      <p:sp>
        <p:nvSpPr>
          <p:cNvPr id="10" name="CuadroTexto 9">
            <a:extLst>
              <a:ext uri="{FF2B5EF4-FFF2-40B4-BE49-F238E27FC236}">
                <a16:creationId xmlns:a16="http://schemas.microsoft.com/office/drawing/2014/main" id="{B25A56E7-8FBA-E724-90BD-E9314F4275D6}"/>
              </a:ext>
            </a:extLst>
          </p:cNvPr>
          <p:cNvSpPr txBox="1"/>
          <p:nvPr/>
        </p:nvSpPr>
        <p:spPr>
          <a:xfrm>
            <a:off x="449506" y="2547048"/>
            <a:ext cx="11012849" cy="1384995"/>
          </a:xfrm>
          <a:prstGeom prst="rect">
            <a:avLst/>
          </a:prstGeom>
          <a:noFill/>
        </p:spPr>
        <p:txBody>
          <a:bodyPr wrap="square">
            <a:spAutoFit/>
          </a:bodyPr>
          <a:lstStyle/>
          <a:p>
            <a:pPr algn="just"/>
            <a:r>
              <a:rPr lang="es-419" sz="2800" dirty="0">
                <a:latin typeface="Verdana" panose="020B0604030504040204" pitchFamily="34" charset="0"/>
                <a:ea typeface="Verdana" panose="020B0604030504040204" pitchFamily="34" charset="0"/>
              </a:rPr>
              <a:t>El concepto general de bases de datos según la RAE es el “conjunto de datos organizado de tal modo que permita obtener con rapidez diversos tipos de información”.</a:t>
            </a:r>
            <a:endParaRPr lang="es-CO" sz="4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253796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4053</TotalTime>
  <Words>834</Words>
  <Application>Microsoft Office PowerPoint</Application>
  <PresentationFormat>Panorámica</PresentationFormat>
  <Paragraphs>96</Paragraphs>
  <Slides>21</Slides>
  <Notes>4</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21</vt:i4>
      </vt:variant>
    </vt:vector>
  </HeadingPairs>
  <TitlesOfParts>
    <vt:vector size="28" baseType="lpstr">
      <vt:lpstr>Arial</vt:lpstr>
      <vt:lpstr>Calibri</vt:lpstr>
      <vt:lpstr>Calibri Light</vt:lpstr>
      <vt:lpstr>Helvetica</vt:lpstr>
      <vt:lpstr>Verdana</vt:lpstr>
      <vt:lpstr>Tema de Office</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Eliana Yineth Lozano</cp:lastModifiedBy>
  <cp:revision>44</cp:revision>
  <dcterms:created xsi:type="dcterms:W3CDTF">2020-10-01T23:51:28Z</dcterms:created>
  <dcterms:modified xsi:type="dcterms:W3CDTF">2023-06-25T13:04:37Z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