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96" r:id="rId11"/>
    <p:sldId id="297" r:id="rId12"/>
    <p:sldId id="276" r:id="rId13"/>
    <p:sldId id="268" r:id="rId14"/>
    <p:sldId id="269" r:id="rId15"/>
    <p:sldId id="270" r:id="rId16"/>
    <p:sldId id="271" r:id="rId17"/>
    <p:sldId id="274" r:id="rId18"/>
    <p:sldId id="277" r:id="rId19"/>
    <p:sldId id="275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7" r:id="rId28"/>
    <p:sldId id="288" r:id="rId29"/>
    <p:sldId id="289" r:id="rId30"/>
    <p:sldId id="291" r:id="rId31"/>
    <p:sldId id="293" r:id="rId32"/>
    <p:sldId id="294" r:id="rId33"/>
    <p:sldId id="295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D064"/>
    <a:srgbClr val="00FF00"/>
    <a:srgbClr val="016A99"/>
    <a:srgbClr val="0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3" d="100"/>
          <a:sy n="73" d="100"/>
        </p:scale>
        <p:origin x="-12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4E241-53B8-4B26-AD81-B4DCC3AFD259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F3D18-D761-4111-91A8-43473B5F66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0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3D18-D761-4111-91A8-43473B5F66E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4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32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43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79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30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2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0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00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27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70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99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4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A583-F48C-4D8A-BF70-2359BE510363}" type="datetimeFigureOut">
              <a:rPr lang="en-GB" smtClean="0"/>
              <a:t>07/01/2014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8492-3094-4E18-B58E-2F1C803197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3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jp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1.jp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32.jpeg"/><Relationship Id="rId4" Type="http://schemas.openxmlformats.org/officeDocument/2006/relationships/image" Target="../media/image12.jpg"/><Relationship Id="rId9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1.jp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3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1.jp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46.png"/><Relationship Id="rId5" Type="http://schemas.openxmlformats.org/officeDocument/2006/relationships/image" Target="../media/image13.jpg"/><Relationship Id="rId10" Type="http://schemas.openxmlformats.org/officeDocument/2006/relationships/image" Target="../media/image45.jpg"/><Relationship Id="rId4" Type="http://schemas.openxmlformats.org/officeDocument/2006/relationships/image" Target="../media/image12.jpg"/><Relationship Id="rId9" Type="http://schemas.openxmlformats.org/officeDocument/2006/relationships/image" Target="../media/image4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1.jp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46.png"/><Relationship Id="rId5" Type="http://schemas.openxmlformats.org/officeDocument/2006/relationships/image" Target="../media/image13.jpg"/><Relationship Id="rId10" Type="http://schemas.openxmlformats.org/officeDocument/2006/relationships/image" Target="../media/image45.jpg"/><Relationship Id="rId4" Type="http://schemas.openxmlformats.org/officeDocument/2006/relationships/image" Target="../media/image12.jpg"/><Relationship Id="rId9" Type="http://schemas.openxmlformats.org/officeDocument/2006/relationships/image" Target="../media/image44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1.jp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1.jpg"/><Relationship Id="rId7" Type="http://schemas.openxmlformats.org/officeDocument/2006/relationships/image" Target="../media/image48.jpeg"/><Relationship Id="rId12" Type="http://schemas.openxmlformats.org/officeDocument/2006/relationships/image" Target="../media/image5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52.jpg"/><Relationship Id="rId5" Type="http://schemas.openxmlformats.org/officeDocument/2006/relationships/image" Target="../media/image13.jpg"/><Relationship Id="rId10" Type="http://schemas.openxmlformats.org/officeDocument/2006/relationships/image" Target="../media/image51.jpg"/><Relationship Id="rId4" Type="http://schemas.openxmlformats.org/officeDocument/2006/relationships/image" Target="../media/image12.jpg"/><Relationship Id="rId9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jpg"/><Relationship Id="rId7" Type="http://schemas.openxmlformats.org/officeDocument/2006/relationships/image" Target="../media/image18.jpe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08" y="1371600"/>
            <a:ext cx="86868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HealthyFAT </a:t>
            </a:r>
          </a:p>
          <a:p>
            <a:pPr algn="ctr"/>
            <a:r>
              <a:rPr lang="en-US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Mobile Application UI Walkthrough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65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532096"/>
            <a:ext cx="86868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Informative</a:t>
            </a:r>
            <a:endParaRPr lang="en-US" sz="8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2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710572" y="14503"/>
            <a:ext cx="3534578" cy="6858000"/>
            <a:chOff x="76200" y="0"/>
            <a:chExt cx="3534578" cy="6858000"/>
          </a:xfrm>
        </p:grpSpPr>
        <p:grpSp>
          <p:nvGrpSpPr>
            <p:cNvPr id="9" name="Group 8"/>
            <p:cNvGrpSpPr/>
            <p:nvPr/>
          </p:nvGrpSpPr>
          <p:grpSpPr>
            <a:xfrm>
              <a:off x="76200" y="0"/>
              <a:ext cx="3534578" cy="6858000"/>
              <a:chOff x="2804711" y="0"/>
              <a:chExt cx="3534578" cy="685800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4711" y="0"/>
                <a:ext cx="3534578" cy="6858000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3048000" y="834081"/>
                <a:ext cx="3048000" cy="487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43878" y="835856"/>
                <a:ext cx="72287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sz="1400" b="1" i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AR CENA" panose="02000000000000000000" pitchFamily="2" charset="0"/>
                  </a:rPr>
                  <a:t>HealthyFAT</a:t>
                </a:r>
                <a:endParaRPr lang="en-US" sz="1400" b="1" i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33800" y="1050695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Informative</a:t>
                </a:r>
                <a:endParaRPr lang="en-GB" sz="1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3048000" y="1447800"/>
                <a:ext cx="304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8583" y="874336"/>
                <a:ext cx="381000" cy="484136"/>
              </a:xfrm>
              <a:prstGeom prst="rect">
                <a:avLst/>
              </a:prstGeom>
              <a:noFill/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DCDCDC"/>
                  </a:clrFrom>
                  <a:clrTo>
                    <a:srgbClr val="DCDCDC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741" y="821531"/>
                <a:ext cx="413902" cy="551869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666666"/>
                  </a:clrFrom>
                  <a:clrTo>
                    <a:srgbClr val="66666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6343" y="821531"/>
                <a:ext cx="155070" cy="626269"/>
              </a:xfrm>
              <a:prstGeom prst="rect">
                <a:avLst/>
              </a:prstGeom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9" t="19118" r="45283" b="27384"/>
            <a:stretch/>
          </p:blipFill>
          <p:spPr bwMode="auto">
            <a:xfrm>
              <a:off x="1034172" y="1524000"/>
              <a:ext cx="1676400" cy="120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1" t="30789" r="41266" b="16266"/>
            <a:stretch/>
          </p:blipFill>
          <p:spPr bwMode="auto">
            <a:xfrm>
              <a:off x="415366" y="2731899"/>
              <a:ext cx="2810349" cy="142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67" y="4220511"/>
              <a:ext cx="2810349" cy="1418290"/>
            </a:xfrm>
            <a:prstGeom prst="rect">
              <a:avLst/>
            </a:prstGeom>
          </p:spPr>
        </p:pic>
      </p:grpSp>
      <p:sp>
        <p:nvSpPr>
          <p:cNvPr id="40" name="Rectangular Callout 39"/>
          <p:cNvSpPr/>
          <p:nvPr/>
        </p:nvSpPr>
        <p:spPr>
          <a:xfrm>
            <a:off x="172723" y="821531"/>
            <a:ext cx="2570477" cy="1600200"/>
          </a:xfrm>
          <a:prstGeom prst="wedgeRectCallout">
            <a:avLst>
              <a:gd name="adj1" fmla="val 43487"/>
              <a:gd name="adj2" fmla="val 8566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Provide read-ups, articles or even videos to educate the user.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532096"/>
            <a:ext cx="86868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Weight Tracker</a:t>
            </a:r>
            <a:endParaRPr lang="en-US" sz="8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2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2723" y="0"/>
            <a:ext cx="8788804" cy="6858000"/>
            <a:chOff x="172723" y="0"/>
            <a:chExt cx="8788804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800" y="105069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Weight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35" t="14947" r="28962" b="25818"/>
            <a:stretch/>
          </p:blipFill>
          <p:spPr bwMode="auto">
            <a:xfrm>
              <a:off x="3048000" y="1905000"/>
              <a:ext cx="3047999" cy="2254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048000" y="4198203"/>
              <a:ext cx="2027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Calculate Your BMI</a:t>
              </a:r>
              <a:endParaRPr lang="en-GB" sz="16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66342" y="4522573"/>
              <a:ext cx="3017301" cy="340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Weight 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              60     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kg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/lbs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66343" y="4862955"/>
              <a:ext cx="3011314" cy="340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Height                                   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182    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cm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/m</a:t>
              </a:r>
              <a:endParaRPr lang="en-GB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628928" y="5290359"/>
              <a:ext cx="1904485" cy="3699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Calculate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Rectangular Callout 27"/>
            <p:cNvSpPr/>
            <p:nvPr/>
          </p:nvSpPr>
          <p:spPr>
            <a:xfrm>
              <a:off x="172723" y="821531"/>
              <a:ext cx="2570477" cy="1600200"/>
            </a:xfrm>
            <a:prstGeom prst="wedgeRectCallout">
              <a:avLst>
                <a:gd name="adj1" fmla="val 43487"/>
                <a:gd name="adj2" fmla="val 85665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This user will be allow to calculate his/her BMI.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32116" y="127365"/>
              <a:ext cx="252941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For Him</a:t>
              </a:r>
              <a:endPara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864123" y="1510767"/>
              <a:ext cx="2" cy="3047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21413" y="153245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BMI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89682" y="1532450"/>
              <a:ext cx="1116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Weight Chart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87569" y="1537814"/>
              <a:ext cx="1172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Weight History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047998" y="1815543"/>
              <a:ext cx="84168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75791" y="1476770"/>
              <a:ext cx="5889" cy="3326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23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105069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Weight Tracker</a:t>
            </a:r>
            <a:endParaRPr lang="en-GB" sz="14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2723" y="0"/>
            <a:ext cx="8674990" cy="6858000"/>
            <a:chOff x="172723" y="0"/>
            <a:chExt cx="8674990" cy="6858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105069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Weight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048000" y="4198203"/>
              <a:ext cx="2027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Calculate Your BMI</a:t>
              </a:r>
              <a:endParaRPr lang="en-GB" sz="16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66342" y="4522573"/>
              <a:ext cx="3017301" cy="340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Weight                                             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kg/lbs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66343" y="4862955"/>
              <a:ext cx="3011314" cy="340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Height                                               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cm/m</a:t>
              </a:r>
              <a:endParaRPr lang="en-GB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628928" y="5290359"/>
              <a:ext cx="1904485" cy="3699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Calculate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Rectangular Callout 32"/>
            <p:cNvSpPr/>
            <p:nvPr/>
          </p:nvSpPr>
          <p:spPr>
            <a:xfrm>
              <a:off x="172723" y="821531"/>
              <a:ext cx="2631988" cy="1600200"/>
            </a:xfrm>
            <a:prstGeom prst="wedgeRectCallout">
              <a:avLst>
                <a:gd name="adj1" fmla="val 43487"/>
                <a:gd name="adj2" fmla="val 85665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This user will be allow to calculate his/her BMI.</a:t>
              </a:r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45928" y="127365"/>
              <a:ext cx="23017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For Her</a:t>
              </a:r>
              <a:endParaRPr 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3864123" y="1510767"/>
              <a:ext cx="2" cy="3047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221413" y="153245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BMI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9682" y="1532450"/>
              <a:ext cx="1116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Weight Chart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7569" y="1537814"/>
              <a:ext cx="1172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Weight History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047998" y="1815543"/>
              <a:ext cx="84168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75791" y="1476770"/>
              <a:ext cx="5889" cy="3326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6" t="11687" r="19085"/>
          <a:stretch/>
        </p:blipFill>
        <p:spPr bwMode="auto">
          <a:xfrm>
            <a:off x="3047998" y="1905712"/>
            <a:ext cx="3048001" cy="22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5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714" y="14416"/>
            <a:ext cx="3534578" cy="6858000"/>
            <a:chOff x="2804711" y="0"/>
            <a:chExt cx="353457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800" y="105069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Weight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35" t="14947" r="28962" b="25818"/>
            <a:stretch/>
          </p:blipFill>
          <p:spPr bwMode="auto">
            <a:xfrm>
              <a:off x="3048000" y="1890583"/>
              <a:ext cx="3048000" cy="240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5" t="14947" r="28962" b="25818"/>
          <a:stretch/>
        </p:blipFill>
        <p:spPr bwMode="auto">
          <a:xfrm>
            <a:off x="3559292" y="14416"/>
            <a:ext cx="5584708" cy="448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140192" y="2225871"/>
            <a:ext cx="974608" cy="533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8229600" y="2984672"/>
            <a:ext cx="114300" cy="114300"/>
            <a:chOff x="5067300" y="4991100"/>
            <a:chExt cx="228600" cy="22860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067300" y="4991100"/>
              <a:ext cx="228600" cy="228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067300" y="4991100"/>
              <a:ext cx="228600" cy="228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286346" y="4307469"/>
            <a:ext cx="3029657" cy="3403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BMI Value                                            </a:t>
            </a:r>
            <a:r>
              <a:rPr lang="en-US" sz="1400" b="1" dirty="0" smtClean="0">
                <a:solidFill>
                  <a:srgbClr val="00EA00"/>
                </a:solidFill>
              </a:rPr>
              <a:t>18.1</a:t>
            </a:r>
            <a:endParaRPr lang="en-GB" sz="1400" dirty="0">
              <a:solidFill>
                <a:srgbClr val="00EA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060" y="4678743"/>
            <a:ext cx="2917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Congratulations! You have a very healthy BMI value!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Keep up the good work to maintain your weight with adequate amount of exercise and eat healthily.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351646" y="5105400"/>
            <a:ext cx="2631988" cy="1600200"/>
          </a:xfrm>
          <a:prstGeom prst="wedgeRectCallout">
            <a:avLst>
              <a:gd name="adj1" fmla="val 20952"/>
              <a:gd name="adj2" fmla="val -8113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BMI-for-age percentile chart will show the user their BMI based on their height, weight, gender and age. </a:t>
            </a:r>
            <a:endParaRPr lang="en-GB" dirty="0"/>
          </a:p>
        </p:txBody>
      </p:sp>
      <p:sp>
        <p:nvSpPr>
          <p:cNvPr id="35" name="Rectangular Callout 34"/>
          <p:cNvSpPr/>
          <p:nvPr/>
        </p:nvSpPr>
        <p:spPr>
          <a:xfrm>
            <a:off x="3627496" y="4727664"/>
            <a:ext cx="2631988" cy="1600200"/>
          </a:xfrm>
          <a:prstGeom prst="wedgeRectCallout">
            <a:avLst>
              <a:gd name="adj1" fmla="val -67780"/>
              <a:gd name="adj2" fmla="val -40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serve as a motivation or encouragement to the user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86346" y="1839652"/>
            <a:ext cx="846437" cy="14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007" y="1528949"/>
            <a:ext cx="5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BMI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2781" y="1525662"/>
            <a:ext cx="11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Weight Chart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70778" y="1528951"/>
            <a:ext cx="117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Weight History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132781" y="1536301"/>
            <a:ext cx="2" cy="3047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3534578" cy="6858000"/>
            <a:chOff x="2804711" y="0"/>
            <a:chExt cx="353457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800" y="105069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Weight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sp>
        <p:nvSpPr>
          <p:cNvPr id="20" name="Rounded Rectangle 19"/>
          <p:cNvSpPr/>
          <p:nvPr/>
        </p:nvSpPr>
        <p:spPr>
          <a:xfrm>
            <a:off x="338523" y="5183176"/>
            <a:ext cx="1108634" cy="4461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Set Current Weight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33559" y="5183176"/>
            <a:ext cx="1108634" cy="4461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Set Weight Goal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347" y="1532664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BMI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5275" y="1532876"/>
            <a:ext cx="11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Weight Chart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1248" y="1560715"/>
            <a:ext cx="117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Weight History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145275" y="1837714"/>
            <a:ext cx="98890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28799" y="1532876"/>
            <a:ext cx="0" cy="332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71248" y="1560715"/>
            <a:ext cx="1" cy="304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419601" y="3247767"/>
            <a:ext cx="3155746" cy="3317280"/>
            <a:chOff x="4658496" y="1141370"/>
            <a:chExt cx="2275704" cy="235688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87"/>
            <a:stretch/>
          </p:blipFill>
          <p:spPr>
            <a:xfrm>
              <a:off x="4828468" y="3133201"/>
              <a:ext cx="2105732" cy="365055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4658496" y="1141370"/>
              <a:ext cx="2275704" cy="2287629"/>
              <a:chOff x="4658496" y="1141370"/>
              <a:chExt cx="1796138" cy="2287629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8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73" t="26198" r="62578" b="16952"/>
              <a:stretch/>
            </p:blipFill>
            <p:spPr>
              <a:xfrm>
                <a:off x="4658496" y="1560714"/>
                <a:ext cx="873405" cy="1868285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4786471" y="1699214"/>
                <a:ext cx="712573" cy="36717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59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792649" y="2245662"/>
                <a:ext cx="706395" cy="34513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60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92649" y="2743200"/>
                <a:ext cx="700217" cy="36717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61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618397" y="2245662"/>
                <a:ext cx="836237" cy="34513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kg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782160" y="1141370"/>
                <a:ext cx="1672474" cy="43541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Enter Weight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Right Arrow 50"/>
          <p:cNvSpPr/>
          <p:nvPr/>
        </p:nvSpPr>
        <p:spPr>
          <a:xfrm>
            <a:off x="3343570" y="5139535"/>
            <a:ext cx="974608" cy="533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ular Callout 72"/>
          <p:cNvSpPr/>
          <p:nvPr/>
        </p:nvSpPr>
        <p:spPr>
          <a:xfrm>
            <a:off x="6835974" y="1474573"/>
            <a:ext cx="2036048" cy="1544401"/>
          </a:xfrm>
          <a:prstGeom prst="wedgeRectCallout">
            <a:avLst>
              <a:gd name="adj1" fmla="val 1061"/>
              <a:gd name="adj2" fmla="val 8201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will be able to set his/her target weight  by selecting ‘Set Weight Goal’.</a:t>
            </a:r>
            <a:endParaRPr lang="en-GB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1" y="1981201"/>
            <a:ext cx="2372615" cy="14626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1" y="3581400"/>
            <a:ext cx="2372615" cy="1462650"/>
          </a:xfrm>
          <a:prstGeom prst="rect">
            <a:avLst/>
          </a:prstGeom>
        </p:spPr>
      </p:pic>
      <p:sp>
        <p:nvSpPr>
          <p:cNvPr id="76" name="Rectangular Callout 75"/>
          <p:cNvSpPr/>
          <p:nvPr/>
        </p:nvSpPr>
        <p:spPr>
          <a:xfrm>
            <a:off x="3618380" y="126974"/>
            <a:ext cx="2325268" cy="1682901"/>
          </a:xfrm>
          <a:prstGeom prst="wedgeRectCallout">
            <a:avLst>
              <a:gd name="adj1" fmla="val -54206"/>
              <a:gd name="adj2" fmla="val 12680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user’s weight management progress can view in the form of charts for easy viewing.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7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3534578" cy="6858000"/>
            <a:chOff x="2804711" y="0"/>
            <a:chExt cx="353457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800" y="105069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Weight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sp>
        <p:nvSpPr>
          <p:cNvPr id="20" name="Rounded Rectangle 19"/>
          <p:cNvSpPr/>
          <p:nvPr/>
        </p:nvSpPr>
        <p:spPr>
          <a:xfrm>
            <a:off x="2104758" y="5334000"/>
            <a:ext cx="1108634" cy="293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Clear History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347" y="1532664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BMI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5275" y="1532876"/>
            <a:ext cx="11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Weight Chart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1248" y="1560715"/>
            <a:ext cx="117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Weight History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24489" y="1886826"/>
            <a:ext cx="98890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28799" y="1532876"/>
            <a:ext cx="0" cy="332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71248" y="1560715"/>
            <a:ext cx="1" cy="304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6095"/>
              </p:ext>
            </p:extLst>
          </p:nvPr>
        </p:nvGraphicFramePr>
        <p:xfrm>
          <a:off x="339167" y="1981200"/>
          <a:ext cx="2874225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75"/>
                <a:gridCol w="958075"/>
                <a:gridCol w="958075"/>
              </a:tblGrid>
              <a:tr h="48933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Weight (kg)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+/-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8895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06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513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07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60.3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+0.3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513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08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60.2</a:t>
                      </a: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-0.1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513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09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60.5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+0.3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513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60.5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513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11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60.6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+0.1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48933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12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60.6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60586" y="5028044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smtClean="0"/>
              <a:t>. . </a:t>
            </a:r>
            <a:endParaRPr lang="en-GB" sz="3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64" y="4808673"/>
            <a:ext cx="3889248" cy="1804416"/>
          </a:xfrm>
          <a:prstGeom prst="rect">
            <a:avLst/>
          </a:prstGeom>
        </p:spPr>
      </p:pic>
      <p:sp>
        <p:nvSpPr>
          <p:cNvPr id="35" name="Rectangular Callout 34"/>
          <p:cNvSpPr/>
          <p:nvPr/>
        </p:nvSpPr>
        <p:spPr>
          <a:xfrm>
            <a:off x="3549858" y="112935"/>
            <a:ext cx="2631988" cy="1600200"/>
          </a:xfrm>
          <a:prstGeom prst="wedgeRectCallout">
            <a:avLst>
              <a:gd name="adj1" fmla="val -50880"/>
              <a:gd name="adj2" fmla="val 6636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page will show the overview of the user’s weekly weight management progress. </a:t>
            </a:r>
            <a:endParaRPr lang="en-GB" dirty="0"/>
          </a:p>
        </p:txBody>
      </p:sp>
      <p:sp>
        <p:nvSpPr>
          <p:cNvPr id="36" name="Right Arrow 35"/>
          <p:cNvSpPr/>
          <p:nvPr/>
        </p:nvSpPr>
        <p:spPr>
          <a:xfrm>
            <a:off x="3291289" y="5214159"/>
            <a:ext cx="974608" cy="533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ular Callout 36"/>
          <p:cNvSpPr/>
          <p:nvPr/>
        </p:nvSpPr>
        <p:spPr>
          <a:xfrm>
            <a:off x="3886200" y="2133600"/>
            <a:ext cx="3831898" cy="1947219"/>
          </a:xfrm>
          <a:prstGeom prst="wedgeRectCallout">
            <a:avLst>
              <a:gd name="adj1" fmla="val -69261"/>
              <a:gd name="adj2" fmla="val 1120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can clear the history of his/her weight management records. </a:t>
            </a:r>
            <a:r>
              <a:rPr lang="en-GB" dirty="0" smtClean="0"/>
              <a:t>Upon selecting ‘Clear History’, a warning message will pop out to warn the user that all records will be deleted upon confirmation.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532096"/>
            <a:ext cx="86868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Diet Tracker</a:t>
            </a:r>
            <a:endParaRPr lang="en-US" sz="8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9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1" y="0"/>
            <a:ext cx="353457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834081"/>
            <a:ext cx="3048000" cy="487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143878" y="835856"/>
            <a:ext cx="722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rPr>
              <a:t>HealthyFAT</a:t>
            </a:r>
            <a:endParaRPr lang="en-US" sz="14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3800" y="105069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Diet Tracker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048000" y="144780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83" y="874336"/>
            <a:ext cx="381000" cy="484136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41" y="821531"/>
            <a:ext cx="413902" cy="5518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666666"/>
              </a:clrFrom>
              <a:clrTo>
                <a:srgbClr val="6666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43" y="821531"/>
            <a:ext cx="155070" cy="626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035643" y="198120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10800000">
            <a:off x="3131089" y="1600200"/>
            <a:ext cx="30989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ight Arrow 28"/>
          <p:cNvSpPr/>
          <p:nvPr/>
        </p:nvSpPr>
        <p:spPr>
          <a:xfrm>
            <a:off x="5669741" y="1600200"/>
            <a:ext cx="314017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592758" y="1535668"/>
            <a:ext cx="193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 06, Monday</a:t>
            </a:r>
            <a:endParaRPr lang="en-GB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01760"/>
              </p:ext>
            </p:extLst>
          </p:nvPr>
        </p:nvGraphicFramePr>
        <p:xfrm>
          <a:off x="3250245" y="2373300"/>
          <a:ext cx="818522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8522"/>
              </a:tblGrid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21413" y="4343400"/>
            <a:ext cx="106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60 % RDA</a:t>
            </a:r>
            <a:endParaRPr lang="en-GB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243783" y="2514600"/>
            <a:ext cx="1761892" cy="5279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RDA for Calories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3100 kcal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43783" y="3165045"/>
            <a:ext cx="1761892" cy="5279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Calories Consumed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1860 kcal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43783" y="3815491"/>
            <a:ext cx="1761892" cy="5279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Calories Burned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3100 kcal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088" y="4681954"/>
            <a:ext cx="2852670" cy="3699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a Meal (+)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088" y="2034746"/>
            <a:ext cx="2874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Keep track of your daily diet! </a:t>
            </a:r>
            <a:endParaRPr lang="en-GB" sz="1600" b="1" dirty="0"/>
          </a:p>
        </p:txBody>
      </p:sp>
      <p:sp>
        <p:nvSpPr>
          <p:cNvPr id="25" name="Rectangular Callout 24"/>
          <p:cNvSpPr/>
          <p:nvPr/>
        </p:nvSpPr>
        <p:spPr>
          <a:xfrm>
            <a:off x="151067" y="434546"/>
            <a:ext cx="2631988" cy="1600200"/>
          </a:xfrm>
          <a:prstGeom prst="wedgeRectCallout">
            <a:avLst>
              <a:gd name="adj1" fmla="val 47242"/>
              <a:gd name="adj2" fmla="val 825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will have a look at his/her calories intake before adding a meal.</a:t>
            </a:r>
            <a:endParaRPr lang="en-GB" dirty="0"/>
          </a:p>
        </p:txBody>
      </p:sp>
      <p:sp>
        <p:nvSpPr>
          <p:cNvPr id="26" name="Rectangular Callout 25"/>
          <p:cNvSpPr/>
          <p:nvPr/>
        </p:nvSpPr>
        <p:spPr>
          <a:xfrm>
            <a:off x="151067" y="2892854"/>
            <a:ext cx="2631988" cy="1600200"/>
          </a:xfrm>
          <a:prstGeom prst="wedgeRectCallout">
            <a:avLst>
              <a:gd name="adj1" fmla="val 52406"/>
              <a:gd name="adj2" fmla="val 6867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can then start adding a meal by selecting ‘Add a Meal (+)’.</a:t>
            </a:r>
            <a:endParaRPr lang="en-GB" dirty="0"/>
          </a:p>
        </p:txBody>
      </p:sp>
      <p:sp>
        <p:nvSpPr>
          <p:cNvPr id="27" name="Rectangular Callout 26"/>
          <p:cNvSpPr/>
          <p:nvPr/>
        </p:nvSpPr>
        <p:spPr>
          <a:xfrm>
            <a:off x="6364003" y="1050695"/>
            <a:ext cx="2631988" cy="1600200"/>
          </a:xfrm>
          <a:prstGeom prst="wedgeRectCallout">
            <a:avLst>
              <a:gd name="adj1" fmla="val -61209"/>
              <a:gd name="adj2" fmla="val 11887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can select ‘Calories Consumed’ or ‘Calories  Burned’ to see their daily diet and exercise tracker.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5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1" y="0"/>
            <a:ext cx="353457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834081"/>
            <a:ext cx="3048000" cy="487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048000" y="2057400"/>
            <a:ext cx="2895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rPr>
              <a:t>HealthyFAT</a:t>
            </a:r>
            <a:endParaRPr lang="en-US" sz="48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14700" y="3810000"/>
            <a:ext cx="2514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Register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4700" y="44166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Already a member?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u="sng" dirty="0" smtClean="0">
                <a:solidFill>
                  <a:schemeClr val="bg1"/>
                </a:solidFill>
              </a:rPr>
              <a:t>Login Now</a:t>
            </a:r>
            <a:endParaRPr lang="en-GB" sz="1400" b="1" u="sng" dirty="0">
              <a:solidFill>
                <a:schemeClr val="bg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52400" y="1600200"/>
            <a:ext cx="2438400" cy="1672281"/>
          </a:xfrm>
          <a:prstGeom prst="wedgeRectCallout">
            <a:avLst>
              <a:gd name="adj1" fmla="val 52647"/>
              <a:gd name="adj2" fmla="val 8762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First screen when a new user opens the HealthyFAT application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3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2212" y="0"/>
            <a:ext cx="3534578" cy="6858000"/>
            <a:chOff x="2804711" y="0"/>
            <a:chExt cx="353457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800" y="105069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Diet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3035643" y="19812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 rot="10800000">
              <a:off x="3131089" y="1600200"/>
              <a:ext cx="309890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2758" y="1535668"/>
              <a:ext cx="193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Jan 06, Monday</a:t>
              </a:r>
              <a:endParaRPr lang="en-GB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45665" y="2286000"/>
              <a:ext cx="2852670" cy="3699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Breakfast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145665" y="2949929"/>
              <a:ext cx="2852670" cy="3699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Lunch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45665" y="3661717"/>
              <a:ext cx="2852670" cy="3699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Tea Break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133308" y="4291659"/>
              <a:ext cx="2852670" cy="3699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Dinner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45665" y="4951922"/>
              <a:ext cx="2852670" cy="3699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Supper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Rectangular Callout 29"/>
          <p:cNvSpPr/>
          <p:nvPr/>
        </p:nvSpPr>
        <p:spPr>
          <a:xfrm>
            <a:off x="4495800" y="3134888"/>
            <a:ext cx="2631988" cy="1600200"/>
          </a:xfrm>
          <a:prstGeom prst="wedgeRectCallout">
            <a:avLst>
              <a:gd name="adj1" fmla="val -83275"/>
              <a:gd name="adj2" fmla="val 72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minimum of 5 meals available which caters to the users needs.</a:t>
            </a:r>
            <a:endParaRPr lang="en-GB" dirty="0"/>
          </a:p>
        </p:txBody>
      </p:sp>
      <p:sp>
        <p:nvSpPr>
          <p:cNvPr id="32" name="Rectangular Callout 31"/>
          <p:cNvSpPr/>
          <p:nvPr/>
        </p:nvSpPr>
        <p:spPr>
          <a:xfrm>
            <a:off x="3871786" y="735598"/>
            <a:ext cx="2631988" cy="1600200"/>
          </a:xfrm>
          <a:prstGeom prst="wedgeRectCallout">
            <a:avLst>
              <a:gd name="adj1" fmla="val -68721"/>
              <a:gd name="adj2" fmla="val 6249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When the user selects ‘Breakfast’ … …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0399" y="0"/>
            <a:ext cx="3534578" cy="6858000"/>
            <a:chOff x="2804711" y="0"/>
            <a:chExt cx="353457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800" y="105069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Diet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3035643" y="19812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 rot="10800000">
              <a:off x="3131089" y="1600200"/>
              <a:ext cx="309890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2758" y="1535668"/>
              <a:ext cx="193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Jan 06, Monday</a:t>
              </a:r>
              <a:endParaRPr lang="en-GB" dirty="0"/>
            </a:p>
          </p:txBody>
        </p: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r="40264" b="1182"/>
            <a:stretch/>
          </p:blipFill>
          <p:spPr bwMode="auto">
            <a:xfrm>
              <a:off x="3135917" y="2057400"/>
              <a:ext cx="2883883" cy="342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5492258" y="-22751"/>
            <a:ext cx="3534578" cy="6858000"/>
            <a:chOff x="2804711" y="0"/>
            <a:chExt cx="3534578" cy="68580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105069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Diet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>
              <a:off x="3035643" y="19812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Right Arrow 37"/>
            <p:cNvSpPr/>
            <p:nvPr/>
          </p:nvSpPr>
          <p:spPr>
            <a:xfrm rot="10800000">
              <a:off x="3131089" y="1600200"/>
              <a:ext cx="309890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92758" y="1535668"/>
              <a:ext cx="193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Jan 06, Monday</a:t>
              </a:r>
              <a:endParaRPr lang="en-GB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831425" y="2057400"/>
            <a:ext cx="2855375" cy="3505200"/>
          </a:xfrm>
          <a:prstGeom prst="rect">
            <a:avLst/>
          </a:prstGeom>
          <a:solidFill>
            <a:srgbClr val="F6D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 of Bread &amp; Cereals options to choose from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627496" y="3139549"/>
            <a:ext cx="1864762" cy="533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6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0399" y="0"/>
            <a:ext cx="3534578" cy="6858000"/>
            <a:chOff x="2804711" y="0"/>
            <a:chExt cx="353457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800" y="105069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Diet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3035643" y="19812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 rot="10800000">
              <a:off x="3131089" y="1600200"/>
              <a:ext cx="309890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2758" y="1535668"/>
              <a:ext cx="193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Jan 06, Monday</a:t>
              </a:r>
              <a:endParaRPr lang="en-GB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24" y="2403209"/>
            <a:ext cx="596896" cy="497414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427019" y="2530704"/>
            <a:ext cx="1167822" cy="3699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Quantity</a:t>
            </a:r>
            <a:endParaRPr lang="en-GB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471" y="2046633"/>
            <a:ext cx="146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Serving Size </a:t>
            </a:r>
          </a:p>
          <a:p>
            <a:r>
              <a:rPr lang="en-US" sz="1400" dirty="0" smtClean="0"/>
              <a:t>2 Slices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9566" y="3074307"/>
            <a:ext cx="154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Nutritional Value</a:t>
            </a:r>
            <a:endParaRPr lang="en-GB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43688" y="297180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7165" y="3403483"/>
            <a:ext cx="2781046" cy="1266116"/>
          </a:xfrm>
          <a:prstGeom prst="rect">
            <a:avLst/>
          </a:prstGeom>
          <a:solidFill>
            <a:srgbClr val="F6D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Calories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Fats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Carbohydrates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Protein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Dietary Fiber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Vitamins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41353" y="5257800"/>
            <a:ext cx="2852670" cy="3699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Save to Diet Diary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00915" y="204663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Wholemeal Bread</a:t>
            </a:r>
            <a:endParaRPr lang="en-GB" sz="1400" b="1" dirty="0"/>
          </a:p>
        </p:txBody>
      </p:sp>
      <p:sp>
        <p:nvSpPr>
          <p:cNvPr id="46" name="Rectangular Callout 45"/>
          <p:cNvSpPr/>
          <p:nvPr/>
        </p:nvSpPr>
        <p:spPr>
          <a:xfrm>
            <a:off x="5214957" y="5029200"/>
            <a:ext cx="2631988" cy="1600200"/>
          </a:xfrm>
          <a:prstGeom prst="wedgeRectCallout">
            <a:avLst>
              <a:gd name="adj1" fmla="val -6749"/>
              <a:gd name="adj2" fmla="val -7881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values on the Summary page and Diet Tracker page will change respectively after adding a meal.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15" y="155919"/>
            <a:ext cx="2219285" cy="43046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5920"/>
            <a:ext cx="2219285" cy="43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" y="0"/>
            <a:ext cx="353457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1469" y="846121"/>
            <a:ext cx="3048000" cy="487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7347" y="847896"/>
            <a:ext cx="722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rPr>
              <a:t>HealthyFAT</a:t>
            </a:r>
            <a:endParaRPr lang="en-US" sz="14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269" y="1062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Diet Tracker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1469" y="145984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52" y="886376"/>
            <a:ext cx="381000" cy="484136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10" y="833571"/>
            <a:ext cx="413902" cy="551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666666"/>
              </a:clrFrom>
              <a:clrTo>
                <a:srgbClr val="6666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2" y="833571"/>
            <a:ext cx="155070" cy="626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89112" y="199324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10800000">
            <a:off x="384558" y="1612240"/>
            <a:ext cx="30989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>
            <a:off x="2923210" y="1612240"/>
            <a:ext cx="314017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227" y="1547708"/>
            <a:ext cx="193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 06, Monday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55077"/>
              </p:ext>
            </p:extLst>
          </p:nvPr>
        </p:nvGraphicFramePr>
        <p:xfrm>
          <a:off x="503714" y="2385340"/>
          <a:ext cx="818522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8522"/>
              </a:tblGrid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4882" y="4355440"/>
            <a:ext cx="106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60 % RDA</a:t>
            </a:r>
            <a:endParaRPr lang="en-GB" sz="1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497252" y="2526640"/>
            <a:ext cx="1761892" cy="5279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RDA for Calories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3100 kcal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97252" y="3177085"/>
            <a:ext cx="1761892" cy="5279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Calories Consumed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1860 kcal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97252" y="3827531"/>
            <a:ext cx="1761892" cy="5279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Calories Burned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3100 kcal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57" y="4693994"/>
            <a:ext cx="2852670" cy="3699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a Meal (+)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557" y="2046786"/>
            <a:ext cx="2874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Keep track of your daily diet! </a:t>
            </a:r>
            <a:endParaRPr lang="en-GB" sz="1600" b="1" dirty="0"/>
          </a:p>
        </p:txBody>
      </p:sp>
      <p:sp>
        <p:nvSpPr>
          <p:cNvPr id="63" name="Rectangular Callout 62"/>
          <p:cNvSpPr/>
          <p:nvPr/>
        </p:nvSpPr>
        <p:spPr>
          <a:xfrm>
            <a:off x="4572000" y="2877411"/>
            <a:ext cx="2209800" cy="1805969"/>
          </a:xfrm>
          <a:prstGeom prst="wedgeRectCallout">
            <a:avLst>
              <a:gd name="adj1" fmla="val -104502"/>
              <a:gd name="adj2" fmla="val -1339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can see his/her daily meals breakdown by selecting ‘Calories Consumed’.</a:t>
            </a:r>
            <a:endParaRPr lang="en-GB" dirty="0"/>
          </a:p>
        </p:txBody>
      </p:sp>
      <p:sp>
        <p:nvSpPr>
          <p:cNvPr id="64" name="Rectangular Callout 63"/>
          <p:cNvSpPr/>
          <p:nvPr/>
        </p:nvSpPr>
        <p:spPr>
          <a:xfrm>
            <a:off x="4572000" y="886376"/>
            <a:ext cx="2209800" cy="1805969"/>
          </a:xfrm>
          <a:prstGeom prst="wedgeRectCallout">
            <a:avLst>
              <a:gd name="adj1" fmla="val -105620"/>
              <a:gd name="adj2" fmla="val 4955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can see his/her Recommended Daily Allowances in the form of reports (daily/weekly).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1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0095" y="144201"/>
            <a:ext cx="3534578" cy="6629400"/>
            <a:chOff x="5492258" y="12039"/>
            <a:chExt cx="3534578" cy="6858000"/>
          </a:xfrm>
        </p:grpSpPr>
        <p:grpSp>
          <p:nvGrpSpPr>
            <p:cNvPr id="37" name="Group 36"/>
            <p:cNvGrpSpPr/>
            <p:nvPr/>
          </p:nvGrpSpPr>
          <p:grpSpPr>
            <a:xfrm>
              <a:off x="5492258" y="12039"/>
              <a:ext cx="3534578" cy="6858000"/>
              <a:chOff x="2804711" y="0"/>
              <a:chExt cx="3534578" cy="68580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4711" y="0"/>
                <a:ext cx="3534578" cy="6858000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3048000" y="834081"/>
                <a:ext cx="3048000" cy="487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43878" y="835856"/>
                <a:ext cx="72287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sz="1400" b="1" i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AR CENA" panose="02000000000000000000" pitchFamily="2" charset="0"/>
                  </a:rPr>
                  <a:t>HealthyFAT</a:t>
                </a:r>
                <a:endParaRPr lang="en-US" sz="1400" b="1" i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33800" y="1050695"/>
                <a:ext cx="1143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Diet Tracker</a:t>
                </a:r>
                <a:endParaRPr lang="en-GB" sz="1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048000" y="1447800"/>
                <a:ext cx="304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8583" y="874336"/>
                <a:ext cx="381000" cy="484136"/>
              </a:xfrm>
              <a:prstGeom prst="rect">
                <a:avLst/>
              </a:prstGeom>
              <a:noFill/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DCDCDC"/>
                  </a:clrFrom>
                  <a:clrTo>
                    <a:srgbClr val="DCDCDC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741" y="821531"/>
                <a:ext cx="413902" cy="551869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666666"/>
                  </a:clrFrom>
                  <a:clrTo>
                    <a:srgbClr val="66666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6343" y="821531"/>
                <a:ext cx="155070" cy="626269"/>
              </a:xfrm>
              <a:prstGeom prst="rect">
                <a:avLst/>
              </a:prstGeom>
            </p:spPr>
          </p:pic>
          <p:cxnSp>
            <p:nvCxnSpPr>
              <p:cNvPr id="46" name="Straight Connector 45"/>
              <p:cNvCxnSpPr/>
              <p:nvPr/>
            </p:nvCxnSpPr>
            <p:spPr>
              <a:xfrm>
                <a:off x="3035643" y="1981200"/>
                <a:ext cx="304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7" name="Right Arrow 46"/>
              <p:cNvSpPr/>
              <p:nvPr/>
            </p:nvSpPr>
            <p:spPr>
              <a:xfrm rot="10800000">
                <a:off x="3131089" y="1600200"/>
                <a:ext cx="309890" cy="3048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92758" y="1535668"/>
                <a:ext cx="193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Jan 06, Monday</a:t>
                </a:r>
                <a:endParaRPr lang="en-GB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79883" y="2028851"/>
              <a:ext cx="1078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Wingdings" panose="05000000000000000000" pitchFamily="2" charset="2"/>
                </a:rPr>
                <a:t></a:t>
              </a:r>
              <a:r>
                <a:rPr lang="en-US" sz="1400" b="1" dirty="0" smtClean="0"/>
                <a:t>Breakfast</a:t>
              </a:r>
              <a:endParaRPr lang="en-GB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31425" y="3005571"/>
              <a:ext cx="79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Wingdings" panose="05000000000000000000" pitchFamily="2" charset="2"/>
                </a:rPr>
                <a:t></a:t>
              </a:r>
              <a:r>
                <a:rPr lang="en-US" sz="1400" b="1" dirty="0" smtClean="0"/>
                <a:t>Lunch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8066" y="3365865"/>
              <a:ext cx="1127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Wingdings" panose="05000000000000000000" pitchFamily="2" charset="2"/>
                </a:rPr>
                <a:t> </a:t>
              </a:r>
              <a:r>
                <a:rPr lang="en-US" sz="1400" b="1" dirty="0" smtClean="0"/>
                <a:t>Tea Break</a:t>
              </a:r>
              <a:endParaRPr lang="en-GB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18636" y="3787744"/>
              <a:ext cx="922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Wingdings" panose="05000000000000000000" pitchFamily="2" charset="2"/>
                </a:rPr>
                <a:t> </a:t>
              </a:r>
              <a:r>
                <a:rPr lang="en-US" sz="1400" b="1" dirty="0" smtClean="0"/>
                <a:t>Dinner</a:t>
              </a:r>
              <a:endParaRPr lang="en-GB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18636" y="4224970"/>
              <a:ext cx="1060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Wingdings" panose="05000000000000000000" pitchFamily="2" charset="2"/>
                </a:rPr>
                <a:t> </a:t>
              </a:r>
              <a:r>
                <a:rPr lang="en-US" sz="1400" b="1" dirty="0" smtClean="0"/>
                <a:t>Supper</a:t>
              </a:r>
              <a:endParaRPr lang="en-GB" sz="14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31425" y="2336628"/>
              <a:ext cx="1940975" cy="513204"/>
            </a:xfrm>
            <a:prstGeom prst="rect">
              <a:avLst/>
            </a:prstGeom>
            <a:solidFill>
              <a:srgbClr val="F6D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List of food consumed by the user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723190" y="292866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735547" y="328452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735547" y="3673642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723190" y="4117955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23190" y="4532747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Rectangular Callout 48"/>
          <p:cNvSpPr/>
          <p:nvPr/>
        </p:nvSpPr>
        <p:spPr>
          <a:xfrm>
            <a:off x="6781800" y="405647"/>
            <a:ext cx="2209800" cy="1805969"/>
          </a:xfrm>
          <a:prstGeom prst="wedgeRectCallout">
            <a:avLst>
              <a:gd name="adj1" fmla="val -83813"/>
              <a:gd name="adj2" fmla="val 7213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list of food consumed will be shown when the user select the various categories.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2771727" y="4648199"/>
            <a:ext cx="3017299" cy="3896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Daily Grade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1026" y="503789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Here’s</a:t>
            </a:r>
            <a:r>
              <a:rPr lang="en-US" sz="1400" b="1" dirty="0" smtClean="0">
                <a:solidFill>
                  <a:schemeClr val="bg1"/>
                </a:solidFill>
              </a:rPr>
              <a:t> how you can obtain a better grading!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8" name="Rectangular Callout 57"/>
          <p:cNvSpPr/>
          <p:nvPr/>
        </p:nvSpPr>
        <p:spPr>
          <a:xfrm>
            <a:off x="6400800" y="2525285"/>
            <a:ext cx="2590800" cy="2122915"/>
          </a:xfrm>
          <a:prstGeom prst="wedgeRectCallout">
            <a:avLst>
              <a:gd name="adj1" fmla="val -66133"/>
              <a:gd name="adj2" fmla="val 5774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grading that the user obtained is based on his/her diet with reference to the Healthy Plate and the Recommended Daily Allowances </a:t>
            </a:r>
            <a:endParaRPr lang="en-GB" dirty="0"/>
          </a:p>
        </p:txBody>
      </p:sp>
      <p:sp>
        <p:nvSpPr>
          <p:cNvPr id="64" name="Rectangular Callout 63"/>
          <p:cNvSpPr/>
          <p:nvPr/>
        </p:nvSpPr>
        <p:spPr>
          <a:xfrm>
            <a:off x="152400" y="2476604"/>
            <a:ext cx="2209800" cy="1819258"/>
          </a:xfrm>
          <a:prstGeom prst="wedgeRectCallout">
            <a:avLst>
              <a:gd name="adj1" fmla="val 70203"/>
              <a:gd name="adj2" fmla="val 10257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link will guide and teach the user on how to improve their daily diet to obtain higher grade.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5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514214" y="144201"/>
            <a:ext cx="3534578" cy="6629400"/>
            <a:chOff x="2804711" y="0"/>
            <a:chExt cx="3534578" cy="685800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3800" y="105069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Diet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96" y="1666555"/>
            <a:ext cx="2882214" cy="1879833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2757503" y="3546388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80" y="3620530"/>
            <a:ext cx="2869229" cy="1942070"/>
          </a:xfrm>
          <a:prstGeom prst="rect">
            <a:avLst/>
          </a:prstGeom>
        </p:spPr>
      </p:pic>
      <p:sp>
        <p:nvSpPr>
          <p:cNvPr id="36" name="Rectangular Callout 35"/>
          <p:cNvSpPr/>
          <p:nvPr/>
        </p:nvSpPr>
        <p:spPr>
          <a:xfrm>
            <a:off x="152400" y="657346"/>
            <a:ext cx="2209800" cy="2889042"/>
          </a:xfrm>
          <a:prstGeom prst="wedgeRectCallout">
            <a:avLst>
              <a:gd name="adj1" fmla="val 54546"/>
              <a:gd name="adj2" fmla="val 7349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Provide the users with explanation on the importance of having a wide variety of food rather than super-sized portions just on one of the food categories.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7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554" y="144201"/>
            <a:ext cx="3534578" cy="6629400"/>
            <a:chOff x="2804711" y="0"/>
            <a:chExt cx="3534578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105069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Diet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14359"/>
              </p:ext>
            </p:extLst>
          </p:nvPr>
        </p:nvGraphicFramePr>
        <p:xfrm>
          <a:off x="423460" y="1749321"/>
          <a:ext cx="2762765" cy="348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65"/>
                <a:gridCol w="990600"/>
                <a:gridCol w="914400"/>
              </a:tblGrid>
              <a:tr h="5576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RDA Calories (kcal)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Intake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649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06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3100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1992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07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3100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2800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08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3100</a:t>
                      </a: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3500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09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3100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3400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3100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4000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11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3100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3000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45907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12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3100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3100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4590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Average</a:t>
                      </a:r>
                      <a:endParaRPr lang="en-GB" sz="12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3113.10</a:t>
                      </a:r>
                      <a:endParaRPr lang="en-GB" sz="12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45163" y="5079944"/>
            <a:ext cx="131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smtClean="0"/>
              <a:t>. . . . . </a:t>
            </a:r>
            <a:endParaRPr lang="en-GB" sz="3200" dirty="0"/>
          </a:p>
        </p:txBody>
      </p:sp>
      <p:sp>
        <p:nvSpPr>
          <p:cNvPr id="31" name="Rectangular Callout 30"/>
          <p:cNvSpPr/>
          <p:nvPr/>
        </p:nvSpPr>
        <p:spPr>
          <a:xfrm>
            <a:off x="3733800" y="762000"/>
            <a:ext cx="1761868" cy="2889042"/>
          </a:xfrm>
          <a:prstGeom prst="wedgeRectCallout">
            <a:avLst>
              <a:gd name="adj1" fmla="val -53328"/>
              <a:gd name="adj2" fmla="val 6921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Recommended Daily Allowances for various categories of nutrients. The user can swipe from </a:t>
            </a:r>
            <a:r>
              <a:rPr lang="en-US" u="sng" dirty="0" smtClean="0"/>
              <a:t>right to left</a:t>
            </a:r>
            <a:r>
              <a:rPr lang="en-US" dirty="0" smtClean="0"/>
              <a:t> to access the various reports.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5597065" y="144201"/>
            <a:ext cx="3534578" cy="6629400"/>
            <a:chOff x="2804711" y="0"/>
            <a:chExt cx="3534578" cy="68580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105069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Diet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08" y="1676400"/>
            <a:ext cx="2810292" cy="22097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698175" y="5052484"/>
            <a:ext cx="131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 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r>
              <a:rPr lang="en-US" sz="3200" dirty="0" smtClean="0"/>
              <a:t> . . . 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544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554" y="144201"/>
            <a:ext cx="3534578" cy="6629400"/>
            <a:chOff x="2804711" y="0"/>
            <a:chExt cx="3534578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3800" y="105069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Diet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64467"/>
              </p:ext>
            </p:extLst>
          </p:nvPr>
        </p:nvGraphicFramePr>
        <p:xfrm>
          <a:off x="423460" y="1714593"/>
          <a:ext cx="2762765" cy="348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65"/>
                <a:gridCol w="990600"/>
                <a:gridCol w="914400"/>
              </a:tblGrid>
              <a:tr h="5576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RDA Calcium (mg)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Intake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649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06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800</a:t>
                      </a:r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07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08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</a:t>
                      </a: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09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650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29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11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45907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12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800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4590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Average</a:t>
                      </a:r>
                      <a:endParaRPr lang="en-GB" sz="12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750</a:t>
                      </a:r>
                      <a:endParaRPr lang="en-GB" sz="12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64214" y="5079944"/>
            <a:ext cx="128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 . 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r>
              <a:rPr lang="en-US" sz="3200" dirty="0" smtClean="0"/>
              <a:t> . . . </a:t>
            </a:r>
            <a:endParaRPr lang="en-GB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562418" y="144201"/>
            <a:ext cx="3534578" cy="6629400"/>
            <a:chOff x="2804711" y="0"/>
            <a:chExt cx="3534578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105069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Diet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85" y="1664950"/>
            <a:ext cx="2861414" cy="21450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89078" y="5079943"/>
            <a:ext cx="128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 . . 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r>
              <a:rPr lang="en-US" sz="3200" dirty="0" smtClean="0"/>
              <a:t> . . </a:t>
            </a:r>
            <a:endParaRPr lang="en-GB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5901585" y="3781168"/>
            <a:ext cx="2861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Your calcium intake is insufficient for your age group. This puts you in a </a:t>
            </a:r>
            <a:r>
              <a:rPr lang="en-US" sz="1200" b="1" u="sng" dirty="0" smtClean="0"/>
              <a:t>great risk</a:t>
            </a:r>
            <a:r>
              <a:rPr lang="en-US" sz="1200" dirty="0" smtClean="0"/>
              <a:t> of getting osteoporosis. </a:t>
            </a:r>
            <a:br>
              <a:rPr lang="en-US" sz="1200" dirty="0" smtClean="0"/>
            </a:br>
            <a:r>
              <a:rPr lang="en-US" sz="1200" dirty="0" smtClean="0"/>
              <a:t>You are recommended to consume more of this food: </a:t>
            </a:r>
            <a:r>
              <a:rPr lang="en-US" sz="1200" b="1" dirty="0" smtClean="0"/>
              <a:t>Milk, Sardines, Leafy Green Vegetables. </a:t>
            </a:r>
          </a:p>
          <a:p>
            <a:r>
              <a:rPr lang="en-US" sz="1200" dirty="0" smtClean="0"/>
              <a:t>Food to cut down: </a:t>
            </a:r>
            <a:r>
              <a:rPr lang="en-US" sz="1200" b="1" dirty="0" smtClean="0"/>
              <a:t>Coffee</a:t>
            </a:r>
            <a:endParaRPr lang="en-GB" sz="1200" b="1" dirty="0"/>
          </a:p>
        </p:txBody>
      </p:sp>
      <p:sp>
        <p:nvSpPr>
          <p:cNvPr id="31" name="Rectangular Callout 30"/>
          <p:cNvSpPr/>
          <p:nvPr/>
        </p:nvSpPr>
        <p:spPr>
          <a:xfrm>
            <a:off x="3733800" y="1664949"/>
            <a:ext cx="1761868" cy="2491535"/>
          </a:xfrm>
          <a:prstGeom prst="wedgeRectCallout">
            <a:avLst>
              <a:gd name="adj1" fmla="val 52835"/>
              <a:gd name="adj2" fmla="val 637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serves as a indicator to the user that he/she might be lacking/having excess of certain nutrients.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4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532096"/>
            <a:ext cx="86868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Exercise</a:t>
            </a:r>
            <a:r>
              <a:rPr lang="en-US" sz="8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Tracker</a:t>
            </a:r>
            <a:endParaRPr lang="en-US" sz="8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804711" y="0"/>
            <a:ext cx="3534578" cy="6858000"/>
            <a:chOff x="2804711" y="0"/>
            <a:chExt cx="353457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800" y="105069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Exercise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143878" y="1496309"/>
            <a:ext cx="136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During Exercise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2723" y="1496309"/>
            <a:ext cx="12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After Exercise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0" y="1496309"/>
            <a:ext cx="0" cy="307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43878" y="1804086"/>
            <a:ext cx="136706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78" y="1867990"/>
            <a:ext cx="380999" cy="3809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05313" y="1910436"/>
            <a:ext cx="89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Calories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48000" y="2485013"/>
            <a:ext cx="30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34699" y="1882821"/>
            <a:ext cx="113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 kcal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r="28412"/>
          <a:stretch/>
        </p:blipFill>
        <p:spPr>
          <a:xfrm>
            <a:off x="3181061" y="2617793"/>
            <a:ext cx="324252" cy="50640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05313" y="2701720"/>
            <a:ext cx="100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Duration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035643" y="3226508"/>
            <a:ext cx="30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96531" y="2617793"/>
            <a:ext cx="147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0:00:00</a:t>
            </a:r>
            <a:endParaRPr lang="en-GB" sz="3200" b="1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542226" y="3226508"/>
            <a:ext cx="0" cy="431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48000" y="3657600"/>
            <a:ext cx="30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66991" y="3288165"/>
            <a:ext cx="12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Other Data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94477" y="3288165"/>
            <a:ext cx="12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Other Data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181061" y="3810000"/>
            <a:ext cx="2787500" cy="6248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Football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r="10821" b="5111"/>
          <a:stretch/>
        </p:blipFill>
        <p:spPr>
          <a:xfrm>
            <a:off x="3261419" y="3898171"/>
            <a:ext cx="487788" cy="44849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84" y="4084110"/>
            <a:ext cx="247108" cy="2625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00" y="3370832"/>
            <a:ext cx="236448" cy="2512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32" y="3364310"/>
            <a:ext cx="236448" cy="2512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0" y="4417955"/>
            <a:ext cx="1222462" cy="1222462"/>
          </a:xfrm>
          <a:prstGeom prst="rect">
            <a:avLst/>
          </a:prstGeom>
        </p:spPr>
      </p:pic>
      <p:sp>
        <p:nvSpPr>
          <p:cNvPr id="58" name="Rectangular Callout 57"/>
          <p:cNvSpPr/>
          <p:nvPr/>
        </p:nvSpPr>
        <p:spPr>
          <a:xfrm>
            <a:off x="533400" y="1559353"/>
            <a:ext cx="1981200" cy="2491535"/>
          </a:xfrm>
          <a:prstGeom prst="wedgeRectCallout">
            <a:avLst>
              <a:gd name="adj1" fmla="val 60991"/>
              <a:gd name="adj2" fmla="val 6108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can calculate his/her calories burned with the help of the GPS while exercising.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1" y="0"/>
            <a:ext cx="3534578" cy="6858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048000" y="834081"/>
            <a:ext cx="3048000" cy="4876800"/>
            <a:chOff x="3048000" y="834081"/>
            <a:chExt cx="3048000" cy="4876800"/>
          </a:xfrm>
        </p:grpSpPr>
        <p:sp>
          <p:nvSpPr>
            <p:cNvPr id="5" name="Rectangle 4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1219200"/>
              <a:ext cx="2895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8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48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8" t="29169" r="40978" b="65205"/>
            <a:stretch/>
          </p:blipFill>
          <p:spPr bwMode="auto">
            <a:xfrm>
              <a:off x="3429000" y="2339557"/>
              <a:ext cx="2298357" cy="3954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454678" y="2773174"/>
              <a:ext cx="22983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------------------or------------------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29000" y="3082367"/>
              <a:ext cx="2298357" cy="4553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C000"/>
                  </a:solidFill>
                </a:rPr>
                <a:t>     </a:t>
              </a:r>
              <a:r>
                <a:rPr lang="en-US" sz="1200" b="1" dirty="0" smtClean="0">
                  <a:solidFill>
                    <a:srgbClr val="FFC000"/>
                  </a:solidFill>
                </a:rPr>
                <a:t>junmingcjm@gmail.com</a:t>
              </a:r>
              <a:endParaRPr lang="en-GB" sz="1200" b="1" dirty="0">
                <a:solidFill>
                  <a:srgbClr val="FFC00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678" y="3124071"/>
              <a:ext cx="327326" cy="36195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3429000" y="3603956"/>
              <a:ext cx="2298358" cy="4553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……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682" y="3650893"/>
              <a:ext cx="327326" cy="361524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Rounded Rectangle 12"/>
            <p:cNvSpPr/>
            <p:nvPr/>
          </p:nvSpPr>
          <p:spPr>
            <a:xfrm>
              <a:off x="3429000" y="4175555"/>
              <a:ext cx="233504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Register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29000" y="4691449"/>
            <a:ext cx="2286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By signing up, you are agreeing with HealthyFAT’s </a:t>
            </a:r>
            <a:r>
              <a:rPr lang="en-US" sz="1100" u="sng" dirty="0" smtClean="0">
                <a:solidFill>
                  <a:schemeClr val="bg1"/>
                </a:solidFill>
              </a:rPr>
              <a:t>Terms and Service,</a:t>
            </a:r>
            <a:r>
              <a:rPr lang="en-US" sz="1100" dirty="0" smtClean="0">
                <a:solidFill>
                  <a:schemeClr val="bg1"/>
                </a:solidFill>
              </a:rPr>
              <a:t> and </a:t>
            </a:r>
            <a:r>
              <a:rPr lang="en-US" sz="1100" u="sng" dirty="0" smtClean="0">
                <a:solidFill>
                  <a:schemeClr val="bg1"/>
                </a:solidFill>
              </a:rPr>
              <a:t>Privacy Policy</a:t>
            </a:r>
            <a:endParaRPr lang="en-GB" sz="1100" u="sng" dirty="0">
              <a:solidFill>
                <a:schemeClr val="bg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152400" y="1600200"/>
            <a:ext cx="2438400" cy="1672281"/>
          </a:xfrm>
          <a:prstGeom prst="wedgeRectCallout">
            <a:avLst>
              <a:gd name="adj1" fmla="val 52647"/>
              <a:gd name="adj2" fmla="val 8762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screen will appear if the user clicks on ‘Register’.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0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804711" y="0"/>
            <a:ext cx="3534578" cy="6858000"/>
            <a:chOff x="2804711" y="0"/>
            <a:chExt cx="353457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800" y="105069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Exercise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19" y="1559353"/>
            <a:ext cx="380999" cy="3809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85718" y="1626185"/>
            <a:ext cx="89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Calories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48000" y="2210960"/>
            <a:ext cx="30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34698" y="1626185"/>
            <a:ext cx="1883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 kcal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r="28412"/>
          <a:stretch/>
        </p:blipFill>
        <p:spPr>
          <a:xfrm>
            <a:off x="3166991" y="2403772"/>
            <a:ext cx="324252" cy="50640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05313" y="2571626"/>
            <a:ext cx="100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Duration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035643" y="3033290"/>
            <a:ext cx="30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87589" y="2448515"/>
            <a:ext cx="1883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0:00:00</a:t>
            </a:r>
            <a:endParaRPr lang="en-GB" sz="3200" b="1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542226" y="3033290"/>
            <a:ext cx="0" cy="624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48000" y="3657600"/>
            <a:ext cx="30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80565" y="3216943"/>
            <a:ext cx="12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Other Data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12223" y="3216943"/>
            <a:ext cx="12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Other Data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181061" y="3810000"/>
            <a:ext cx="2787500" cy="6248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Football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r="10821" b="5111"/>
          <a:stretch/>
        </p:blipFill>
        <p:spPr>
          <a:xfrm>
            <a:off x="3261419" y="3898171"/>
            <a:ext cx="487788" cy="44849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84" y="4084110"/>
            <a:ext cx="247108" cy="2625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25" y="3364310"/>
            <a:ext cx="236448" cy="2512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32" y="3364310"/>
            <a:ext cx="236448" cy="2512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0" y="4417955"/>
            <a:ext cx="1222462" cy="1222462"/>
          </a:xfrm>
          <a:prstGeom prst="rect">
            <a:avLst/>
          </a:prstGeom>
        </p:spPr>
      </p:pic>
      <p:sp>
        <p:nvSpPr>
          <p:cNvPr id="58" name="Rectangular Callout 57"/>
          <p:cNvSpPr/>
          <p:nvPr/>
        </p:nvSpPr>
        <p:spPr>
          <a:xfrm>
            <a:off x="533400" y="1559353"/>
            <a:ext cx="1981200" cy="2491535"/>
          </a:xfrm>
          <a:prstGeom prst="wedgeRectCallout">
            <a:avLst>
              <a:gd name="adj1" fmla="val 60991"/>
              <a:gd name="adj2" fmla="val 6108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can calculate his/her calories burned with the help of the GPS while exercising.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1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180" y="0"/>
            <a:ext cx="3534578" cy="6858000"/>
            <a:chOff x="2804711" y="0"/>
            <a:chExt cx="353457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3799" y="1050695"/>
              <a:ext cx="139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Exercise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3035643" y="19812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 rot="10800000">
              <a:off x="3131089" y="1600200"/>
              <a:ext cx="309890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5669741" y="1600200"/>
              <a:ext cx="314017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2758" y="1535668"/>
              <a:ext cx="193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Jan 06, Monday</a:t>
              </a:r>
              <a:endParaRPr lang="en-GB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760668" y="5015742"/>
              <a:ext cx="1223090" cy="5593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View Progress</a:t>
              </a:r>
              <a:endParaRPr lang="en-GB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088" y="2057400"/>
              <a:ext cx="380999" cy="380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506164" y="2050569"/>
              <a:ext cx="1079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Estimated Calories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23210" y="2109352"/>
              <a:ext cx="1206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0 kcal</a:t>
              </a:r>
              <a:endParaRPr lang="en-GB" sz="3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033423" y="2694127"/>
              <a:ext cx="3048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3143878" y="5015742"/>
              <a:ext cx="1233976" cy="5593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Add Exercise</a:t>
              </a:r>
              <a:endParaRPr lang="en-GB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84619" y="0"/>
            <a:ext cx="3534578" cy="6858000"/>
            <a:chOff x="2804711" y="0"/>
            <a:chExt cx="3534578" cy="685800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33799" y="1050695"/>
              <a:ext cx="139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Exercise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  <p:cxnSp>
          <p:nvCxnSpPr>
            <p:cNvPr id="50" name="Straight Connector 49"/>
            <p:cNvCxnSpPr/>
            <p:nvPr/>
          </p:nvCxnSpPr>
          <p:spPr>
            <a:xfrm>
              <a:off x="3035643" y="19812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Right Arrow 50"/>
            <p:cNvSpPr/>
            <p:nvPr/>
          </p:nvSpPr>
          <p:spPr>
            <a:xfrm rot="10800000">
              <a:off x="3131089" y="1600200"/>
              <a:ext cx="309890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5669741" y="1600200"/>
              <a:ext cx="314017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92758" y="1535668"/>
              <a:ext cx="193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Jan 06, Monday</a:t>
              </a:r>
              <a:endParaRPr lang="en-GB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23786" y="2121621"/>
            <a:ext cx="2839880" cy="3429897"/>
            <a:chOff x="4114800" y="1358472"/>
            <a:chExt cx="4724400" cy="3365928"/>
          </a:xfrm>
        </p:grpSpPr>
        <p:sp>
          <p:nvSpPr>
            <p:cNvPr id="6" name="Rectangle 5"/>
            <p:cNvSpPr/>
            <p:nvPr/>
          </p:nvSpPr>
          <p:spPr>
            <a:xfrm>
              <a:off x="4114800" y="1358472"/>
              <a:ext cx="4724400" cy="3365928"/>
            </a:xfrm>
            <a:prstGeom prst="rect">
              <a:avLst/>
            </a:prstGeom>
            <a:solidFill>
              <a:srgbClr val="F6D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267200" y="1484518"/>
              <a:ext cx="4419600" cy="3026516"/>
              <a:chOff x="4267200" y="1484518"/>
              <a:chExt cx="4419600" cy="302651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267200" y="1484518"/>
                <a:ext cx="4419600" cy="62483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Sport</a:t>
                </a:r>
                <a:endParaRPr lang="en-GB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2110" y="1806081"/>
                <a:ext cx="247108" cy="262552"/>
              </a:xfrm>
              <a:prstGeom prst="rect">
                <a:avLst/>
              </a:prstGeom>
            </p:spPr>
          </p:pic>
          <p:sp>
            <p:nvSpPr>
              <p:cNvPr id="40" name="Rounded Rectangle 39"/>
              <p:cNvSpPr/>
              <p:nvPr/>
            </p:nvSpPr>
            <p:spPr>
              <a:xfrm>
                <a:off x="4267200" y="2228305"/>
                <a:ext cx="4419600" cy="62483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Duration</a:t>
                </a:r>
                <a:endParaRPr lang="en-GB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2110" y="2562851"/>
                <a:ext cx="247108" cy="262552"/>
              </a:xfrm>
              <a:prstGeom prst="rect">
                <a:avLst/>
              </a:prstGeom>
            </p:spPr>
          </p:pic>
          <p:sp>
            <p:nvSpPr>
              <p:cNvPr id="42" name="Rounded Rectangle 41"/>
              <p:cNvSpPr/>
              <p:nvPr/>
            </p:nvSpPr>
            <p:spPr>
              <a:xfrm>
                <a:off x="4267200" y="2981944"/>
                <a:ext cx="4419600" cy="62483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Distance</a:t>
                </a:r>
                <a:endParaRPr lang="en-GB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2110" y="3297724"/>
                <a:ext cx="247108" cy="262552"/>
              </a:xfrm>
              <a:prstGeom prst="rect">
                <a:avLst/>
              </a:prstGeom>
            </p:spPr>
          </p:pic>
          <p:sp>
            <p:nvSpPr>
              <p:cNvPr id="44" name="Rounded Rectangle 43"/>
              <p:cNvSpPr/>
              <p:nvPr/>
            </p:nvSpPr>
            <p:spPr>
              <a:xfrm>
                <a:off x="4267200" y="3886200"/>
                <a:ext cx="4419600" cy="62483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Save</a:t>
                </a:r>
                <a:endParaRPr lang="en-GB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0" name="Rectangular Callout 59"/>
          <p:cNvSpPr/>
          <p:nvPr/>
        </p:nvSpPr>
        <p:spPr>
          <a:xfrm>
            <a:off x="3603324" y="1496216"/>
            <a:ext cx="1981295" cy="3788835"/>
          </a:xfrm>
          <a:prstGeom prst="wedgeRectCallout">
            <a:avLst>
              <a:gd name="adj1" fmla="val -48454"/>
              <a:gd name="adj2" fmla="val 6005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next screen will appear when user selects ‘Add Exercise’.</a:t>
            </a:r>
          </a:p>
          <a:p>
            <a:r>
              <a:rPr lang="en-US" dirty="0" smtClean="0"/>
              <a:t>User can then add exercises according to his/her preferences. </a:t>
            </a:r>
          </a:p>
          <a:p>
            <a:r>
              <a:rPr lang="en-US" dirty="0" smtClean="0"/>
              <a:t>The exercises will then be added and shown on the first screen.</a:t>
            </a:r>
            <a:endParaRPr lang="en-GB" dirty="0"/>
          </a:p>
        </p:txBody>
      </p:sp>
      <p:sp>
        <p:nvSpPr>
          <p:cNvPr id="61" name="Right Arrow 60"/>
          <p:cNvSpPr/>
          <p:nvPr/>
        </p:nvSpPr>
        <p:spPr>
          <a:xfrm>
            <a:off x="3627495" y="288131"/>
            <a:ext cx="1957123" cy="533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9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554" y="144201"/>
            <a:ext cx="3534578" cy="6629400"/>
            <a:chOff x="2804711" y="0"/>
            <a:chExt cx="3534578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799" y="1050695"/>
              <a:ext cx="1395557" cy="31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Exercise 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97231"/>
              </p:ext>
            </p:extLst>
          </p:nvPr>
        </p:nvGraphicFramePr>
        <p:xfrm>
          <a:off x="423460" y="1749321"/>
          <a:ext cx="2686075" cy="3432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40"/>
                <a:gridCol w="1356935"/>
              </a:tblGrid>
              <a:tr h="63173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Calories Burned (kcal)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06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734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07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230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734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08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400</a:t>
                      </a:r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734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09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734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3734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11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350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  <a:tr h="52010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Jan 12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400</a:t>
                      </a:r>
                      <a:endParaRPr lang="en-GB" sz="1100" b="1" dirty="0"/>
                    </a:p>
                  </a:txBody>
                  <a:tcPr>
                    <a:solidFill>
                      <a:srgbClr val="F6D064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45214" y="5091499"/>
            <a:ext cx="51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smtClean="0"/>
              <a:t>. </a:t>
            </a:r>
            <a:endParaRPr lang="en-GB" sz="3200" dirty="0"/>
          </a:p>
        </p:txBody>
      </p:sp>
      <p:sp>
        <p:nvSpPr>
          <p:cNvPr id="31" name="Rectangular Callout 30"/>
          <p:cNvSpPr/>
          <p:nvPr/>
        </p:nvSpPr>
        <p:spPr>
          <a:xfrm>
            <a:off x="3733800" y="762000"/>
            <a:ext cx="1761868" cy="2889042"/>
          </a:xfrm>
          <a:prstGeom prst="wedgeRectCallout">
            <a:avLst>
              <a:gd name="adj1" fmla="val -53328"/>
              <a:gd name="adj2" fmla="val 6921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daily/weekly report for the exercise tracker. The user can swipe from </a:t>
            </a:r>
            <a:r>
              <a:rPr lang="en-US" u="sng" dirty="0" smtClean="0"/>
              <a:t>right to left</a:t>
            </a:r>
            <a:r>
              <a:rPr lang="en-US" dirty="0" smtClean="0"/>
              <a:t> to access the various reports.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5597065" y="144201"/>
            <a:ext cx="3534578" cy="6629400"/>
            <a:chOff x="2804711" y="0"/>
            <a:chExt cx="3534578" cy="68580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11" y="0"/>
              <a:ext cx="3534578" cy="685800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3048000" y="834081"/>
              <a:ext cx="3048000" cy="487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43878" y="835856"/>
              <a:ext cx="7228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400" b="1" i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rPr>
                <a:t>HealthyFAT</a:t>
              </a:r>
              <a:endParaRPr lang="en-US" sz="1400" b="1" i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1050695"/>
              <a:ext cx="1491378" cy="31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Exercise Tracker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048000" y="1447800"/>
              <a:ext cx="304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83" y="874336"/>
              <a:ext cx="381000" cy="484136"/>
            </a:xfrm>
            <a:prstGeom prst="rect">
              <a:avLst/>
            </a:prstGeom>
            <a:noFill/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CDCDC"/>
                </a:clrFrom>
                <a:clrTo>
                  <a:srgbClr val="DCDCDC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741" y="821531"/>
              <a:ext cx="413902" cy="55186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666666"/>
                </a:clrFrom>
                <a:clrTo>
                  <a:srgbClr val="66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43" y="821531"/>
              <a:ext cx="155070" cy="626269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7101548" y="5052484"/>
            <a:ext cx="57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 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r>
              <a:rPr lang="en-US" sz="3200" dirty="0" smtClean="0"/>
              <a:t>  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32" y="1680180"/>
            <a:ext cx="2826767" cy="205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09800"/>
            <a:ext cx="86868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Social </a:t>
            </a:r>
          </a:p>
          <a:p>
            <a:pPr algn="ctr"/>
            <a: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(Friends System) </a:t>
            </a:r>
            <a:endParaRPr lang="en-US" sz="8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03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76200" y="0"/>
            <a:ext cx="3534578" cy="6858000"/>
            <a:chOff x="76200" y="0"/>
            <a:chExt cx="3534578" cy="6858000"/>
          </a:xfrm>
        </p:grpSpPr>
        <p:grpSp>
          <p:nvGrpSpPr>
            <p:cNvPr id="42" name="Group 41"/>
            <p:cNvGrpSpPr/>
            <p:nvPr/>
          </p:nvGrpSpPr>
          <p:grpSpPr>
            <a:xfrm>
              <a:off x="76200" y="0"/>
              <a:ext cx="3534578" cy="6858000"/>
              <a:chOff x="2804711" y="0"/>
              <a:chExt cx="3534578" cy="68580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804711" y="0"/>
                <a:ext cx="3534578" cy="6858000"/>
                <a:chOff x="2804711" y="0"/>
                <a:chExt cx="3534578" cy="68580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4711" y="0"/>
                  <a:ext cx="3534578" cy="685800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3048000" y="834081"/>
                  <a:ext cx="3048000" cy="48768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143878" y="835856"/>
                  <a:ext cx="72287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en-US" sz="1400" b="1" i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  <a:latin typeface="AR CENA" panose="02000000000000000000" pitchFamily="2" charset="0"/>
                    </a:rPr>
                    <a:t>HealthyFAT</a:t>
                  </a:r>
                  <a:endParaRPr lang="en-US" sz="1400" b="1" i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AR CENA" panose="02000000000000000000" pitchFamily="2" charset="0"/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733800" y="1050695"/>
                  <a:ext cx="1371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1"/>
                      </a:solidFill>
                    </a:rPr>
                    <a:t>Social</a:t>
                  </a:r>
                  <a:endParaRPr lang="en-GB" sz="14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048000" y="1447800"/>
                  <a:ext cx="304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583" y="874336"/>
                  <a:ext cx="381000" cy="4841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DCDCDC"/>
                    </a:clrFrom>
                    <a:clrTo>
                      <a:srgbClr val="DCDCDC">
                        <a:alpha val="0"/>
                      </a:srgbClr>
                    </a:clrTo>
                  </a:clrChange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9741" y="821531"/>
                  <a:ext cx="413902" cy="551869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666666"/>
                    </a:clrFrom>
                    <a:clrTo>
                      <a:srgbClr val="666666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6343" y="821531"/>
                  <a:ext cx="155070" cy="626269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28"/>
              <p:cNvSpPr txBox="1"/>
              <p:nvPr/>
            </p:nvSpPr>
            <p:spPr>
              <a:xfrm>
                <a:off x="3137346" y="1575911"/>
                <a:ext cx="1282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News Feed</a:t>
                </a:r>
                <a:endParaRPr lang="en-GB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3134837" y="1865967"/>
                <a:ext cx="1383624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647750" y="1557865"/>
                <a:ext cx="1265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Challenges</a:t>
                </a:r>
                <a:endParaRPr lang="en-GB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4553259" y="1527087"/>
                <a:ext cx="0" cy="3077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3137347" y="3433354"/>
                <a:ext cx="2906983" cy="611739"/>
                <a:chOff x="3137347" y="3959422"/>
                <a:chExt cx="2874325" cy="61173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137347" y="3959422"/>
                  <a:ext cx="2874325" cy="6117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2795" b="52915"/>
                <a:stretch/>
              </p:blipFill>
              <p:spPr>
                <a:xfrm>
                  <a:off x="3137347" y="3959422"/>
                  <a:ext cx="571926" cy="611739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3143878" y="2060659"/>
                <a:ext cx="2900452" cy="611739"/>
                <a:chOff x="-2451309" y="1447800"/>
                <a:chExt cx="2874326" cy="611739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-2451308" y="1447800"/>
                  <a:ext cx="2874325" cy="6117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451309" y="1447800"/>
                  <a:ext cx="571926" cy="611739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/>
              <p:cNvGrpSpPr/>
              <p:nvPr/>
            </p:nvGrpSpPr>
            <p:grpSpPr>
              <a:xfrm>
                <a:off x="3134837" y="2768292"/>
                <a:ext cx="2909493" cy="611740"/>
                <a:chOff x="-2440423" y="3351729"/>
                <a:chExt cx="2874325" cy="61174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-2440423" y="3351730"/>
                  <a:ext cx="2874325" cy="6117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87" r="33487" b="21464"/>
                <a:stretch/>
              </p:blipFill>
              <p:spPr>
                <a:xfrm>
                  <a:off x="-2440423" y="3351729"/>
                  <a:ext cx="571926" cy="611739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/>
              <p:cNvSpPr txBox="1"/>
              <p:nvPr/>
            </p:nvSpPr>
            <p:spPr>
              <a:xfrm>
                <a:off x="3786256" y="2077987"/>
                <a:ext cx="236220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WeiXiang just ran 2.4 kilometers in 9 minutes! Do you think you can do better? </a:t>
                </a:r>
                <a:r>
                  <a:rPr lang="en-US" sz="1050" u="sng" dirty="0" smtClean="0"/>
                  <a:t>Challenge WeiXiang!</a:t>
                </a:r>
                <a:r>
                  <a:rPr lang="en-US" sz="1050" dirty="0" smtClean="0"/>
                  <a:t>         </a:t>
                </a:r>
                <a:r>
                  <a:rPr lang="en-US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13:15</a:t>
                </a:r>
                <a:endParaRPr lang="en-GB" sz="1050" u="sng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86256" y="2802950"/>
                <a:ext cx="237137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YiHan just did 20 pull ups at one go! Do you think you can do better? </a:t>
                </a:r>
                <a:r>
                  <a:rPr lang="en-US" sz="1050" u="sng" dirty="0" smtClean="0"/>
                  <a:t>Challenge YiHan!</a:t>
                </a:r>
                <a:r>
                  <a:rPr lang="en-US" sz="1050" dirty="0" smtClean="0"/>
                  <a:t>                                                 </a:t>
                </a:r>
                <a:r>
                  <a:rPr lang="en-US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13:00</a:t>
                </a:r>
                <a:endParaRPr lang="en-GB" sz="1050" u="sng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764962" y="3531474"/>
                <a:ext cx="237137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Philbert has uploaded a photo: “Great workout I’ve just had!                      </a:t>
                </a:r>
                <a:r>
                  <a:rPr lang="en-US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12:10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29" t="4035" r="21009" b="36608"/>
              <a:stretch/>
            </p:blipFill>
            <p:spPr>
              <a:xfrm>
                <a:off x="3134837" y="4045092"/>
                <a:ext cx="2909493" cy="907908"/>
              </a:xfrm>
              <a:prstGeom prst="rect">
                <a:avLst/>
              </a:prstGeom>
            </p:spPr>
          </p:pic>
        </p:grp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408" y="5021752"/>
              <a:ext cx="618347" cy="618347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047" y="5019763"/>
              <a:ext cx="618192" cy="61409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06326" y="5019763"/>
              <a:ext cx="965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People You May Know: 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585150" y="-48969"/>
            <a:ext cx="3534578" cy="6858000"/>
            <a:chOff x="2804711" y="0"/>
            <a:chExt cx="3534578" cy="6858000"/>
          </a:xfrm>
        </p:grpSpPr>
        <p:grpSp>
          <p:nvGrpSpPr>
            <p:cNvPr id="96" name="Group 95"/>
            <p:cNvGrpSpPr/>
            <p:nvPr/>
          </p:nvGrpSpPr>
          <p:grpSpPr>
            <a:xfrm>
              <a:off x="2804711" y="0"/>
              <a:ext cx="3534578" cy="6858000"/>
              <a:chOff x="2804711" y="0"/>
              <a:chExt cx="3534578" cy="6858000"/>
            </a:xfrm>
          </p:grpSpPr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4711" y="0"/>
                <a:ext cx="3534578" cy="6858000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>
              <a:xfrm>
                <a:off x="3048000" y="834081"/>
                <a:ext cx="3048000" cy="487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143878" y="835856"/>
                <a:ext cx="72287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sz="1400" b="1" i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AR CENA" panose="02000000000000000000" pitchFamily="2" charset="0"/>
                  </a:rPr>
                  <a:t>HealthyFAT</a:t>
                </a:r>
                <a:endParaRPr lang="en-US" sz="1400" b="1" i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 CENA" panose="02000000000000000000" pitchFamily="2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733800" y="1050695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Social</a:t>
                </a:r>
                <a:endParaRPr lang="en-GB" sz="1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3048000" y="1447800"/>
                <a:ext cx="304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8583" y="874336"/>
                <a:ext cx="381000" cy="484136"/>
              </a:xfrm>
              <a:prstGeom prst="rect">
                <a:avLst/>
              </a:prstGeom>
              <a:noFill/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DCDCDC"/>
                  </a:clrFrom>
                  <a:clrTo>
                    <a:srgbClr val="DCDCDC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741" y="821531"/>
                <a:ext cx="413902" cy="551869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666666"/>
                  </a:clrFrom>
                  <a:clrTo>
                    <a:srgbClr val="66666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6343" y="821531"/>
                <a:ext cx="155070" cy="626269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>
            <a:xfrm>
              <a:off x="3137346" y="1575911"/>
              <a:ext cx="1282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News Feed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634608" y="1865967"/>
              <a:ext cx="138362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647750" y="1557865"/>
              <a:ext cx="126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Challenges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4553259" y="1527087"/>
              <a:ext cx="0" cy="3077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3137348" y="3176453"/>
              <a:ext cx="2906983" cy="611739"/>
              <a:chOff x="3137347" y="3702521"/>
              <a:chExt cx="2874325" cy="61173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137347" y="3702521"/>
                <a:ext cx="2874325" cy="611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795" b="52915"/>
              <a:stretch/>
            </p:blipFill>
            <p:spPr>
              <a:xfrm>
                <a:off x="3142519" y="3702521"/>
                <a:ext cx="571926" cy="61173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3143878" y="2060659"/>
              <a:ext cx="2900452" cy="611739"/>
              <a:chOff x="-2451309" y="1447800"/>
              <a:chExt cx="2874326" cy="61173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-2451308" y="1447800"/>
                <a:ext cx="2874325" cy="611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51309" y="1447800"/>
                <a:ext cx="571926" cy="611739"/>
              </a:xfrm>
              <a:prstGeom prst="rect">
                <a:avLst/>
              </a:prstGeom>
            </p:spPr>
          </p:pic>
        </p:grpSp>
        <p:sp>
          <p:nvSpPr>
            <p:cNvPr id="104" name="TextBox 103"/>
            <p:cNvSpPr txBox="1"/>
            <p:nvPr/>
          </p:nvSpPr>
          <p:spPr>
            <a:xfrm>
              <a:off x="3786256" y="2077987"/>
              <a:ext cx="23622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WeiXiang challenged you to in a 2.4 kilometers run? Are you up for it? </a:t>
              </a:r>
              <a:endParaRPr lang="en-GB" sz="105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51422" y="3179838"/>
              <a:ext cx="237137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Philbert challenged you to lose 1 kg in in weeks time. Are you up for it?</a:t>
              </a:r>
              <a:endParaRPr lang="en-US" sz="105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6519674" y="2433632"/>
            <a:ext cx="1151248" cy="18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Accept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670922" y="2444517"/>
            <a:ext cx="1153847" cy="17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Reject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519674" y="3549425"/>
            <a:ext cx="1151248" cy="18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Accept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64418" y="3549425"/>
            <a:ext cx="1153847" cy="17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Reject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Rectangular Callout 126"/>
          <p:cNvSpPr/>
          <p:nvPr/>
        </p:nvSpPr>
        <p:spPr>
          <a:xfrm>
            <a:off x="3733800" y="187485"/>
            <a:ext cx="1638846" cy="2889042"/>
          </a:xfrm>
          <a:prstGeom prst="wedgeRectCallout">
            <a:avLst>
              <a:gd name="adj1" fmla="val -53328"/>
              <a:gd name="adj2" fmla="val 6921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screen shows the friend’s feeds, to see what are your peers health and fitness progress. </a:t>
            </a:r>
            <a:endParaRPr lang="en-GB" dirty="0"/>
          </a:p>
        </p:txBody>
      </p:sp>
      <p:sp>
        <p:nvSpPr>
          <p:cNvPr id="128" name="Rectangular Callout 127"/>
          <p:cNvSpPr/>
          <p:nvPr/>
        </p:nvSpPr>
        <p:spPr>
          <a:xfrm>
            <a:off x="3672289" y="3698565"/>
            <a:ext cx="1761868" cy="2889042"/>
          </a:xfrm>
          <a:prstGeom prst="wedgeRectCallout">
            <a:avLst>
              <a:gd name="adj1" fmla="val 54178"/>
              <a:gd name="adj2" fmla="val -6326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can accept challenges from their friends and the user can also challenge their friends with various health activities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1" y="0"/>
            <a:ext cx="353457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838200"/>
            <a:ext cx="3048000" cy="487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043881" y="1219200"/>
            <a:ext cx="2895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rPr>
              <a:t>HealthyFAT</a:t>
            </a:r>
            <a:endParaRPr lang="en-US" sz="48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CENA" panose="02000000000000000000" pitchFamily="2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9" t="33926" r="42448" b="60976"/>
          <a:stretch/>
        </p:blipFill>
        <p:spPr bwMode="auto">
          <a:xfrm>
            <a:off x="3429000" y="2335391"/>
            <a:ext cx="2286000" cy="40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3429000" y="3085307"/>
            <a:ext cx="2298358" cy="4553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    junmingcjm@gmail.com</a:t>
            </a:r>
            <a:endParaRPr lang="en-GB" sz="12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0762" y="2746638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-------------------or-----------------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29000" y="3622676"/>
            <a:ext cx="2298358" cy="4553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……</a:t>
            </a:r>
            <a:endParaRPr lang="en-GB" b="1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73" y="3674163"/>
            <a:ext cx="319087" cy="352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74" y="3126475"/>
            <a:ext cx="319088" cy="36195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416161" y="4177615"/>
            <a:ext cx="232403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Login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152400" y="1600200"/>
            <a:ext cx="2438400" cy="1672281"/>
          </a:xfrm>
          <a:prstGeom prst="wedgeRectCallout">
            <a:avLst>
              <a:gd name="adj1" fmla="val 52647"/>
              <a:gd name="adj2" fmla="val 8762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screen will appear when the user clicks on ‘</a:t>
            </a:r>
            <a:r>
              <a:rPr lang="en-US" u="sng" dirty="0" smtClean="0"/>
              <a:t>Login Now’</a:t>
            </a:r>
            <a:r>
              <a:rPr lang="en-US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1" y="0"/>
            <a:ext cx="353457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834081"/>
            <a:ext cx="3048000" cy="487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068594" y="834081"/>
            <a:ext cx="13334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rPr>
              <a:t>HealthyFAT</a:t>
            </a:r>
            <a:endParaRPr lang="en-US" sz="20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14700" y="4515365"/>
            <a:ext cx="2514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Profile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4700" y="3415619"/>
            <a:ext cx="2514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Healthier Lifestyle…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Start by creating your very own profile!</a:t>
            </a:r>
            <a:endParaRPr lang="en-GB" sz="1400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2743200" cy="1824681"/>
          </a:xfrm>
          <a:prstGeom prst="rect">
            <a:avLst/>
          </a:prstGeom>
          <a:effectLst>
            <a:glow rad="127000">
              <a:srgbClr val="FFC000"/>
            </a:glow>
          </a:effectLst>
        </p:spPr>
      </p:pic>
      <p:sp>
        <p:nvSpPr>
          <p:cNvPr id="9" name="Rectangular Callout 8"/>
          <p:cNvSpPr/>
          <p:nvPr/>
        </p:nvSpPr>
        <p:spPr>
          <a:xfrm>
            <a:off x="152400" y="1447800"/>
            <a:ext cx="2438400" cy="1824681"/>
          </a:xfrm>
          <a:prstGeom prst="wedgeRectCallout">
            <a:avLst>
              <a:gd name="adj1" fmla="val 52647"/>
              <a:gd name="adj2" fmla="val 8762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screen will appear after the user register for a new account. The user will be automatically logged in to the application.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1" y="0"/>
            <a:ext cx="353457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834081"/>
            <a:ext cx="3048000" cy="487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010930" y="835856"/>
            <a:ext cx="722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rPr>
              <a:t>HealthyFAT</a:t>
            </a:r>
            <a:endParaRPr lang="en-US" sz="14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2908" y="1051299"/>
            <a:ext cx="161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Basic Information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5242"/>
              </a:clrFrom>
              <a:clrTo>
                <a:srgbClr val="FF524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07" y="934772"/>
            <a:ext cx="374386" cy="424304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/>
        </p:nvCxnSpPr>
        <p:spPr>
          <a:xfrm>
            <a:off x="3048000" y="144780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15" y="1587849"/>
            <a:ext cx="1827770" cy="1827770"/>
          </a:xfrm>
          <a:prstGeom prst="rect">
            <a:avLst/>
          </a:prstGeom>
          <a:effectLst>
            <a:outerShdw blurRad="50800" dist="50800" dir="5400000" algn="ctr" rotWithShape="0">
              <a:srgbClr val="FFC000"/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3048000" y="3657600"/>
            <a:ext cx="304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048000" y="4114800"/>
            <a:ext cx="304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3048000" y="4572000"/>
            <a:ext cx="304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075287" y="3732311"/>
            <a:ext cx="103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Nickname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60871" y="4189511"/>
            <a:ext cx="1113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Birth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5287" y="4654377"/>
            <a:ext cx="78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1600" y="3760225"/>
            <a:ext cx="83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JunMing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9200" y="4201866"/>
            <a:ext cx="98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28 01 1994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clrChange>
              <a:clrFrom>
                <a:srgbClr val="F9FBF8"/>
              </a:clrFrom>
              <a:clrTo>
                <a:srgbClr val="F9FB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88" y="4638302"/>
            <a:ext cx="352425" cy="3429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clrChange>
              <a:clrFrom>
                <a:srgbClr val="F9FBF8"/>
              </a:clrFrom>
              <a:clrTo>
                <a:srgbClr val="F9FBF8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60" y="4636815"/>
            <a:ext cx="352425" cy="342900"/>
          </a:xfrm>
          <a:prstGeom prst="rect">
            <a:avLst/>
          </a:prstGeom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4459501" y="4655864"/>
            <a:ext cx="67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Male</a:t>
            </a:r>
            <a:endParaRPr lang="en-GB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357812" y="466427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Female</a:t>
            </a:r>
            <a:endParaRPr lang="en-GB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" y="2994342"/>
            <a:ext cx="2713822" cy="3005891"/>
          </a:xfrm>
          <a:prstGeom prst="rect">
            <a:avLst/>
          </a:prstGeom>
        </p:spPr>
      </p:pic>
      <p:sp>
        <p:nvSpPr>
          <p:cNvPr id="43" name="Rectangular Callout 42"/>
          <p:cNvSpPr/>
          <p:nvPr/>
        </p:nvSpPr>
        <p:spPr>
          <a:xfrm>
            <a:off x="75929" y="899475"/>
            <a:ext cx="2631988" cy="1600200"/>
          </a:xfrm>
          <a:prstGeom prst="wedgeRectCallout">
            <a:avLst>
              <a:gd name="adj1" fmla="val 1703"/>
              <a:gd name="adj2" fmla="val 763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Date Selector: This will pop out when the user navigates the DOB section.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7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1" y="0"/>
            <a:ext cx="353457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834081"/>
            <a:ext cx="3048000" cy="487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010930" y="835856"/>
            <a:ext cx="722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rPr>
              <a:t>HealthyFAT</a:t>
            </a:r>
            <a:endParaRPr lang="en-US" sz="14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2908" y="1051299"/>
            <a:ext cx="161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Photo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5242"/>
              </a:clrFrom>
              <a:clrTo>
                <a:srgbClr val="FF524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07" y="934772"/>
            <a:ext cx="374386" cy="424304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/>
        </p:nvCxnSpPr>
        <p:spPr>
          <a:xfrm>
            <a:off x="3048000" y="144780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15" y="1587849"/>
            <a:ext cx="1827770" cy="1827770"/>
          </a:xfrm>
          <a:prstGeom prst="rect">
            <a:avLst/>
          </a:prstGeom>
          <a:effectLst>
            <a:outerShdw blurRad="50800" dist="50800" dir="5400000" algn="ctr" rotWithShape="0">
              <a:srgbClr val="FFC000"/>
            </a:outerShdw>
          </a:effectLst>
        </p:spPr>
      </p:pic>
      <p:sp>
        <p:nvSpPr>
          <p:cNvPr id="43" name="Rectangular Callout 42"/>
          <p:cNvSpPr/>
          <p:nvPr/>
        </p:nvSpPr>
        <p:spPr>
          <a:xfrm>
            <a:off x="133865" y="2133600"/>
            <a:ext cx="2631988" cy="1600200"/>
          </a:xfrm>
          <a:prstGeom prst="wedgeRectCallout">
            <a:avLst>
              <a:gd name="adj1" fmla="val 1703"/>
              <a:gd name="adj2" fmla="val 763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will pop out when the user selects the ‘+’.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8E8E8"/>
              </a:clrFrom>
              <a:clrTo>
                <a:srgbClr val="F8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92" y="2362200"/>
            <a:ext cx="500320" cy="4771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47018" y="4350362"/>
            <a:ext cx="2209800" cy="1360519"/>
            <a:chOff x="152400" y="2192832"/>
            <a:chExt cx="2209800" cy="1360519"/>
          </a:xfrm>
        </p:grpSpPr>
        <p:sp>
          <p:nvSpPr>
            <p:cNvPr id="25" name="Rectangle 24"/>
            <p:cNvSpPr/>
            <p:nvPr/>
          </p:nvSpPr>
          <p:spPr>
            <a:xfrm>
              <a:off x="152400" y="2638951"/>
              <a:ext cx="2209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Choose From Album</a:t>
              </a:r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400" y="3096151"/>
              <a:ext cx="2209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Take A Photo</a:t>
              </a:r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400" y="2192832"/>
              <a:ext cx="2209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Choose From Facebook</a:t>
              </a:r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37129" y="3505200"/>
            <a:ext cx="2269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How about setting a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Profile Picture? </a:t>
            </a:r>
            <a:endParaRPr lang="en-GB" b="1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619757" y="5007329"/>
            <a:ext cx="1904485" cy="4461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Skip this for now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1" y="0"/>
            <a:ext cx="353457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834081"/>
            <a:ext cx="3048000" cy="487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143878" y="835856"/>
            <a:ext cx="722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CENA" panose="02000000000000000000" pitchFamily="2" charset="0"/>
              </a:rPr>
              <a:t>HealthyFAT</a:t>
            </a:r>
            <a:endParaRPr lang="en-US" sz="14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3800" y="1050695"/>
            <a:ext cx="94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Summary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048000" y="144780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83" y="874336"/>
            <a:ext cx="381000" cy="484136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41" y="821531"/>
            <a:ext cx="413902" cy="5518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666666"/>
              </a:clrFrom>
              <a:clrTo>
                <a:srgbClr val="6666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43" y="821531"/>
            <a:ext cx="155070" cy="626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035643" y="198120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10800000">
            <a:off x="3131089" y="1600200"/>
            <a:ext cx="30989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ight Arrow 28"/>
          <p:cNvSpPr/>
          <p:nvPr/>
        </p:nvSpPr>
        <p:spPr>
          <a:xfrm>
            <a:off x="5669741" y="1600200"/>
            <a:ext cx="314017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592758" y="1535668"/>
            <a:ext cx="193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 06, Monday</a:t>
            </a:r>
            <a:endParaRPr lang="en-GB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41687"/>
              </p:ext>
            </p:extLst>
          </p:nvPr>
        </p:nvGraphicFramePr>
        <p:xfrm>
          <a:off x="3143878" y="2133600"/>
          <a:ext cx="818522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8522"/>
              </a:tblGrid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  <a:tr h="4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A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143878" y="4038600"/>
            <a:ext cx="106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60 % RDA</a:t>
            </a:r>
            <a:endParaRPr lang="en-GB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43878" y="4572000"/>
            <a:ext cx="2732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are left with 40% of calories intake based on your RDA.</a:t>
            </a:r>
            <a:endParaRPr lang="en-GB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114800" y="2139091"/>
            <a:ext cx="1761892" cy="5279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RDA for Calories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3100 kcal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14800" y="2861274"/>
            <a:ext cx="1761892" cy="5279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Calories Consumed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1860 kcal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114800" y="3510691"/>
            <a:ext cx="1761892" cy="5279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Calories Burned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 kcal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72723" y="836227"/>
            <a:ext cx="2631988" cy="1600200"/>
          </a:xfrm>
          <a:prstGeom prst="wedgeRectCallout">
            <a:avLst>
              <a:gd name="adj1" fmla="val 43487"/>
              <a:gd name="adj2" fmla="val 8566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a summary / overview of the users daily calories intake.</a:t>
            </a:r>
            <a:endParaRPr lang="en-GB" dirty="0"/>
          </a:p>
        </p:txBody>
      </p:sp>
      <p:sp>
        <p:nvSpPr>
          <p:cNvPr id="38" name="Rectangular Callout 37"/>
          <p:cNvSpPr/>
          <p:nvPr/>
        </p:nvSpPr>
        <p:spPr>
          <a:xfrm>
            <a:off x="139772" y="3322465"/>
            <a:ext cx="2631988" cy="1770823"/>
          </a:xfrm>
          <a:prstGeom prst="wedgeRectCallout">
            <a:avLst>
              <a:gd name="adj1" fmla="val 44896"/>
              <a:gd name="adj2" fmla="val 6976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New users will be able to see this summary page after creating the user profile, but there will not be any data available to be displayed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2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1" y="0"/>
            <a:ext cx="353457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3800" y="1050695"/>
            <a:ext cx="94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Summary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0" y="851296"/>
            <a:ext cx="2438400" cy="487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21531"/>
            <a:ext cx="609600" cy="4906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53355"/>
            <a:ext cx="609600" cy="67064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3048000" y="1524001"/>
            <a:ext cx="2438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90551" y="950667"/>
            <a:ext cx="1752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JunMing </a:t>
            </a:r>
            <a:r>
              <a:rPr lang="en-US" sz="1100" dirty="0" smtClean="0">
                <a:solidFill>
                  <a:schemeClr val="bg1"/>
                </a:solidFill>
              </a:rPr>
              <a:t>junmingcjm@gmail.com</a:t>
            </a:r>
            <a:endParaRPr lang="en-GB" sz="11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05" y="1600200"/>
            <a:ext cx="322208" cy="3222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68" y="2116120"/>
            <a:ext cx="308045" cy="3080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68" y="2602131"/>
            <a:ext cx="336662" cy="320560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048000" y="1992391"/>
            <a:ext cx="243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59910" y="2514600"/>
            <a:ext cx="243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48000" y="3048000"/>
            <a:ext cx="243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9" t="12148" r="12918" b="13979"/>
          <a:stretch/>
        </p:blipFill>
        <p:spPr>
          <a:xfrm>
            <a:off x="3170868" y="3153190"/>
            <a:ext cx="336662" cy="340205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3048000" y="3581400"/>
            <a:ext cx="243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57600" y="1623058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Home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57600" y="211612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Diet Tracker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57600" y="2607461"/>
            <a:ext cx="149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Exercise Tracker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90551" y="3154841"/>
            <a:ext cx="141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Weight Tracker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1" t="6350" r="11688" b="12811"/>
          <a:stretch/>
        </p:blipFill>
        <p:spPr>
          <a:xfrm>
            <a:off x="3170868" y="3641258"/>
            <a:ext cx="335608" cy="359193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3004751" y="4114800"/>
            <a:ext cx="243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3661897"/>
            <a:ext cx="141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Informative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38" y="4148093"/>
            <a:ext cx="358123" cy="35812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733799" y="4157877"/>
            <a:ext cx="141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Social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059910" y="4535048"/>
            <a:ext cx="243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05" y="4614450"/>
            <a:ext cx="458073" cy="458073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>
            <a:off x="3004751" y="5105400"/>
            <a:ext cx="243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33800" y="4614451"/>
            <a:ext cx="141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172723" y="867201"/>
            <a:ext cx="2631988" cy="1600200"/>
          </a:xfrm>
          <a:prstGeom prst="wedgeRectCallout">
            <a:avLst>
              <a:gd name="adj1" fmla="val 43487"/>
              <a:gd name="adj2" fmla="val 8566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can have access to the navigation drawer by swiping to the right of the screen</a:t>
            </a:r>
            <a:endParaRPr lang="en-GB" dirty="0"/>
          </a:p>
        </p:txBody>
      </p:sp>
      <p:sp>
        <p:nvSpPr>
          <p:cNvPr id="54" name="Right Arrow 53"/>
          <p:cNvSpPr/>
          <p:nvPr/>
        </p:nvSpPr>
        <p:spPr>
          <a:xfrm>
            <a:off x="3848100" y="5105400"/>
            <a:ext cx="1447800" cy="66525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ular Callout 59"/>
          <p:cNvSpPr/>
          <p:nvPr/>
        </p:nvSpPr>
        <p:spPr>
          <a:xfrm>
            <a:off x="6368121" y="1972206"/>
            <a:ext cx="2631988" cy="1600200"/>
          </a:xfrm>
          <a:prstGeom prst="wedgeRectCallout">
            <a:avLst>
              <a:gd name="adj1" fmla="val -80926"/>
              <a:gd name="adj2" fmla="val -8885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user can have access to the navigation drawer by tapping on the menu which will triggers the navigation menu.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8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1523</Words>
  <Application>Microsoft Office PowerPoint</Application>
  <PresentationFormat>On-screen Show (4:3)</PresentationFormat>
  <Paragraphs>436</Paragraphs>
  <Slides>34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Ming</dc:creator>
  <cp:lastModifiedBy>Jun Ming</cp:lastModifiedBy>
  <cp:revision>569</cp:revision>
  <dcterms:created xsi:type="dcterms:W3CDTF">2014-01-05T17:26:59Z</dcterms:created>
  <dcterms:modified xsi:type="dcterms:W3CDTF">2014-01-07T06:39:27Z</dcterms:modified>
</cp:coreProperties>
</file>