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8" r:id="rId4"/>
    <p:sldId id="283" r:id="rId5"/>
    <p:sldId id="269" r:id="rId6"/>
    <p:sldId id="264" r:id="rId7"/>
    <p:sldId id="270" r:id="rId8"/>
    <p:sldId id="271" r:id="rId9"/>
    <p:sldId id="272" r:id="rId10"/>
    <p:sldId id="273" r:id="rId11"/>
    <p:sldId id="274" r:id="rId12"/>
    <p:sldId id="275" r:id="rId13"/>
    <p:sldId id="276" r:id="rId14"/>
    <p:sldId id="278" r:id="rId15"/>
    <p:sldId id="279" r:id="rId16"/>
    <p:sldId id="281" r:id="rId17"/>
    <p:sldId id="282" r:id="rId18"/>
    <p:sldId id="284" r:id="rId19"/>
    <p:sldId id="267"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742AD-520A-47F7-B2C9-40E93A8FC620}" type="datetimeFigureOut">
              <a:rPr lang="en-GB" smtClean="0"/>
              <a:t>05/03/2020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457D5-C7B4-413E-91BE-0221E1C5C692}" type="slidenum">
              <a:rPr lang="en-GB" smtClean="0"/>
              <a:t>‹#›</a:t>
            </a:fld>
            <a:endParaRPr lang="en-GB"/>
          </a:p>
        </p:txBody>
      </p:sp>
    </p:spTree>
    <p:extLst>
      <p:ext uri="{BB962C8B-B14F-4D97-AF65-F5344CB8AC3E}">
        <p14:creationId xmlns:p14="http://schemas.microsoft.com/office/powerpoint/2010/main" val="1038198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C66C-51E9-4A0A-88DA-FB37A09D85FA}"/>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Eras Medium ITC" panose="020B0602030504020804" pitchFamily="34"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A5694BD8-B6B6-460D-BD01-74A169D435B0}"/>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Eras Demi ITC" panose="020B08050305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F27A28B2-ED0B-4E31-A609-DDA5625749CA}"/>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DA70FC26-9EE7-4C36-88EE-35DE3B5337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DD2142-A231-4146-801C-FF3626DF7A27}"/>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12422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A43A-2A1E-4A74-A8F8-6B550B0B482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D0BD1B-D1CE-4DF4-8194-C4D66B5619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3A1FE1-0852-4619-830F-66F35D9F081D}"/>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FD1E46E3-3232-430D-BF1F-31B65188ED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2093AE-0114-459C-8CC4-2A27DAB70F64}"/>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231245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2AF4E-919B-4FBB-900C-41E25392A0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0802B4-44BE-4DAC-A6CF-41672E0D8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A2C1B8-B9FE-4D22-A3BC-19A17D13435B}"/>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03715F8D-D8F2-4BDE-82EE-331E1DA2DD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5C5869-DD6A-4DE6-81EA-67E8993A75E9}"/>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245466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78E781-0A40-4B6D-87CE-9AE933CDA741}"/>
              </a:ext>
            </a:extLst>
          </p:cNvPr>
          <p:cNvSpPr/>
          <p:nvPr userDrawn="1"/>
        </p:nvSpPr>
        <p:spPr>
          <a:xfrm>
            <a:off x="0" y="0"/>
            <a:ext cx="12192000" cy="942392"/>
          </a:xfrm>
          <a:prstGeom prst="rect">
            <a:avLst/>
          </a:prstGeom>
          <a:gradFill>
            <a:gsLst>
              <a:gs pos="100000">
                <a:schemeClr val="accent1">
                  <a:lumMod val="75000"/>
                </a:schemeClr>
              </a:gs>
              <a:gs pos="0">
                <a:schemeClr val="accent5">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2436105-CF51-4562-B1A2-A7F037ED07F4}"/>
              </a:ext>
            </a:extLst>
          </p:cNvPr>
          <p:cNvSpPr>
            <a:spLocks noGrp="1"/>
          </p:cNvSpPr>
          <p:nvPr>
            <p:ph type="title"/>
          </p:nvPr>
        </p:nvSpPr>
        <p:spPr>
          <a:xfrm>
            <a:off x="539620" y="-166721"/>
            <a:ext cx="10515600" cy="1325563"/>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D04E82A-B80A-4A40-A946-FA744DE49286}"/>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C0AAE53E-DA16-4330-AFF5-05DD43C11068}"/>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13FE15A6-7914-4798-A507-960A73DAE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FAB616-C630-44B0-B0CA-F55466B5B939}"/>
              </a:ext>
            </a:extLst>
          </p:cNvPr>
          <p:cNvSpPr>
            <a:spLocks noGrp="1"/>
          </p:cNvSpPr>
          <p:nvPr>
            <p:ph type="sldNum" sz="quarter" idx="12"/>
          </p:nvPr>
        </p:nvSpPr>
        <p:spPr/>
        <p:txBody>
          <a:bodyPr/>
          <a:lstStyle/>
          <a:p>
            <a:fld id="{CB039126-CB67-4537-948F-E1676CFB51EE}" type="slidenum">
              <a:rPr lang="en-GB" smtClean="0"/>
              <a:t>‹#›</a:t>
            </a:fld>
            <a:endParaRPr lang="en-GB"/>
          </a:p>
        </p:txBody>
      </p:sp>
      <p:cxnSp>
        <p:nvCxnSpPr>
          <p:cNvPr id="9" name="Straight Connector 8">
            <a:extLst>
              <a:ext uri="{FF2B5EF4-FFF2-40B4-BE49-F238E27FC236}">
                <a16:creationId xmlns:a16="http://schemas.microsoft.com/office/drawing/2014/main" id="{EF3CCC03-A51D-4420-8DB5-BAAC9EA9475A}"/>
              </a:ext>
            </a:extLst>
          </p:cNvPr>
          <p:cNvCxnSpPr/>
          <p:nvPr userDrawn="1"/>
        </p:nvCxnSpPr>
        <p:spPr>
          <a:xfrm>
            <a:off x="0" y="942392"/>
            <a:ext cx="12192000" cy="0"/>
          </a:xfrm>
          <a:prstGeom prst="line">
            <a:avLst/>
          </a:prstGeom>
          <a:ln w="508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566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252F-6A06-4D36-AC14-22D4BC5B1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FD4A6F9-30CC-44A8-B3C9-A652D9845F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BBC72-0F1A-49FE-8B79-B69AFDB8DF51}"/>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D2E50DBA-9B7A-4C47-88C2-77747A26C7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ADBF76-2DFE-44FB-AD26-F527A404C06F}"/>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59465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E811-2952-4EA9-A595-6AF8AF34BCA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962517-6C42-4CFE-BBC9-243095B72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0AA176-79EF-4B16-B8B7-E2F56A5B44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9160D1E-8FC5-4B39-A916-621E029C0B22}"/>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6" name="Footer Placeholder 5">
            <a:extLst>
              <a:ext uri="{FF2B5EF4-FFF2-40B4-BE49-F238E27FC236}">
                <a16:creationId xmlns:a16="http://schemas.microsoft.com/office/drawing/2014/main" id="{2A25CC57-69FB-48B5-BE8E-1D6FA8845B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F2E654-824C-4CB0-9DE8-4A5A11880EF4}"/>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75087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8FC8-6B70-4DAB-8686-5F946214137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113EBD-BAA4-4747-889B-AFDAAE40AF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D0918E-21F5-4695-8F13-B49F2ECDC6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40AB2A-3438-4C66-8F36-97B4E1402C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2D407-28DD-470B-8A08-5BE9AECE4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E6E3A0-8A4C-467E-B8F5-A656EE0498E2}"/>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8" name="Footer Placeholder 7">
            <a:extLst>
              <a:ext uri="{FF2B5EF4-FFF2-40B4-BE49-F238E27FC236}">
                <a16:creationId xmlns:a16="http://schemas.microsoft.com/office/drawing/2014/main" id="{8CE01B79-8AE0-4A36-8A22-138498110CC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03D0C3-74EC-4389-BE48-37E186B5F7F9}"/>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311123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DBFB-5044-4076-BBC0-F312E56687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2E64CA9-2DB7-4315-8A6D-D04AB5C1DA27}"/>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4" name="Footer Placeholder 3">
            <a:extLst>
              <a:ext uri="{FF2B5EF4-FFF2-40B4-BE49-F238E27FC236}">
                <a16:creationId xmlns:a16="http://schemas.microsoft.com/office/drawing/2014/main" id="{78029B15-396D-48F7-933A-DF4BCD3D9F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B11943E-F635-4208-8C19-CF8F73187C8F}"/>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340133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F185F4-58C3-44B9-BCFB-74C53B280E2E}"/>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3" name="Footer Placeholder 2">
            <a:extLst>
              <a:ext uri="{FF2B5EF4-FFF2-40B4-BE49-F238E27FC236}">
                <a16:creationId xmlns:a16="http://schemas.microsoft.com/office/drawing/2014/main" id="{439C5E2B-EAFF-4438-A679-1B4EAB38D5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8A55049-90FF-47D4-B55E-13D06733AF09}"/>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285900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9156-BD1A-4893-93D4-556EA7A5D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A1C2F1-7ECF-4B9C-B4D9-390FFA3E8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0F358F-0CE6-4BAB-9661-BBA851935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29C55-9DAA-4DAE-9D86-974FC6475C18}"/>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6" name="Footer Placeholder 5">
            <a:extLst>
              <a:ext uri="{FF2B5EF4-FFF2-40B4-BE49-F238E27FC236}">
                <a16:creationId xmlns:a16="http://schemas.microsoft.com/office/drawing/2014/main" id="{11720162-6156-4FA0-8A97-537F384F0C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7674D7-03B4-422E-B48B-B9425F69F29A}"/>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46269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1586-55BE-47CA-8B88-D3F66AAAA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98E1A49-B4BE-4545-A79F-D23DFD1C6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5B4DEE9-98D3-4AC3-9758-337C6D5AA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1BE7C-736A-41A3-A76A-366A1FD6B4B3}"/>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6" name="Footer Placeholder 5">
            <a:extLst>
              <a:ext uri="{FF2B5EF4-FFF2-40B4-BE49-F238E27FC236}">
                <a16:creationId xmlns:a16="http://schemas.microsoft.com/office/drawing/2014/main" id="{F06BBD77-CE19-494D-9D5D-A0C3958E53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E39C8B-3BC2-4FA4-893E-CAE151010147}"/>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304053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CEC9D-4A34-44FC-A3FB-5AB3036BC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6B1F8608-E46D-47ED-87FE-DF7528148706}"/>
              </a:ext>
            </a:extLst>
          </p:cNvPr>
          <p:cNvSpPr>
            <a:spLocks noGrp="1"/>
          </p:cNvSpPr>
          <p:nvPr>
            <p:ph type="body" idx="1"/>
          </p:nvPr>
        </p:nvSpPr>
        <p:spPr>
          <a:xfrm>
            <a:off x="838200" y="1825625"/>
            <a:ext cx="10515600" cy="4351338"/>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ADB5374B-2576-472B-AD46-F9CFAABB4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9F6B2930-4240-487A-87D8-DED27B5DE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C3B3C6-3F7D-49C8-8117-F4E258F5F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39126-CB67-4537-948F-E1676CFB51EE}" type="slidenum">
              <a:rPr lang="en-GB" smtClean="0"/>
              <a:t>‹#›</a:t>
            </a:fld>
            <a:endParaRPr lang="en-GB"/>
          </a:p>
        </p:txBody>
      </p:sp>
    </p:spTree>
    <p:extLst>
      <p:ext uri="{BB962C8B-B14F-4D97-AF65-F5344CB8AC3E}">
        <p14:creationId xmlns:p14="http://schemas.microsoft.com/office/powerpoint/2010/main" val="4153516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E665-E6CA-403A-8D49-221A4AE5C28A}"/>
              </a:ext>
            </a:extLst>
          </p:cNvPr>
          <p:cNvSpPr>
            <a:spLocks noGrp="1"/>
          </p:cNvSpPr>
          <p:nvPr>
            <p:ph type="ctrTitle"/>
          </p:nvPr>
        </p:nvSpPr>
        <p:spPr/>
        <p:txBody>
          <a:bodyPr/>
          <a:lstStyle/>
          <a:p>
            <a:r>
              <a:rPr lang="en-GB" dirty="0"/>
              <a:t>PRCO204 Group Presentation</a:t>
            </a:r>
          </a:p>
        </p:txBody>
      </p:sp>
      <p:sp>
        <p:nvSpPr>
          <p:cNvPr id="3" name="Subtitle 2">
            <a:extLst>
              <a:ext uri="{FF2B5EF4-FFF2-40B4-BE49-F238E27FC236}">
                <a16:creationId xmlns:a16="http://schemas.microsoft.com/office/drawing/2014/main" id="{A9C936F0-1990-4012-9098-D00F37016CE2}"/>
              </a:ext>
            </a:extLst>
          </p:cNvPr>
          <p:cNvSpPr>
            <a:spLocks noGrp="1"/>
          </p:cNvSpPr>
          <p:nvPr>
            <p:ph type="subTitle" idx="1"/>
          </p:nvPr>
        </p:nvSpPr>
        <p:spPr/>
        <p:txBody>
          <a:bodyPr/>
          <a:lstStyle/>
          <a:p>
            <a:r>
              <a:rPr lang="en-GB" dirty="0"/>
              <a:t>Flight Application</a:t>
            </a:r>
          </a:p>
        </p:txBody>
      </p:sp>
    </p:spTree>
    <p:extLst>
      <p:ext uri="{BB962C8B-B14F-4D97-AF65-F5344CB8AC3E}">
        <p14:creationId xmlns:p14="http://schemas.microsoft.com/office/powerpoint/2010/main" val="186975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Bookings</a:t>
            </a:r>
          </a:p>
        </p:txBody>
      </p:sp>
      <p:pic>
        <p:nvPicPr>
          <p:cNvPr id="3" name="Picture 2">
            <a:extLst>
              <a:ext uri="{FF2B5EF4-FFF2-40B4-BE49-F238E27FC236}">
                <a16:creationId xmlns:a16="http://schemas.microsoft.com/office/drawing/2014/main" id="{4913AA41-99AC-473C-AFDC-348596687610}"/>
              </a:ext>
            </a:extLst>
          </p:cNvPr>
          <p:cNvPicPr>
            <a:picLocks noChangeAspect="1"/>
          </p:cNvPicPr>
          <p:nvPr/>
        </p:nvPicPr>
        <p:blipFill>
          <a:blip r:embed="rId2"/>
          <a:stretch>
            <a:fillRect/>
          </a:stretch>
        </p:blipFill>
        <p:spPr>
          <a:xfrm>
            <a:off x="918839" y="1033694"/>
            <a:ext cx="10354322" cy="5824306"/>
          </a:xfrm>
          <a:prstGeom prst="rect">
            <a:avLst/>
          </a:prstGeom>
        </p:spPr>
      </p:pic>
    </p:spTree>
    <p:extLst>
      <p:ext uri="{BB962C8B-B14F-4D97-AF65-F5344CB8AC3E}">
        <p14:creationId xmlns:p14="http://schemas.microsoft.com/office/powerpoint/2010/main" val="309281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Generate a Secure Message</a:t>
            </a:r>
          </a:p>
        </p:txBody>
      </p:sp>
      <p:pic>
        <p:nvPicPr>
          <p:cNvPr id="4" name="Picture 3">
            <a:extLst>
              <a:ext uri="{FF2B5EF4-FFF2-40B4-BE49-F238E27FC236}">
                <a16:creationId xmlns:a16="http://schemas.microsoft.com/office/drawing/2014/main" id="{A2A1E60D-019C-46F3-B136-E7513ACE432A}"/>
              </a:ext>
            </a:extLst>
          </p:cNvPr>
          <p:cNvPicPr>
            <a:picLocks noChangeAspect="1"/>
          </p:cNvPicPr>
          <p:nvPr/>
        </p:nvPicPr>
        <p:blipFill>
          <a:blip r:embed="rId2"/>
          <a:stretch>
            <a:fillRect/>
          </a:stretch>
        </p:blipFill>
        <p:spPr>
          <a:xfrm>
            <a:off x="914400" y="1028700"/>
            <a:ext cx="10363200" cy="5829300"/>
          </a:xfrm>
          <a:prstGeom prst="rect">
            <a:avLst/>
          </a:prstGeom>
        </p:spPr>
      </p:pic>
    </p:spTree>
    <p:extLst>
      <p:ext uri="{BB962C8B-B14F-4D97-AF65-F5344CB8AC3E}">
        <p14:creationId xmlns:p14="http://schemas.microsoft.com/office/powerpoint/2010/main" val="214789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Customer Logout</a:t>
            </a:r>
          </a:p>
        </p:txBody>
      </p:sp>
      <p:pic>
        <p:nvPicPr>
          <p:cNvPr id="3" name="Picture 2">
            <a:extLst>
              <a:ext uri="{FF2B5EF4-FFF2-40B4-BE49-F238E27FC236}">
                <a16:creationId xmlns:a16="http://schemas.microsoft.com/office/drawing/2014/main" id="{DA567CEE-66D6-45E6-8DBF-79BEDB525F72}"/>
              </a:ext>
            </a:extLst>
          </p:cNvPr>
          <p:cNvPicPr>
            <a:picLocks noChangeAspect="1"/>
          </p:cNvPicPr>
          <p:nvPr/>
        </p:nvPicPr>
        <p:blipFill>
          <a:blip r:embed="rId2"/>
          <a:stretch>
            <a:fillRect/>
          </a:stretch>
        </p:blipFill>
        <p:spPr>
          <a:xfrm>
            <a:off x="896644" y="1008725"/>
            <a:ext cx="10398711" cy="5849275"/>
          </a:xfrm>
          <a:prstGeom prst="rect">
            <a:avLst/>
          </a:prstGeom>
        </p:spPr>
      </p:pic>
    </p:spTree>
    <p:extLst>
      <p:ext uri="{BB962C8B-B14F-4D97-AF65-F5344CB8AC3E}">
        <p14:creationId xmlns:p14="http://schemas.microsoft.com/office/powerpoint/2010/main" val="378489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Customer Create Account</a:t>
            </a:r>
          </a:p>
        </p:txBody>
      </p:sp>
      <p:pic>
        <p:nvPicPr>
          <p:cNvPr id="4" name="Picture 3">
            <a:extLst>
              <a:ext uri="{FF2B5EF4-FFF2-40B4-BE49-F238E27FC236}">
                <a16:creationId xmlns:a16="http://schemas.microsoft.com/office/drawing/2014/main" id="{350F50FB-15C2-4BF1-BD6D-04B759BEF54F}"/>
              </a:ext>
            </a:extLst>
          </p:cNvPr>
          <p:cNvPicPr>
            <a:picLocks noChangeAspect="1"/>
          </p:cNvPicPr>
          <p:nvPr/>
        </p:nvPicPr>
        <p:blipFill>
          <a:blip r:embed="rId2"/>
          <a:stretch>
            <a:fillRect/>
          </a:stretch>
        </p:blipFill>
        <p:spPr>
          <a:xfrm>
            <a:off x="909961" y="1023706"/>
            <a:ext cx="10372078" cy="5834294"/>
          </a:xfrm>
          <a:prstGeom prst="rect">
            <a:avLst/>
          </a:prstGeom>
        </p:spPr>
      </p:pic>
    </p:spTree>
    <p:extLst>
      <p:ext uri="{BB962C8B-B14F-4D97-AF65-F5344CB8AC3E}">
        <p14:creationId xmlns:p14="http://schemas.microsoft.com/office/powerpoint/2010/main" val="50079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Admin Login</a:t>
            </a:r>
          </a:p>
        </p:txBody>
      </p:sp>
      <p:pic>
        <p:nvPicPr>
          <p:cNvPr id="3" name="Picture 2">
            <a:extLst>
              <a:ext uri="{FF2B5EF4-FFF2-40B4-BE49-F238E27FC236}">
                <a16:creationId xmlns:a16="http://schemas.microsoft.com/office/drawing/2014/main" id="{962F4644-0BA8-43B9-B62B-6E136C6A80F6}"/>
              </a:ext>
            </a:extLst>
          </p:cNvPr>
          <p:cNvPicPr>
            <a:picLocks noChangeAspect="1"/>
          </p:cNvPicPr>
          <p:nvPr/>
        </p:nvPicPr>
        <p:blipFill>
          <a:blip r:embed="rId2"/>
          <a:stretch>
            <a:fillRect/>
          </a:stretch>
        </p:blipFill>
        <p:spPr>
          <a:xfrm>
            <a:off x="932155" y="1048675"/>
            <a:ext cx="10327689" cy="5809325"/>
          </a:xfrm>
          <a:prstGeom prst="rect">
            <a:avLst/>
          </a:prstGeom>
        </p:spPr>
      </p:pic>
    </p:spTree>
    <p:extLst>
      <p:ext uri="{BB962C8B-B14F-4D97-AF65-F5344CB8AC3E}">
        <p14:creationId xmlns:p14="http://schemas.microsoft.com/office/powerpoint/2010/main" val="331348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Add Flight Plan</a:t>
            </a:r>
          </a:p>
        </p:txBody>
      </p:sp>
      <p:pic>
        <p:nvPicPr>
          <p:cNvPr id="4" name="Picture 3">
            <a:extLst>
              <a:ext uri="{FF2B5EF4-FFF2-40B4-BE49-F238E27FC236}">
                <a16:creationId xmlns:a16="http://schemas.microsoft.com/office/drawing/2014/main" id="{68801187-FD4B-4CC2-A507-95583002C945}"/>
              </a:ext>
            </a:extLst>
          </p:cNvPr>
          <p:cNvPicPr>
            <a:picLocks noChangeAspect="1"/>
          </p:cNvPicPr>
          <p:nvPr/>
        </p:nvPicPr>
        <p:blipFill>
          <a:blip r:embed="rId2"/>
          <a:stretch>
            <a:fillRect/>
          </a:stretch>
        </p:blipFill>
        <p:spPr>
          <a:xfrm>
            <a:off x="646892" y="1063656"/>
            <a:ext cx="10301056" cy="5794344"/>
          </a:xfrm>
          <a:prstGeom prst="rect">
            <a:avLst/>
          </a:prstGeom>
        </p:spPr>
      </p:pic>
    </p:spTree>
    <p:extLst>
      <p:ext uri="{BB962C8B-B14F-4D97-AF65-F5344CB8AC3E}">
        <p14:creationId xmlns:p14="http://schemas.microsoft.com/office/powerpoint/2010/main" val="3429262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Add Journey</a:t>
            </a:r>
          </a:p>
        </p:txBody>
      </p:sp>
      <p:pic>
        <p:nvPicPr>
          <p:cNvPr id="3" name="Picture 2">
            <a:extLst>
              <a:ext uri="{FF2B5EF4-FFF2-40B4-BE49-F238E27FC236}">
                <a16:creationId xmlns:a16="http://schemas.microsoft.com/office/drawing/2014/main" id="{67680E2C-10F5-43D8-B1F3-8C573C0CD049}"/>
              </a:ext>
            </a:extLst>
          </p:cNvPr>
          <p:cNvPicPr>
            <a:picLocks noChangeAspect="1"/>
          </p:cNvPicPr>
          <p:nvPr/>
        </p:nvPicPr>
        <p:blipFill>
          <a:blip r:embed="rId2"/>
          <a:stretch>
            <a:fillRect/>
          </a:stretch>
        </p:blipFill>
        <p:spPr>
          <a:xfrm>
            <a:off x="914400" y="1028700"/>
            <a:ext cx="10363200" cy="5829300"/>
          </a:xfrm>
          <a:prstGeom prst="rect">
            <a:avLst/>
          </a:prstGeom>
        </p:spPr>
      </p:pic>
    </p:spTree>
    <p:extLst>
      <p:ext uri="{BB962C8B-B14F-4D97-AF65-F5344CB8AC3E}">
        <p14:creationId xmlns:p14="http://schemas.microsoft.com/office/powerpoint/2010/main" val="3459927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Generate Secure Message</a:t>
            </a:r>
          </a:p>
        </p:txBody>
      </p:sp>
      <p:pic>
        <p:nvPicPr>
          <p:cNvPr id="4" name="Picture 3">
            <a:extLst>
              <a:ext uri="{FF2B5EF4-FFF2-40B4-BE49-F238E27FC236}">
                <a16:creationId xmlns:a16="http://schemas.microsoft.com/office/drawing/2014/main" id="{3E4B01FF-27E3-4246-8E8D-A553BADE4733}"/>
              </a:ext>
            </a:extLst>
          </p:cNvPr>
          <p:cNvPicPr>
            <a:picLocks noChangeAspect="1"/>
          </p:cNvPicPr>
          <p:nvPr/>
        </p:nvPicPr>
        <p:blipFill>
          <a:blip r:embed="rId2"/>
          <a:stretch>
            <a:fillRect/>
          </a:stretch>
        </p:blipFill>
        <p:spPr>
          <a:xfrm>
            <a:off x="923277" y="1038687"/>
            <a:ext cx="10345445" cy="5819313"/>
          </a:xfrm>
          <a:prstGeom prst="rect">
            <a:avLst/>
          </a:prstGeom>
        </p:spPr>
      </p:pic>
    </p:spTree>
    <p:extLst>
      <p:ext uri="{BB962C8B-B14F-4D97-AF65-F5344CB8AC3E}">
        <p14:creationId xmlns:p14="http://schemas.microsoft.com/office/powerpoint/2010/main" val="1913418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a:t>HCI Initial Review</a:t>
            </a:r>
            <a:endParaRPr lang="en-GB" dirty="0"/>
          </a:p>
        </p:txBody>
      </p:sp>
      <p:sp>
        <p:nvSpPr>
          <p:cNvPr id="3" name="TextBox 2">
            <a:extLst>
              <a:ext uri="{FF2B5EF4-FFF2-40B4-BE49-F238E27FC236}">
                <a16:creationId xmlns:a16="http://schemas.microsoft.com/office/drawing/2014/main" id="{DBF0D781-0031-4065-9ABF-25236B6ABB0B}"/>
              </a:ext>
            </a:extLst>
          </p:cNvPr>
          <p:cNvSpPr txBox="1"/>
          <p:nvPr/>
        </p:nvSpPr>
        <p:spPr>
          <a:xfrm>
            <a:off x="816746" y="1553592"/>
            <a:ext cx="10238474" cy="3139321"/>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Dates changed from </a:t>
            </a:r>
            <a:r>
              <a:rPr lang="en-GB" dirty="0" err="1">
                <a:solidFill>
                  <a:schemeClr val="bg1"/>
                </a:solidFill>
              </a:rPr>
              <a:t>yyyy</a:t>
            </a:r>
            <a:r>
              <a:rPr lang="en-GB" dirty="0">
                <a:solidFill>
                  <a:schemeClr val="bg1"/>
                </a:solidFill>
              </a:rPr>
              <a:t>-mm-dd to dd/mm/</a:t>
            </a:r>
            <a:r>
              <a:rPr lang="en-GB" dirty="0" err="1">
                <a:solidFill>
                  <a:schemeClr val="bg1"/>
                </a:solidFill>
              </a:rPr>
              <a:t>yyyy</a:t>
            </a:r>
            <a:r>
              <a:rPr lang="en-GB" dirty="0">
                <a:solidFill>
                  <a:schemeClr val="bg1"/>
                </a:solidFill>
              </a:rPr>
              <a:t> as it was felt this was more customer friendly</a:t>
            </a:r>
          </a:p>
          <a:p>
            <a:pPr marL="285750" indent="-285750">
              <a:buFont typeface="Arial" panose="020B0604020202020204" pitchFamily="34" charset="0"/>
              <a:buChar char="•"/>
            </a:pPr>
            <a:r>
              <a:rPr lang="en-GB" dirty="0">
                <a:solidFill>
                  <a:schemeClr val="bg1"/>
                </a:solidFill>
              </a:rPr>
              <a:t>A problem with results being displayed to the left of the screen was corrected so it displayed in the correct frame</a:t>
            </a:r>
          </a:p>
          <a:p>
            <a:pPr marL="285750" indent="-285750">
              <a:buFont typeface="Arial" panose="020B0604020202020204" pitchFamily="34" charset="0"/>
              <a:buChar char="•"/>
            </a:pPr>
            <a:r>
              <a:rPr lang="en-GB" dirty="0">
                <a:solidFill>
                  <a:schemeClr val="bg1"/>
                </a:solidFill>
              </a:rPr>
              <a:t>A problem with the secure message page was corrected, as it did not deal with spaces and other characters correctly, also it was felt better to call it “contact” page as customers are more used to this</a:t>
            </a:r>
          </a:p>
          <a:p>
            <a:pPr marL="285750" indent="-285750">
              <a:buFont typeface="Arial" panose="020B0604020202020204" pitchFamily="34" charset="0"/>
              <a:buChar char="•"/>
            </a:pPr>
            <a:r>
              <a:rPr lang="en-GB" dirty="0">
                <a:solidFill>
                  <a:schemeClr val="bg1"/>
                </a:solidFill>
              </a:rPr>
              <a:t>After login in the header bar it was changed to read customer name rather than customer ID as logged in as this is more meaningful to the customer</a:t>
            </a:r>
          </a:p>
          <a:p>
            <a:pPr marL="285750" indent="-285750">
              <a:buFont typeface="Arial" panose="020B0604020202020204" pitchFamily="34" charset="0"/>
              <a:buChar char="•"/>
            </a:pPr>
            <a:r>
              <a:rPr lang="en-GB" dirty="0">
                <a:solidFill>
                  <a:schemeClr val="bg1"/>
                </a:solidFill>
              </a:rPr>
              <a:t>The colour scheme was changed to light blue for the header as colour blindness affects the ability to see the colour green as it was previously</a:t>
            </a:r>
          </a:p>
          <a:p>
            <a:pPr marL="285750" indent="-285750">
              <a:buFont typeface="Arial" panose="020B0604020202020204" pitchFamily="34" charset="0"/>
              <a:buChar char="•"/>
            </a:pPr>
            <a:endParaRPr lang="en-GB" dirty="0">
              <a:solidFill>
                <a:schemeClr val="bg1"/>
              </a:solidFill>
            </a:endParaRPr>
          </a:p>
          <a:p>
            <a:r>
              <a:rPr lang="en-GB" dirty="0">
                <a:solidFill>
                  <a:schemeClr val="bg1"/>
                </a:solidFill>
              </a:rPr>
              <a:t>A more through HCI review will be done later</a:t>
            </a:r>
          </a:p>
        </p:txBody>
      </p:sp>
    </p:spTree>
    <p:extLst>
      <p:ext uri="{BB962C8B-B14F-4D97-AF65-F5344CB8AC3E}">
        <p14:creationId xmlns:p14="http://schemas.microsoft.com/office/powerpoint/2010/main" val="115743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1E20-CF03-4A3D-9423-7904A2B23333}"/>
              </a:ext>
            </a:extLst>
          </p:cNvPr>
          <p:cNvSpPr>
            <a:spLocks noGrp="1"/>
          </p:cNvSpPr>
          <p:nvPr>
            <p:ph type="title"/>
          </p:nvPr>
        </p:nvSpPr>
        <p:spPr/>
        <p:txBody>
          <a:bodyPr/>
          <a:lstStyle/>
          <a:p>
            <a:r>
              <a:rPr lang="en-GB" dirty="0"/>
              <a:t>Risk Assessment – Project Scope</a:t>
            </a:r>
          </a:p>
        </p:txBody>
      </p:sp>
      <p:graphicFrame>
        <p:nvGraphicFramePr>
          <p:cNvPr id="5" name="Google Shape;84;p1">
            <a:extLst>
              <a:ext uri="{FF2B5EF4-FFF2-40B4-BE49-F238E27FC236}">
                <a16:creationId xmlns:a16="http://schemas.microsoft.com/office/drawing/2014/main" id="{2A5E3790-B250-4B65-8097-9B22BA65C854}"/>
              </a:ext>
            </a:extLst>
          </p:cNvPr>
          <p:cNvGraphicFramePr/>
          <p:nvPr>
            <p:extLst>
              <p:ext uri="{D42A27DB-BD31-4B8C-83A1-F6EECF244321}">
                <p14:modId xmlns:p14="http://schemas.microsoft.com/office/powerpoint/2010/main" val="1165678135"/>
              </p:ext>
            </p:extLst>
          </p:nvPr>
        </p:nvGraphicFramePr>
        <p:xfrm>
          <a:off x="376031" y="1009889"/>
          <a:ext cx="11439937" cy="5967014"/>
        </p:xfrm>
        <a:graphic>
          <a:graphicData uri="http://schemas.openxmlformats.org/drawingml/2006/table">
            <a:tbl>
              <a:tblPr firstRow="1" bandRow="1">
                <a:noFill/>
              </a:tblPr>
              <a:tblGrid>
                <a:gridCol w="4554558">
                  <a:extLst>
                    <a:ext uri="{9D8B030D-6E8A-4147-A177-3AD203B41FA5}">
                      <a16:colId xmlns:a16="http://schemas.microsoft.com/office/drawing/2014/main" val="20000"/>
                    </a:ext>
                  </a:extLst>
                </a:gridCol>
                <a:gridCol w="1165423">
                  <a:extLst>
                    <a:ext uri="{9D8B030D-6E8A-4147-A177-3AD203B41FA5}">
                      <a16:colId xmlns:a16="http://schemas.microsoft.com/office/drawing/2014/main" val="20001"/>
                    </a:ext>
                  </a:extLst>
                </a:gridCol>
                <a:gridCol w="1364792">
                  <a:extLst>
                    <a:ext uri="{9D8B030D-6E8A-4147-A177-3AD203B41FA5}">
                      <a16:colId xmlns:a16="http://schemas.microsoft.com/office/drawing/2014/main" val="20002"/>
                    </a:ext>
                  </a:extLst>
                </a:gridCol>
                <a:gridCol w="4355164">
                  <a:extLst>
                    <a:ext uri="{9D8B030D-6E8A-4147-A177-3AD203B41FA5}">
                      <a16:colId xmlns:a16="http://schemas.microsoft.com/office/drawing/2014/main" val="20003"/>
                    </a:ext>
                  </a:extLst>
                </a:gridCol>
              </a:tblGrid>
              <a:tr h="876186">
                <a:tc>
                  <a:txBody>
                    <a:bodyPr/>
                    <a:lstStyle/>
                    <a:p>
                      <a:pPr marL="0" marR="0" lvl="0" indent="0" algn="l" rtl="0">
                        <a:spcBef>
                          <a:spcPts val="0"/>
                        </a:spcBef>
                        <a:spcAft>
                          <a:spcPts val="0"/>
                        </a:spcAft>
                        <a:buNone/>
                      </a:pPr>
                      <a:r>
                        <a:rPr lang="en-GB" sz="1400" u="none" strike="noStrike" cap="none" dirty="0">
                          <a:solidFill>
                            <a:schemeClr val="bg1"/>
                          </a:solidFill>
                        </a:rPr>
                        <a:t>Risk</a:t>
                      </a:r>
                      <a:endParaRPr dirty="0">
                        <a:solidFill>
                          <a:schemeClr val="bg1"/>
                        </a:solidFill>
                      </a:endParaRPr>
                    </a:p>
                  </a:txBody>
                  <a:tcPr marL="91450" marR="91450" marT="45725" marB="45725">
                    <a:solidFill>
                      <a:schemeClr val="accent1">
                        <a:lumMod val="50000"/>
                      </a:schemeClr>
                    </a:solidFill>
                  </a:tcPr>
                </a:tc>
                <a:tc>
                  <a:txBody>
                    <a:bodyPr/>
                    <a:lstStyle/>
                    <a:p>
                      <a:pPr marL="0" marR="0" lvl="0" indent="0" algn="l" rtl="0">
                        <a:spcBef>
                          <a:spcPts val="0"/>
                        </a:spcBef>
                        <a:spcAft>
                          <a:spcPts val="0"/>
                        </a:spcAft>
                        <a:buNone/>
                      </a:pPr>
                      <a:r>
                        <a:rPr lang="en-GB">
                          <a:solidFill>
                            <a:schemeClr val="bg1"/>
                          </a:solidFill>
                        </a:rPr>
                        <a:t>Current Risk Chance</a:t>
                      </a:r>
                      <a:endParaRPr sz="1400" u="none" strike="noStrike" cap="none">
                        <a:solidFill>
                          <a:schemeClr val="bg1"/>
                        </a:solidFill>
                      </a:endParaRPr>
                    </a:p>
                  </a:txBody>
                  <a:tcPr marL="91450" marR="91450" marT="45725" marB="45725">
                    <a:solidFill>
                      <a:schemeClr val="accent1">
                        <a:lumMod val="50000"/>
                      </a:schemeClr>
                    </a:solidFill>
                  </a:tcPr>
                </a:tc>
                <a:tc>
                  <a:txBody>
                    <a:bodyPr/>
                    <a:lstStyle/>
                    <a:p>
                      <a:pPr marL="0" marR="0" lvl="0" indent="0" algn="l" rtl="0">
                        <a:spcBef>
                          <a:spcPts val="0"/>
                        </a:spcBef>
                        <a:spcAft>
                          <a:spcPts val="0"/>
                        </a:spcAft>
                        <a:buNone/>
                      </a:pPr>
                      <a:r>
                        <a:rPr lang="en-GB">
                          <a:solidFill>
                            <a:schemeClr val="bg1"/>
                          </a:solidFill>
                        </a:rPr>
                        <a:t>Risk Effect</a:t>
                      </a:r>
                      <a:endParaRPr sz="1400" u="none" strike="noStrike" cap="none">
                        <a:solidFill>
                          <a:schemeClr val="bg1"/>
                        </a:solidFill>
                      </a:endParaRPr>
                    </a:p>
                  </a:txBody>
                  <a:tcPr marL="91450" marR="91450" marT="45725" marB="45725">
                    <a:solidFill>
                      <a:schemeClr val="accent1">
                        <a:lumMod val="50000"/>
                      </a:schemeClr>
                    </a:solidFill>
                  </a:tcPr>
                </a:tc>
                <a:tc>
                  <a:txBody>
                    <a:bodyPr/>
                    <a:lstStyle/>
                    <a:p>
                      <a:pPr marL="0" marR="0" lvl="0" indent="0" algn="l" rtl="0">
                        <a:spcBef>
                          <a:spcPts val="0"/>
                        </a:spcBef>
                        <a:spcAft>
                          <a:spcPts val="0"/>
                        </a:spcAft>
                        <a:buNone/>
                      </a:pPr>
                      <a:r>
                        <a:rPr lang="en-GB" sz="1400" dirty="0">
                          <a:solidFill>
                            <a:schemeClr val="bg1"/>
                          </a:solidFill>
                        </a:rPr>
                        <a:t>Mitigation</a:t>
                      </a:r>
                      <a:endParaRPr dirty="0">
                        <a:solidFill>
                          <a:schemeClr val="bg1"/>
                        </a:solidFill>
                      </a:endParaRPr>
                    </a:p>
                  </a:txBody>
                  <a:tcPr marL="91450" marR="91450" marT="45725" marB="45725">
                    <a:solidFill>
                      <a:schemeClr val="accent1">
                        <a:lumMod val="50000"/>
                      </a:schemeClr>
                    </a:solidFill>
                  </a:tcPr>
                </a:tc>
                <a:extLst>
                  <a:ext uri="{0D108BD9-81ED-4DB2-BD59-A6C34878D82A}">
                    <a16:rowId xmlns:a16="http://schemas.microsoft.com/office/drawing/2014/main" val="10000"/>
                  </a:ext>
                </a:extLst>
              </a:tr>
              <a:tr h="408892">
                <a:tc>
                  <a:txBody>
                    <a:bodyPr/>
                    <a:lstStyle/>
                    <a:p>
                      <a:pPr marL="0" marR="0" lvl="0" indent="0" algn="l" rtl="0">
                        <a:lnSpc>
                          <a:spcPct val="100000"/>
                        </a:lnSpc>
                        <a:spcBef>
                          <a:spcPts val="0"/>
                        </a:spcBef>
                        <a:spcAft>
                          <a:spcPts val="0"/>
                        </a:spcAft>
                        <a:buClr>
                          <a:schemeClr val="dk1"/>
                        </a:buClr>
                        <a:buSzPts val="1400"/>
                        <a:buFont typeface="Calibri"/>
                        <a:buNone/>
                      </a:pPr>
                      <a:r>
                        <a:rPr lang="en-GB" sz="1050" dirty="0">
                          <a:solidFill>
                            <a:schemeClr val="bg1"/>
                          </a:solidFill>
                        </a:rPr>
                        <a:t>not enough time to complete the project</a:t>
                      </a:r>
                      <a:endParaRPr sz="1050" dirty="0">
                        <a:solidFill>
                          <a:schemeClr val="bg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rgbClr val="6AA84F"/>
                    </a:solidFill>
                  </a:tcPr>
                </a:tc>
                <a:tc>
                  <a:txBody>
                    <a:bodyPr/>
                    <a:lstStyle/>
                    <a:p>
                      <a:pPr marL="0" marR="0" lvl="0" indent="0" algn="l" rtl="0">
                        <a:lnSpc>
                          <a:spcPct val="100000"/>
                        </a:lnSpc>
                        <a:spcBef>
                          <a:spcPts val="0"/>
                        </a:spcBef>
                        <a:spcAft>
                          <a:spcPts val="0"/>
                        </a:spcAft>
                        <a:buNone/>
                      </a:pPr>
                      <a:r>
                        <a:rPr lang="en-GB" sz="1050">
                          <a:solidFill>
                            <a:schemeClr val="bg1"/>
                          </a:solidFill>
                        </a:rPr>
                        <a:t>Low Quality End Product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stick to MVP, only add extra features if time allows, allow extra time for unseen problems</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1"/>
                  </a:ext>
                </a:extLst>
              </a:tr>
              <a:tr h="730157">
                <a:tc>
                  <a:txBody>
                    <a:bodyPr/>
                    <a:lstStyle/>
                    <a:p>
                      <a:pPr marL="0" marR="0" lvl="0" indent="0" algn="l" rtl="0">
                        <a:spcBef>
                          <a:spcPts val="0"/>
                        </a:spcBef>
                        <a:spcAft>
                          <a:spcPts val="0"/>
                        </a:spcAft>
                        <a:buNone/>
                      </a:pPr>
                      <a:r>
                        <a:rPr lang="en-GB" sz="1050" dirty="0">
                          <a:solidFill>
                            <a:schemeClr val="bg1"/>
                          </a:solidFill>
                        </a:rPr>
                        <a:t>team members unwell or personal crisis</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Medium-High</a:t>
                      </a:r>
                      <a:endParaRPr sz="1050" dirty="0">
                        <a:solidFill>
                          <a:schemeClr val="bg1"/>
                        </a:solidFill>
                      </a:endParaRPr>
                    </a:p>
                  </a:txBody>
                  <a:tcPr marL="91450" marR="91450" marT="45725" marB="45725">
                    <a:solidFill>
                      <a:srgbClr val="E69138"/>
                    </a:solidFill>
                  </a:tcPr>
                </a:tc>
                <a:tc>
                  <a:txBody>
                    <a:bodyPr/>
                    <a:lstStyle/>
                    <a:p>
                      <a:pPr marL="0" marR="0" lvl="0" indent="0" algn="l" rtl="0">
                        <a:spcBef>
                          <a:spcPts val="0"/>
                        </a:spcBef>
                        <a:spcAft>
                          <a:spcPts val="0"/>
                        </a:spcAft>
                        <a:buNone/>
                      </a:pPr>
                      <a:r>
                        <a:rPr lang="en-GB" sz="1050" dirty="0">
                          <a:solidFill>
                            <a:schemeClr val="bg1"/>
                          </a:solidFill>
                        </a:rPr>
                        <a:t>Delay</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keep in touch with unwell/absent members via boards and allocate work if appropriate</a:t>
                      </a:r>
                      <a:endParaRPr sz="1050" dirty="0">
                        <a:solidFill>
                          <a:schemeClr val="bg1"/>
                        </a:solidFill>
                      </a:endParaRPr>
                    </a:p>
                    <a:p>
                      <a:pPr marL="0" marR="0" lvl="0" indent="0" algn="l" rtl="0">
                        <a:spcBef>
                          <a:spcPts val="0"/>
                        </a:spcBef>
                        <a:spcAft>
                          <a:spcPts val="0"/>
                        </a:spcAft>
                        <a:buNone/>
                      </a:pPr>
                      <a:endParaRPr sz="1050" dirty="0">
                        <a:solidFill>
                          <a:schemeClr val="bg1"/>
                        </a:solidFill>
                      </a:endParaRPr>
                    </a:p>
                    <a:p>
                      <a:pPr marL="0" lvl="0" indent="0" algn="l" rtl="0">
                        <a:spcBef>
                          <a:spcPts val="0"/>
                        </a:spcBef>
                        <a:spcAft>
                          <a:spcPts val="0"/>
                        </a:spcAft>
                        <a:buClr>
                          <a:schemeClr val="dk1"/>
                        </a:buClr>
                        <a:buFont typeface="Arial"/>
                        <a:buNone/>
                      </a:pPr>
                      <a:r>
                        <a:rPr lang="en-GB" sz="1050" dirty="0">
                          <a:solidFill>
                            <a:schemeClr val="bg1"/>
                          </a:solidFill>
                        </a:rPr>
                        <a:t>Regular (near daily)  Sprint Communication</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2"/>
                  </a:ext>
                </a:extLst>
              </a:tr>
              <a:tr h="569525">
                <a:tc>
                  <a:txBody>
                    <a:bodyPr/>
                    <a:lstStyle/>
                    <a:p>
                      <a:pPr marL="0" marR="0" lvl="0" indent="0" algn="l" rtl="0">
                        <a:lnSpc>
                          <a:spcPct val="100000"/>
                        </a:lnSpc>
                        <a:spcBef>
                          <a:spcPts val="0"/>
                        </a:spcBef>
                        <a:spcAft>
                          <a:spcPts val="0"/>
                        </a:spcAft>
                        <a:buClr>
                          <a:schemeClr val="dk1"/>
                        </a:buClr>
                        <a:buSzPts val="1400"/>
                        <a:buFont typeface="Calibri"/>
                        <a:buNone/>
                      </a:pPr>
                      <a:r>
                        <a:rPr lang="en-GB" sz="1050" dirty="0">
                          <a:solidFill>
                            <a:schemeClr val="bg1"/>
                          </a:solidFill>
                        </a:rPr>
                        <a:t>disagreement on the way forward</a:t>
                      </a:r>
                      <a:endParaRPr sz="1050" dirty="0">
                        <a:solidFill>
                          <a:schemeClr val="bg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rgbClr val="6AA84F"/>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Product/Delay/ Inter personal conflicts</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in the case of a disagreement, try reach compromise, otherwise vote or refer to module leader</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3"/>
                  </a:ext>
                </a:extLst>
              </a:tr>
              <a:tr h="890789">
                <a:tc>
                  <a:txBody>
                    <a:bodyPr/>
                    <a:lstStyle/>
                    <a:p>
                      <a:pPr marL="0" marR="0" lvl="0" indent="0" algn="l" rtl="0">
                        <a:spcBef>
                          <a:spcPts val="0"/>
                        </a:spcBef>
                        <a:spcAft>
                          <a:spcPts val="0"/>
                        </a:spcAft>
                        <a:buNone/>
                      </a:pPr>
                      <a:r>
                        <a:rPr lang="en-GB" sz="1050" dirty="0">
                          <a:solidFill>
                            <a:schemeClr val="bg1"/>
                          </a:solidFill>
                        </a:rPr>
                        <a:t>over or under estimating work that can be achieved in a sprint</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a:t>
                      </a:r>
                      <a:endParaRPr sz="1050" dirty="0">
                        <a:solidFill>
                          <a:schemeClr val="bg1"/>
                        </a:solidFill>
                      </a:endParaRPr>
                    </a:p>
                  </a:txBody>
                  <a:tcPr marL="91450" marR="91450" marT="45725" marB="45725">
                    <a:solidFill>
                      <a:schemeClr val="accent4"/>
                    </a:solidFill>
                  </a:tcPr>
                </a:tc>
                <a:tc>
                  <a:txBody>
                    <a:bodyPr/>
                    <a:lstStyle/>
                    <a:p>
                      <a:pPr marL="0" marR="0" lvl="0" indent="0" algn="l" rtl="0">
                        <a:spcBef>
                          <a:spcPts val="0"/>
                        </a:spcBef>
                        <a:spcAft>
                          <a:spcPts val="0"/>
                        </a:spcAft>
                        <a:buNone/>
                      </a:pPr>
                      <a:r>
                        <a:rPr lang="en-GB" sz="1050" dirty="0">
                          <a:solidFill>
                            <a:schemeClr val="bg1"/>
                          </a:solidFill>
                        </a:rPr>
                        <a:t>Delay/Unbalanced workload (being near idle one week and overly busy the next)</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allocate points for each functional task, each person can say how many points that can achieve in 2 weeks, then can use that to estimate right amount of work for future sprints</a:t>
                      </a:r>
                      <a:endParaRPr sz="1050" dirty="0">
                        <a:solidFill>
                          <a:schemeClr val="bg1"/>
                        </a:solidFill>
                      </a:endParaRPr>
                    </a:p>
                    <a:p>
                      <a:pPr marL="0" marR="0" lvl="0" indent="0" algn="l" rtl="0">
                        <a:spcBef>
                          <a:spcPts val="0"/>
                        </a:spcBef>
                        <a:spcAft>
                          <a:spcPts val="0"/>
                        </a:spcAft>
                        <a:buNone/>
                      </a:pPr>
                      <a:endParaRPr sz="1050" dirty="0">
                        <a:solidFill>
                          <a:schemeClr val="bg1"/>
                        </a:solidFill>
                      </a:endParaRPr>
                    </a:p>
                    <a:p>
                      <a:pPr marL="0" marR="0" lvl="0" indent="0" algn="l" rtl="0">
                        <a:spcBef>
                          <a:spcPts val="0"/>
                        </a:spcBef>
                        <a:spcAft>
                          <a:spcPts val="0"/>
                        </a:spcAft>
                        <a:buNone/>
                      </a:pPr>
                      <a:r>
                        <a:rPr lang="en-GB" sz="1050" dirty="0">
                          <a:solidFill>
                            <a:schemeClr val="bg1"/>
                          </a:solidFill>
                        </a:rPr>
                        <a:t>Regular (near daily)  Sprint Communication</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4"/>
                  </a:ext>
                </a:extLst>
              </a:tr>
              <a:tr h="408892">
                <a:tc>
                  <a:txBody>
                    <a:bodyPr/>
                    <a:lstStyle/>
                    <a:p>
                      <a:pPr marL="0" marR="0" lvl="0" indent="0" algn="l" rtl="0">
                        <a:spcBef>
                          <a:spcPts val="0"/>
                        </a:spcBef>
                        <a:spcAft>
                          <a:spcPts val="0"/>
                        </a:spcAft>
                        <a:buNone/>
                      </a:pPr>
                      <a:r>
                        <a:rPr lang="en-GB" sz="1050" dirty="0">
                          <a:solidFill>
                            <a:schemeClr val="bg1"/>
                          </a:solidFill>
                        </a:rPr>
                        <a:t>project does not work, lots of bugs</a:t>
                      </a:r>
                      <a:endParaRPr sz="1050" dirty="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chemeClr val="accent6"/>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create unit tests at the same time or before creating code</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5"/>
                  </a:ext>
                </a:extLst>
              </a:tr>
              <a:tr h="408892">
                <a:tc>
                  <a:txBody>
                    <a:bodyPr/>
                    <a:lstStyle/>
                    <a:p>
                      <a:pPr marL="0" marR="0" lvl="0" indent="0" algn="l" rtl="0">
                        <a:spcBef>
                          <a:spcPts val="0"/>
                        </a:spcBef>
                        <a:spcAft>
                          <a:spcPts val="0"/>
                        </a:spcAft>
                        <a:buNone/>
                      </a:pPr>
                      <a:r>
                        <a:rPr lang="en-GB" sz="1050" dirty="0">
                          <a:solidFill>
                            <a:schemeClr val="bg1"/>
                          </a:solidFill>
                        </a:rPr>
                        <a:t>spending too much time on one task</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rgbClr val="6AA84F"/>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Product/Delay</a:t>
                      </a:r>
                      <a:endParaRPr sz="105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break down tasks into smaller units</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6"/>
                  </a:ext>
                </a:extLst>
              </a:tr>
              <a:tr h="408892">
                <a:tc>
                  <a:txBody>
                    <a:bodyPr/>
                    <a:lstStyle/>
                    <a:p>
                      <a:pPr marL="0" marR="0" lvl="0" indent="0" algn="l" rtl="0">
                        <a:spcBef>
                          <a:spcPts val="0"/>
                        </a:spcBef>
                        <a:spcAft>
                          <a:spcPts val="0"/>
                        </a:spcAft>
                        <a:buNone/>
                      </a:pPr>
                      <a:r>
                        <a:rPr lang="en-GB" sz="1050">
                          <a:solidFill>
                            <a:schemeClr val="bg1"/>
                          </a:solidFill>
                        </a:rPr>
                        <a:t>client unhappy with the result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dirty="0">
                          <a:solidFill>
                            <a:schemeClr val="bg1"/>
                          </a:solidFill>
                        </a:rPr>
                        <a:t>Low</a:t>
                      </a:r>
                      <a:endParaRPr sz="1050" dirty="0">
                        <a:solidFill>
                          <a:schemeClr val="bg1"/>
                        </a:solidFill>
                      </a:endParaRPr>
                    </a:p>
                  </a:txBody>
                  <a:tcPr marL="91450" marR="91450" marT="45725" marB="45725">
                    <a:solidFill>
                      <a:srgbClr val="1155CC"/>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implement acceptance testing, perhaps using XML for a list of commands to test</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7"/>
                  </a:ext>
                </a:extLst>
              </a:tr>
              <a:tr h="1212054">
                <a:tc>
                  <a:txBody>
                    <a:bodyPr/>
                    <a:lstStyle/>
                    <a:p>
                      <a:pPr marL="0" marR="0" lvl="0" indent="0" algn="l" rtl="0">
                        <a:spcBef>
                          <a:spcPts val="0"/>
                        </a:spcBef>
                        <a:spcAft>
                          <a:spcPts val="0"/>
                        </a:spcAft>
                        <a:buNone/>
                      </a:pPr>
                      <a:r>
                        <a:rPr lang="en-GB" sz="1050" dirty="0">
                          <a:solidFill>
                            <a:schemeClr val="bg1"/>
                          </a:solidFill>
                        </a:rPr>
                        <a:t>team member struggles with coding</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a:t>
                      </a:r>
                      <a:endParaRPr sz="1050" dirty="0">
                        <a:solidFill>
                          <a:schemeClr val="bg1"/>
                        </a:solidFill>
                      </a:endParaRPr>
                    </a:p>
                  </a:txBody>
                  <a:tcPr marL="91450" marR="91450" marT="45725" marB="45725">
                    <a:solidFill>
                      <a:srgbClr val="F1C232"/>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Product/Delay</a:t>
                      </a:r>
                      <a:endParaRPr sz="105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pair programming to help team members struggling with coding and to reduce bugs</a:t>
                      </a:r>
                      <a:endParaRPr sz="1050" dirty="0">
                        <a:solidFill>
                          <a:schemeClr val="bg1"/>
                        </a:solidFill>
                      </a:endParaRPr>
                    </a:p>
                    <a:p>
                      <a:pPr marL="0" marR="0" lvl="0" indent="0" algn="l" rtl="0">
                        <a:spcBef>
                          <a:spcPts val="0"/>
                        </a:spcBef>
                        <a:spcAft>
                          <a:spcPts val="0"/>
                        </a:spcAft>
                        <a:buNone/>
                      </a:pPr>
                      <a:endParaRPr sz="1050" dirty="0">
                        <a:solidFill>
                          <a:schemeClr val="bg1"/>
                        </a:solidFill>
                      </a:endParaRPr>
                    </a:p>
                    <a:p>
                      <a:pPr marL="0" marR="0" lvl="0" indent="0" algn="l" rtl="0">
                        <a:spcBef>
                          <a:spcPts val="0"/>
                        </a:spcBef>
                        <a:spcAft>
                          <a:spcPts val="0"/>
                        </a:spcAft>
                        <a:buNone/>
                      </a:pPr>
                      <a:r>
                        <a:rPr lang="en-GB" sz="1050" dirty="0">
                          <a:solidFill>
                            <a:schemeClr val="bg1"/>
                          </a:solidFill>
                        </a:rPr>
                        <a:t>Each part of the system orchestrated by those with greatest area expertise</a:t>
                      </a:r>
                      <a:endParaRPr sz="1050" dirty="0">
                        <a:solidFill>
                          <a:schemeClr val="bg1"/>
                        </a:solidFill>
                      </a:endParaRPr>
                    </a:p>
                    <a:p>
                      <a:pPr marL="0" marR="0" lvl="0" indent="0" algn="l" rtl="0">
                        <a:spcBef>
                          <a:spcPts val="0"/>
                        </a:spcBef>
                        <a:spcAft>
                          <a:spcPts val="0"/>
                        </a:spcAft>
                        <a:buNone/>
                      </a:pPr>
                      <a:r>
                        <a:rPr lang="en-GB" sz="1050" dirty="0">
                          <a:solidFill>
                            <a:schemeClr val="bg1"/>
                          </a:solidFill>
                        </a:rPr>
                        <a:t>(I.E Database development directed by person with confidence in databases)</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6685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48B8-4A95-4037-B7D4-76265D2FB619}"/>
              </a:ext>
            </a:extLst>
          </p:cNvPr>
          <p:cNvSpPr>
            <a:spLocks noGrp="1"/>
          </p:cNvSpPr>
          <p:nvPr>
            <p:ph type="title"/>
          </p:nvPr>
        </p:nvSpPr>
        <p:spPr/>
        <p:txBody>
          <a:bodyPr/>
          <a:lstStyle/>
          <a:p>
            <a:r>
              <a:rPr lang="en-GB" dirty="0"/>
              <a:t>Product Goals</a:t>
            </a:r>
          </a:p>
        </p:txBody>
      </p:sp>
      <p:sp>
        <p:nvSpPr>
          <p:cNvPr id="3" name="Content Placeholder 2">
            <a:extLst>
              <a:ext uri="{FF2B5EF4-FFF2-40B4-BE49-F238E27FC236}">
                <a16:creationId xmlns:a16="http://schemas.microsoft.com/office/drawing/2014/main" id="{264304DE-53D7-4CD9-872D-3AEE70838F33}"/>
              </a:ext>
            </a:extLst>
          </p:cNvPr>
          <p:cNvSpPr>
            <a:spLocks noGrp="1"/>
          </p:cNvSpPr>
          <p:nvPr>
            <p:ph idx="1"/>
          </p:nvPr>
        </p:nvSpPr>
        <p:spPr/>
        <p:txBody>
          <a:bodyPr/>
          <a:lstStyle/>
          <a:p>
            <a:r>
              <a:rPr lang="en-GB" dirty="0"/>
              <a:t>A flight application so customers can search for, book, pay for and cancel flights</a:t>
            </a:r>
          </a:p>
          <a:p>
            <a:r>
              <a:rPr lang="en-GB" dirty="0"/>
              <a:t>Administrators can create and remove flights; they can also view the audit log, send secure messages to customers and run statistics for business purposes</a:t>
            </a:r>
          </a:p>
          <a:p>
            <a:endParaRPr lang="en-GB" dirty="0"/>
          </a:p>
        </p:txBody>
      </p:sp>
    </p:spTree>
    <p:extLst>
      <p:ext uri="{BB962C8B-B14F-4D97-AF65-F5344CB8AC3E}">
        <p14:creationId xmlns:p14="http://schemas.microsoft.com/office/powerpoint/2010/main" val="111723099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CAC7-8AAB-4884-9DC9-EFF4FFEE5180}"/>
              </a:ext>
            </a:extLst>
          </p:cNvPr>
          <p:cNvSpPr>
            <a:spLocks noGrp="1"/>
          </p:cNvSpPr>
          <p:nvPr>
            <p:ph type="title"/>
          </p:nvPr>
        </p:nvSpPr>
        <p:spPr/>
        <p:txBody>
          <a:bodyPr/>
          <a:lstStyle/>
          <a:p>
            <a:r>
              <a:rPr lang="en-GB" dirty="0"/>
              <a:t>Any Questions?</a:t>
            </a:r>
          </a:p>
        </p:txBody>
      </p:sp>
      <p:sp>
        <p:nvSpPr>
          <p:cNvPr id="3" name="Content Placeholder 2">
            <a:extLst>
              <a:ext uri="{FF2B5EF4-FFF2-40B4-BE49-F238E27FC236}">
                <a16:creationId xmlns:a16="http://schemas.microsoft.com/office/drawing/2014/main" id="{21551801-6E35-4AE8-9365-B7095D79B5F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5143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8E3B-18DE-424A-9FCE-07667EBEA289}"/>
              </a:ext>
            </a:extLst>
          </p:cNvPr>
          <p:cNvSpPr>
            <a:spLocks noGrp="1"/>
          </p:cNvSpPr>
          <p:nvPr>
            <p:ph type="title"/>
          </p:nvPr>
        </p:nvSpPr>
        <p:spPr/>
        <p:txBody>
          <a:bodyPr/>
          <a:lstStyle/>
          <a:p>
            <a:r>
              <a:rPr lang="en-GB" dirty="0"/>
              <a:t>Backlog</a:t>
            </a:r>
          </a:p>
        </p:txBody>
      </p:sp>
      <p:sp>
        <p:nvSpPr>
          <p:cNvPr id="3" name="Content Placeholder 2">
            <a:extLst>
              <a:ext uri="{FF2B5EF4-FFF2-40B4-BE49-F238E27FC236}">
                <a16:creationId xmlns:a16="http://schemas.microsoft.com/office/drawing/2014/main" id="{4B2A85D3-2A27-45AF-8935-A9709A43ED1F}"/>
              </a:ext>
            </a:extLst>
          </p:cNvPr>
          <p:cNvSpPr>
            <a:spLocks noGrp="1"/>
          </p:cNvSpPr>
          <p:nvPr>
            <p:ph idx="1"/>
          </p:nvPr>
        </p:nvSpPr>
        <p:spPr/>
        <p:txBody>
          <a:bodyPr/>
          <a:lstStyle/>
          <a:p>
            <a:r>
              <a:rPr lang="en-GB" dirty="0"/>
              <a:t>https://github.com/Plymouth-University/prco204-flight-crew/projects/2</a:t>
            </a:r>
          </a:p>
        </p:txBody>
      </p:sp>
    </p:spTree>
    <p:extLst>
      <p:ext uri="{BB962C8B-B14F-4D97-AF65-F5344CB8AC3E}">
        <p14:creationId xmlns:p14="http://schemas.microsoft.com/office/powerpoint/2010/main" val="191302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8E3B-18DE-424A-9FCE-07667EBEA289}"/>
              </a:ext>
            </a:extLst>
          </p:cNvPr>
          <p:cNvSpPr>
            <a:spLocks noGrp="1"/>
          </p:cNvSpPr>
          <p:nvPr>
            <p:ph type="title"/>
          </p:nvPr>
        </p:nvSpPr>
        <p:spPr/>
        <p:txBody>
          <a:bodyPr/>
          <a:lstStyle/>
          <a:p>
            <a:r>
              <a:rPr lang="en-GB" dirty="0"/>
              <a:t>Backlog</a:t>
            </a:r>
          </a:p>
        </p:txBody>
      </p:sp>
      <p:pic>
        <p:nvPicPr>
          <p:cNvPr id="4" name="Picture 3">
            <a:extLst>
              <a:ext uri="{FF2B5EF4-FFF2-40B4-BE49-F238E27FC236}">
                <a16:creationId xmlns:a16="http://schemas.microsoft.com/office/drawing/2014/main" id="{7B0E735F-B8E8-4EAC-844A-4AE247A802CC}"/>
              </a:ext>
            </a:extLst>
          </p:cNvPr>
          <p:cNvPicPr>
            <a:picLocks noChangeAspect="1"/>
          </p:cNvPicPr>
          <p:nvPr/>
        </p:nvPicPr>
        <p:blipFill>
          <a:blip r:embed="rId2"/>
          <a:stretch>
            <a:fillRect/>
          </a:stretch>
        </p:blipFill>
        <p:spPr>
          <a:xfrm>
            <a:off x="651330" y="1068649"/>
            <a:ext cx="10292179" cy="5789351"/>
          </a:xfrm>
          <a:prstGeom prst="rect">
            <a:avLst/>
          </a:prstGeom>
        </p:spPr>
      </p:pic>
    </p:spTree>
    <p:extLst>
      <p:ext uri="{BB962C8B-B14F-4D97-AF65-F5344CB8AC3E}">
        <p14:creationId xmlns:p14="http://schemas.microsoft.com/office/powerpoint/2010/main" val="163508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5FB7-62AD-4F1F-B617-6774570CDD92}"/>
              </a:ext>
            </a:extLst>
          </p:cNvPr>
          <p:cNvSpPr>
            <a:spLocks noGrp="1"/>
          </p:cNvSpPr>
          <p:nvPr>
            <p:ph type="title"/>
          </p:nvPr>
        </p:nvSpPr>
        <p:spPr/>
        <p:txBody>
          <a:bodyPr/>
          <a:lstStyle/>
          <a:p>
            <a:r>
              <a:rPr lang="en-GB" dirty="0"/>
              <a:t>Sprint Planning</a:t>
            </a:r>
          </a:p>
        </p:txBody>
      </p:sp>
      <p:sp>
        <p:nvSpPr>
          <p:cNvPr id="3" name="Content Placeholder 2">
            <a:extLst>
              <a:ext uri="{FF2B5EF4-FFF2-40B4-BE49-F238E27FC236}">
                <a16:creationId xmlns:a16="http://schemas.microsoft.com/office/drawing/2014/main" id="{D001DBE7-67DF-4AA8-8E31-BE66D1342B48}"/>
              </a:ext>
            </a:extLst>
          </p:cNvPr>
          <p:cNvSpPr>
            <a:spLocks noGrp="1"/>
          </p:cNvSpPr>
          <p:nvPr>
            <p:ph idx="1"/>
          </p:nvPr>
        </p:nvSpPr>
        <p:spPr/>
        <p:txBody>
          <a:bodyPr/>
          <a:lstStyle/>
          <a:p>
            <a:r>
              <a:rPr lang="en-GB" b="1" dirty="0"/>
              <a:t>Current Sprint Documents:</a:t>
            </a:r>
          </a:p>
          <a:p>
            <a:r>
              <a:rPr lang="en-GB" dirty="0"/>
              <a:t>Sprint 1 – implement stage 1 of Storymap</a:t>
            </a:r>
          </a:p>
          <a:p>
            <a:r>
              <a:rPr lang="en-GB" dirty="0"/>
              <a:t>Sprint 2 – implement stage 2</a:t>
            </a:r>
          </a:p>
          <a:p>
            <a:r>
              <a:rPr lang="en-GB" b="1" dirty="0"/>
              <a:t>Planned:</a:t>
            </a:r>
          </a:p>
          <a:p>
            <a:r>
              <a:rPr lang="en-GB" dirty="0"/>
              <a:t>Sprint 3 – implement stage 3 and 4</a:t>
            </a:r>
          </a:p>
          <a:p>
            <a:r>
              <a:rPr lang="en-GB" dirty="0"/>
              <a:t>Spring 4 – review, refine, write reports</a:t>
            </a:r>
          </a:p>
          <a:p>
            <a:endParaRPr lang="en-GB" dirty="0"/>
          </a:p>
        </p:txBody>
      </p:sp>
    </p:spTree>
    <p:extLst>
      <p:ext uri="{BB962C8B-B14F-4D97-AF65-F5344CB8AC3E}">
        <p14:creationId xmlns:p14="http://schemas.microsoft.com/office/powerpoint/2010/main" val="122562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455C-2B87-49DD-B8AB-6F74061EEC7E}"/>
              </a:ext>
            </a:extLst>
          </p:cNvPr>
          <p:cNvSpPr>
            <a:spLocks noGrp="1"/>
          </p:cNvSpPr>
          <p:nvPr>
            <p:ph type="title"/>
          </p:nvPr>
        </p:nvSpPr>
        <p:spPr/>
        <p:txBody>
          <a:bodyPr/>
          <a:lstStyle/>
          <a:p>
            <a:r>
              <a:rPr lang="en-GB" dirty="0"/>
              <a:t>Story Map</a:t>
            </a:r>
          </a:p>
        </p:txBody>
      </p:sp>
      <p:sp>
        <p:nvSpPr>
          <p:cNvPr id="4" name="TextBox 3">
            <a:extLst>
              <a:ext uri="{FF2B5EF4-FFF2-40B4-BE49-F238E27FC236}">
                <a16:creationId xmlns:a16="http://schemas.microsoft.com/office/drawing/2014/main" id="{4C45B761-431C-4F74-8EAA-32576AA4A03D}"/>
              </a:ext>
            </a:extLst>
          </p:cNvPr>
          <p:cNvSpPr txBox="1"/>
          <p:nvPr/>
        </p:nvSpPr>
        <p:spPr>
          <a:xfrm>
            <a:off x="671120" y="1371599"/>
            <a:ext cx="1132514" cy="4524315"/>
          </a:xfrm>
          <a:prstGeom prst="rect">
            <a:avLst/>
          </a:prstGeom>
          <a:noFill/>
        </p:spPr>
        <p:txBody>
          <a:bodyPr wrap="square" rtlCol="0">
            <a:spAutoFit/>
          </a:bodyPr>
          <a:lstStyle/>
          <a:p>
            <a:r>
              <a:rPr lang="en-GB" dirty="0">
                <a:solidFill>
                  <a:schemeClr val="bg1"/>
                </a:solidFill>
              </a:rPr>
              <a:t>User activities</a:t>
            </a:r>
          </a:p>
          <a:p>
            <a:endParaRPr lang="en-GB" dirty="0">
              <a:solidFill>
                <a:schemeClr val="bg1"/>
              </a:solidFill>
            </a:endParaRPr>
          </a:p>
          <a:p>
            <a:r>
              <a:rPr lang="en-GB" dirty="0">
                <a:solidFill>
                  <a:schemeClr val="bg1"/>
                </a:solidFill>
              </a:rPr>
              <a:t>User tasks</a:t>
            </a:r>
          </a:p>
          <a:p>
            <a:endParaRPr lang="en-GB" dirty="0">
              <a:solidFill>
                <a:schemeClr val="bg1"/>
              </a:solidFill>
            </a:endParaRPr>
          </a:p>
          <a:p>
            <a:endParaRPr lang="en-GB" dirty="0">
              <a:solidFill>
                <a:schemeClr val="bg1"/>
              </a:solidFill>
            </a:endParaRPr>
          </a:p>
          <a:p>
            <a:r>
              <a:rPr lang="en-GB" dirty="0">
                <a:solidFill>
                  <a:schemeClr val="bg1"/>
                </a:solidFill>
              </a:rPr>
              <a:t>User stories</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5" name="TextBox 4">
            <a:extLst>
              <a:ext uri="{FF2B5EF4-FFF2-40B4-BE49-F238E27FC236}">
                <a16:creationId xmlns:a16="http://schemas.microsoft.com/office/drawing/2014/main" id="{027AD365-E1A6-4BF7-9373-D2F79EB38F9B}"/>
              </a:ext>
            </a:extLst>
          </p:cNvPr>
          <p:cNvSpPr txBox="1"/>
          <p:nvPr/>
        </p:nvSpPr>
        <p:spPr>
          <a:xfrm>
            <a:off x="3302466" y="1413577"/>
            <a:ext cx="1536582" cy="646331"/>
          </a:xfrm>
          <a:prstGeom prst="rect">
            <a:avLst/>
          </a:prstGeom>
          <a:noFill/>
        </p:spPr>
        <p:txBody>
          <a:bodyPr wrap="square" rtlCol="0">
            <a:spAutoFit/>
          </a:bodyPr>
          <a:lstStyle/>
          <a:p>
            <a:r>
              <a:rPr lang="en-GB" dirty="0">
                <a:solidFill>
                  <a:schemeClr val="bg1"/>
                </a:solidFill>
              </a:rPr>
              <a:t>Flight management</a:t>
            </a:r>
          </a:p>
        </p:txBody>
      </p:sp>
      <p:sp>
        <p:nvSpPr>
          <p:cNvPr id="6" name="TextBox 5">
            <a:extLst>
              <a:ext uri="{FF2B5EF4-FFF2-40B4-BE49-F238E27FC236}">
                <a16:creationId xmlns:a16="http://schemas.microsoft.com/office/drawing/2014/main" id="{71038A87-02C1-44AB-8398-20852E0371E1}"/>
              </a:ext>
            </a:extLst>
          </p:cNvPr>
          <p:cNvSpPr txBox="1"/>
          <p:nvPr/>
        </p:nvSpPr>
        <p:spPr>
          <a:xfrm>
            <a:off x="2462171" y="2326290"/>
            <a:ext cx="3015840" cy="307777"/>
          </a:xfrm>
          <a:prstGeom prst="rect">
            <a:avLst/>
          </a:prstGeom>
          <a:noFill/>
        </p:spPr>
        <p:txBody>
          <a:bodyPr wrap="square" rtlCol="0">
            <a:spAutoFit/>
          </a:bodyPr>
          <a:lstStyle/>
          <a:p>
            <a:r>
              <a:rPr lang="en-GB" sz="1400" dirty="0">
                <a:solidFill>
                  <a:schemeClr val="bg1"/>
                </a:solidFill>
              </a:rPr>
              <a:t>Search / Book / Cancel / Pay for a flight</a:t>
            </a:r>
          </a:p>
        </p:txBody>
      </p:sp>
      <p:sp>
        <p:nvSpPr>
          <p:cNvPr id="7" name="TextBox 6">
            <a:extLst>
              <a:ext uri="{FF2B5EF4-FFF2-40B4-BE49-F238E27FC236}">
                <a16:creationId xmlns:a16="http://schemas.microsoft.com/office/drawing/2014/main" id="{E1C6D520-951B-4A8F-89F0-645DBB997D02}"/>
              </a:ext>
            </a:extLst>
          </p:cNvPr>
          <p:cNvSpPr txBox="1"/>
          <p:nvPr/>
        </p:nvSpPr>
        <p:spPr>
          <a:xfrm>
            <a:off x="5568892" y="1371599"/>
            <a:ext cx="1536582" cy="646331"/>
          </a:xfrm>
          <a:prstGeom prst="rect">
            <a:avLst/>
          </a:prstGeom>
          <a:noFill/>
        </p:spPr>
        <p:txBody>
          <a:bodyPr wrap="square" rtlCol="0">
            <a:spAutoFit/>
          </a:bodyPr>
          <a:lstStyle/>
          <a:p>
            <a:r>
              <a:rPr lang="en-GB" dirty="0">
                <a:solidFill>
                  <a:schemeClr val="bg1"/>
                </a:solidFill>
              </a:rPr>
              <a:t>Account management</a:t>
            </a:r>
          </a:p>
        </p:txBody>
      </p:sp>
      <p:sp>
        <p:nvSpPr>
          <p:cNvPr id="8" name="TextBox 7">
            <a:extLst>
              <a:ext uri="{FF2B5EF4-FFF2-40B4-BE49-F238E27FC236}">
                <a16:creationId xmlns:a16="http://schemas.microsoft.com/office/drawing/2014/main" id="{E579A0CC-ADC6-42CE-9875-6227F50BC3D5}"/>
              </a:ext>
            </a:extLst>
          </p:cNvPr>
          <p:cNvSpPr txBox="1"/>
          <p:nvPr/>
        </p:nvSpPr>
        <p:spPr>
          <a:xfrm>
            <a:off x="5652081" y="2316441"/>
            <a:ext cx="1347135" cy="523220"/>
          </a:xfrm>
          <a:prstGeom prst="rect">
            <a:avLst/>
          </a:prstGeom>
          <a:noFill/>
        </p:spPr>
        <p:txBody>
          <a:bodyPr wrap="square" rtlCol="0">
            <a:spAutoFit/>
          </a:bodyPr>
          <a:lstStyle/>
          <a:p>
            <a:r>
              <a:rPr lang="en-GB" sz="1400" dirty="0">
                <a:solidFill>
                  <a:schemeClr val="bg1"/>
                </a:solidFill>
              </a:rPr>
              <a:t>Create / Delete account</a:t>
            </a:r>
          </a:p>
        </p:txBody>
      </p:sp>
      <p:sp>
        <p:nvSpPr>
          <p:cNvPr id="9" name="TextBox 8">
            <a:extLst>
              <a:ext uri="{FF2B5EF4-FFF2-40B4-BE49-F238E27FC236}">
                <a16:creationId xmlns:a16="http://schemas.microsoft.com/office/drawing/2014/main" id="{1C51A210-5C88-44B5-A146-5D35065C9FCC}"/>
              </a:ext>
            </a:extLst>
          </p:cNvPr>
          <p:cNvSpPr txBox="1"/>
          <p:nvPr/>
        </p:nvSpPr>
        <p:spPr>
          <a:xfrm>
            <a:off x="9047527" y="1413577"/>
            <a:ext cx="914400" cy="369332"/>
          </a:xfrm>
          <a:prstGeom prst="rect">
            <a:avLst/>
          </a:prstGeom>
          <a:noFill/>
        </p:spPr>
        <p:txBody>
          <a:bodyPr wrap="square" rtlCol="0">
            <a:spAutoFit/>
          </a:bodyPr>
          <a:lstStyle/>
          <a:p>
            <a:r>
              <a:rPr lang="en-GB" dirty="0">
                <a:solidFill>
                  <a:schemeClr val="bg1"/>
                </a:solidFill>
              </a:rPr>
              <a:t>Admin</a:t>
            </a:r>
          </a:p>
        </p:txBody>
      </p:sp>
      <p:sp>
        <p:nvSpPr>
          <p:cNvPr id="10" name="TextBox 9">
            <a:extLst>
              <a:ext uri="{FF2B5EF4-FFF2-40B4-BE49-F238E27FC236}">
                <a16:creationId xmlns:a16="http://schemas.microsoft.com/office/drawing/2014/main" id="{EA7C2083-BDDC-48A5-923D-3CAF404B512C}"/>
              </a:ext>
            </a:extLst>
          </p:cNvPr>
          <p:cNvSpPr txBox="1"/>
          <p:nvPr/>
        </p:nvSpPr>
        <p:spPr>
          <a:xfrm>
            <a:off x="7835318" y="2281939"/>
            <a:ext cx="1669409" cy="523220"/>
          </a:xfrm>
          <a:prstGeom prst="rect">
            <a:avLst/>
          </a:prstGeom>
          <a:noFill/>
        </p:spPr>
        <p:txBody>
          <a:bodyPr wrap="square" rtlCol="0">
            <a:spAutoFit/>
          </a:bodyPr>
          <a:lstStyle/>
          <a:p>
            <a:r>
              <a:rPr lang="en-GB" sz="1400" dirty="0">
                <a:solidFill>
                  <a:schemeClr val="bg1"/>
                </a:solidFill>
              </a:rPr>
              <a:t>Add/remove/check flights</a:t>
            </a:r>
          </a:p>
        </p:txBody>
      </p:sp>
      <p:sp>
        <p:nvSpPr>
          <p:cNvPr id="11" name="TextBox 10">
            <a:extLst>
              <a:ext uri="{FF2B5EF4-FFF2-40B4-BE49-F238E27FC236}">
                <a16:creationId xmlns:a16="http://schemas.microsoft.com/office/drawing/2014/main" id="{A682DCBD-5B74-4FF6-BD91-1CC17BC4F182}"/>
              </a:ext>
            </a:extLst>
          </p:cNvPr>
          <p:cNvSpPr txBox="1"/>
          <p:nvPr/>
        </p:nvSpPr>
        <p:spPr>
          <a:xfrm>
            <a:off x="9504727" y="2100997"/>
            <a:ext cx="1449194" cy="738664"/>
          </a:xfrm>
          <a:prstGeom prst="rect">
            <a:avLst/>
          </a:prstGeom>
          <a:noFill/>
        </p:spPr>
        <p:txBody>
          <a:bodyPr wrap="square" rtlCol="0">
            <a:spAutoFit/>
          </a:bodyPr>
          <a:lstStyle/>
          <a:p>
            <a:r>
              <a:rPr lang="en-GB" sz="1400" dirty="0">
                <a:solidFill>
                  <a:schemeClr val="bg1"/>
                </a:solidFill>
              </a:rPr>
              <a:t>View audit logs / send a secure message</a:t>
            </a:r>
          </a:p>
        </p:txBody>
      </p:sp>
      <p:sp>
        <p:nvSpPr>
          <p:cNvPr id="12" name="TextBox 11">
            <a:extLst>
              <a:ext uri="{FF2B5EF4-FFF2-40B4-BE49-F238E27FC236}">
                <a16:creationId xmlns:a16="http://schemas.microsoft.com/office/drawing/2014/main" id="{E4AA30FE-4DFD-4E9E-A597-F6272722C2A7}"/>
              </a:ext>
            </a:extLst>
          </p:cNvPr>
          <p:cNvSpPr txBox="1"/>
          <p:nvPr/>
        </p:nvSpPr>
        <p:spPr>
          <a:xfrm>
            <a:off x="3302466" y="3062310"/>
            <a:ext cx="1132513" cy="830997"/>
          </a:xfrm>
          <a:prstGeom prst="rect">
            <a:avLst/>
          </a:prstGeom>
          <a:noFill/>
        </p:spPr>
        <p:txBody>
          <a:bodyPr wrap="square" rtlCol="0">
            <a:spAutoFit/>
          </a:bodyPr>
          <a:lstStyle/>
          <a:p>
            <a:r>
              <a:rPr lang="en-GB" sz="1200" dirty="0">
                <a:solidFill>
                  <a:schemeClr val="bg1"/>
                </a:solidFill>
              </a:rPr>
              <a:t>Customer logs in, searches for an then books a flight</a:t>
            </a:r>
          </a:p>
        </p:txBody>
      </p:sp>
      <p:sp>
        <p:nvSpPr>
          <p:cNvPr id="13" name="TextBox 12">
            <a:extLst>
              <a:ext uri="{FF2B5EF4-FFF2-40B4-BE49-F238E27FC236}">
                <a16:creationId xmlns:a16="http://schemas.microsoft.com/office/drawing/2014/main" id="{77E39B55-6F7C-4725-8F61-82CA3021F724}"/>
              </a:ext>
            </a:extLst>
          </p:cNvPr>
          <p:cNvSpPr txBox="1"/>
          <p:nvPr/>
        </p:nvSpPr>
        <p:spPr>
          <a:xfrm>
            <a:off x="7798268" y="4052842"/>
            <a:ext cx="1132514" cy="646331"/>
          </a:xfrm>
          <a:prstGeom prst="rect">
            <a:avLst/>
          </a:prstGeom>
          <a:noFill/>
        </p:spPr>
        <p:txBody>
          <a:bodyPr wrap="square" rtlCol="0">
            <a:spAutoFit/>
          </a:bodyPr>
          <a:lstStyle/>
          <a:p>
            <a:r>
              <a:rPr lang="en-GB" sz="1200" dirty="0">
                <a:solidFill>
                  <a:schemeClr val="bg1"/>
                </a:solidFill>
              </a:rPr>
              <a:t>Administrator adds/removes a flight</a:t>
            </a:r>
          </a:p>
        </p:txBody>
      </p:sp>
      <p:sp>
        <p:nvSpPr>
          <p:cNvPr id="14" name="TextBox 13">
            <a:extLst>
              <a:ext uri="{FF2B5EF4-FFF2-40B4-BE49-F238E27FC236}">
                <a16:creationId xmlns:a16="http://schemas.microsoft.com/office/drawing/2014/main" id="{9F9F61B0-F24F-4B0F-ADF1-2217B1D931F3}"/>
              </a:ext>
            </a:extLst>
          </p:cNvPr>
          <p:cNvSpPr txBox="1"/>
          <p:nvPr/>
        </p:nvSpPr>
        <p:spPr>
          <a:xfrm>
            <a:off x="3479334" y="4294443"/>
            <a:ext cx="914400" cy="646331"/>
          </a:xfrm>
          <a:prstGeom prst="rect">
            <a:avLst/>
          </a:prstGeom>
          <a:noFill/>
        </p:spPr>
        <p:txBody>
          <a:bodyPr wrap="square" rtlCol="0">
            <a:spAutoFit/>
          </a:bodyPr>
          <a:lstStyle/>
          <a:p>
            <a:r>
              <a:rPr lang="en-GB" sz="1200" dirty="0">
                <a:solidFill>
                  <a:schemeClr val="bg1"/>
                </a:solidFill>
              </a:rPr>
              <a:t>Customer pays for a flight</a:t>
            </a:r>
          </a:p>
        </p:txBody>
      </p:sp>
      <p:sp>
        <p:nvSpPr>
          <p:cNvPr id="15" name="TextBox 14">
            <a:extLst>
              <a:ext uri="{FF2B5EF4-FFF2-40B4-BE49-F238E27FC236}">
                <a16:creationId xmlns:a16="http://schemas.microsoft.com/office/drawing/2014/main" id="{7AF453B2-F118-4DE9-BFF9-6B9BCD77234D}"/>
              </a:ext>
            </a:extLst>
          </p:cNvPr>
          <p:cNvSpPr txBox="1"/>
          <p:nvPr/>
        </p:nvSpPr>
        <p:spPr>
          <a:xfrm>
            <a:off x="4293768" y="4294442"/>
            <a:ext cx="914400" cy="646331"/>
          </a:xfrm>
          <a:prstGeom prst="rect">
            <a:avLst/>
          </a:prstGeom>
          <a:noFill/>
        </p:spPr>
        <p:txBody>
          <a:bodyPr wrap="square" rtlCol="0">
            <a:spAutoFit/>
          </a:bodyPr>
          <a:lstStyle/>
          <a:p>
            <a:r>
              <a:rPr lang="en-GB" sz="1200" dirty="0">
                <a:solidFill>
                  <a:schemeClr val="bg1"/>
                </a:solidFill>
              </a:rPr>
              <a:t>Customer cancels a flight</a:t>
            </a:r>
          </a:p>
        </p:txBody>
      </p:sp>
      <p:sp>
        <p:nvSpPr>
          <p:cNvPr id="16" name="TextBox 15">
            <a:extLst>
              <a:ext uri="{FF2B5EF4-FFF2-40B4-BE49-F238E27FC236}">
                <a16:creationId xmlns:a16="http://schemas.microsoft.com/office/drawing/2014/main" id="{2897D201-5E2B-4ED2-8B35-DF24BD986E7B}"/>
              </a:ext>
            </a:extLst>
          </p:cNvPr>
          <p:cNvSpPr txBox="1"/>
          <p:nvPr/>
        </p:nvSpPr>
        <p:spPr>
          <a:xfrm>
            <a:off x="5626213" y="3033591"/>
            <a:ext cx="914400" cy="646331"/>
          </a:xfrm>
          <a:prstGeom prst="rect">
            <a:avLst/>
          </a:prstGeom>
          <a:noFill/>
        </p:spPr>
        <p:txBody>
          <a:bodyPr wrap="square" rtlCol="0">
            <a:spAutoFit/>
          </a:bodyPr>
          <a:lstStyle/>
          <a:p>
            <a:r>
              <a:rPr lang="en-GB" sz="1200" dirty="0">
                <a:solidFill>
                  <a:schemeClr val="bg1"/>
                </a:solidFill>
              </a:rPr>
              <a:t>Customer creates an account</a:t>
            </a:r>
          </a:p>
        </p:txBody>
      </p:sp>
      <p:sp>
        <p:nvSpPr>
          <p:cNvPr id="17" name="TextBox 16">
            <a:extLst>
              <a:ext uri="{FF2B5EF4-FFF2-40B4-BE49-F238E27FC236}">
                <a16:creationId xmlns:a16="http://schemas.microsoft.com/office/drawing/2014/main" id="{125E644A-7456-47E0-9464-829972F47F9B}"/>
              </a:ext>
            </a:extLst>
          </p:cNvPr>
          <p:cNvSpPr txBox="1"/>
          <p:nvPr/>
        </p:nvSpPr>
        <p:spPr>
          <a:xfrm>
            <a:off x="9168654" y="4083807"/>
            <a:ext cx="2023145" cy="461665"/>
          </a:xfrm>
          <a:prstGeom prst="rect">
            <a:avLst/>
          </a:prstGeom>
          <a:noFill/>
        </p:spPr>
        <p:txBody>
          <a:bodyPr wrap="square" rtlCol="0">
            <a:spAutoFit/>
          </a:bodyPr>
          <a:lstStyle/>
          <a:p>
            <a:r>
              <a:rPr lang="en-GB" sz="1200" dirty="0">
                <a:solidFill>
                  <a:schemeClr val="bg1"/>
                </a:solidFill>
              </a:rPr>
              <a:t>Administrator sends a secure message to a customer</a:t>
            </a:r>
          </a:p>
        </p:txBody>
      </p:sp>
      <p:sp>
        <p:nvSpPr>
          <p:cNvPr id="18" name="TextBox 17">
            <a:extLst>
              <a:ext uri="{FF2B5EF4-FFF2-40B4-BE49-F238E27FC236}">
                <a16:creationId xmlns:a16="http://schemas.microsoft.com/office/drawing/2014/main" id="{FC1A53E5-A29E-49BE-81C7-2397562AF4EE}"/>
              </a:ext>
            </a:extLst>
          </p:cNvPr>
          <p:cNvSpPr txBox="1"/>
          <p:nvPr/>
        </p:nvSpPr>
        <p:spPr>
          <a:xfrm>
            <a:off x="9168654" y="6064605"/>
            <a:ext cx="1476462" cy="461665"/>
          </a:xfrm>
          <a:prstGeom prst="rect">
            <a:avLst/>
          </a:prstGeom>
          <a:noFill/>
        </p:spPr>
        <p:txBody>
          <a:bodyPr wrap="square" rtlCol="0">
            <a:spAutoFit/>
          </a:bodyPr>
          <a:lstStyle/>
          <a:p>
            <a:r>
              <a:rPr lang="en-GB" sz="1200" dirty="0">
                <a:solidFill>
                  <a:schemeClr val="bg1"/>
                </a:solidFill>
              </a:rPr>
              <a:t>Administrator looks at security logs</a:t>
            </a:r>
          </a:p>
        </p:txBody>
      </p:sp>
      <p:sp>
        <p:nvSpPr>
          <p:cNvPr id="19" name="TextBox 18">
            <a:extLst>
              <a:ext uri="{FF2B5EF4-FFF2-40B4-BE49-F238E27FC236}">
                <a16:creationId xmlns:a16="http://schemas.microsoft.com/office/drawing/2014/main" id="{0FDEF6CF-D8EB-4A86-A91D-45E883DCD6F9}"/>
              </a:ext>
            </a:extLst>
          </p:cNvPr>
          <p:cNvSpPr txBox="1"/>
          <p:nvPr/>
        </p:nvSpPr>
        <p:spPr>
          <a:xfrm>
            <a:off x="6254691" y="5434249"/>
            <a:ext cx="1273032" cy="461665"/>
          </a:xfrm>
          <a:prstGeom prst="rect">
            <a:avLst/>
          </a:prstGeom>
          <a:noFill/>
        </p:spPr>
        <p:txBody>
          <a:bodyPr wrap="square" rtlCol="0">
            <a:spAutoFit/>
          </a:bodyPr>
          <a:lstStyle/>
          <a:p>
            <a:r>
              <a:rPr lang="en-GB" sz="1200" dirty="0">
                <a:solidFill>
                  <a:schemeClr val="bg1"/>
                </a:solidFill>
              </a:rPr>
              <a:t>Customer deletes account</a:t>
            </a:r>
          </a:p>
        </p:txBody>
      </p:sp>
      <p:sp>
        <p:nvSpPr>
          <p:cNvPr id="20" name="TextBox 19">
            <a:extLst>
              <a:ext uri="{FF2B5EF4-FFF2-40B4-BE49-F238E27FC236}">
                <a16:creationId xmlns:a16="http://schemas.microsoft.com/office/drawing/2014/main" id="{66E0164A-6D8E-4A81-8847-9B6F6B925DE6}"/>
              </a:ext>
            </a:extLst>
          </p:cNvPr>
          <p:cNvSpPr txBox="1"/>
          <p:nvPr/>
        </p:nvSpPr>
        <p:spPr>
          <a:xfrm>
            <a:off x="9168654" y="5457189"/>
            <a:ext cx="1897122" cy="276999"/>
          </a:xfrm>
          <a:prstGeom prst="rect">
            <a:avLst/>
          </a:prstGeom>
          <a:noFill/>
        </p:spPr>
        <p:txBody>
          <a:bodyPr wrap="none" rtlCol="0">
            <a:spAutoFit/>
          </a:bodyPr>
          <a:lstStyle/>
          <a:p>
            <a:r>
              <a:rPr lang="en-GB" sz="1200" dirty="0">
                <a:solidFill>
                  <a:schemeClr val="bg1"/>
                </a:solidFill>
              </a:rPr>
              <a:t>Administrator looks at stats</a:t>
            </a:r>
          </a:p>
        </p:txBody>
      </p:sp>
      <p:sp>
        <p:nvSpPr>
          <p:cNvPr id="21" name="TextBox 20">
            <a:extLst>
              <a:ext uri="{FF2B5EF4-FFF2-40B4-BE49-F238E27FC236}">
                <a16:creationId xmlns:a16="http://schemas.microsoft.com/office/drawing/2014/main" id="{FDBF4D74-B481-4183-8084-0F6557F5EAA5}"/>
              </a:ext>
            </a:extLst>
          </p:cNvPr>
          <p:cNvSpPr txBox="1"/>
          <p:nvPr/>
        </p:nvSpPr>
        <p:spPr>
          <a:xfrm>
            <a:off x="1621800" y="3172090"/>
            <a:ext cx="867610" cy="369332"/>
          </a:xfrm>
          <a:prstGeom prst="rect">
            <a:avLst/>
          </a:prstGeom>
          <a:noFill/>
        </p:spPr>
        <p:txBody>
          <a:bodyPr wrap="none" rtlCol="0">
            <a:spAutoFit/>
          </a:bodyPr>
          <a:lstStyle/>
          <a:p>
            <a:r>
              <a:rPr lang="en-GB" dirty="0">
                <a:solidFill>
                  <a:schemeClr val="bg1"/>
                </a:solidFill>
              </a:rPr>
              <a:t>Stage 1</a:t>
            </a:r>
          </a:p>
        </p:txBody>
      </p:sp>
      <p:sp>
        <p:nvSpPr>
          <p:cNvPr id="22" name="TextBox 21">
            <a:extLst>
              <a:ext uri="{FF2B5EF4-FFF2-40B4-BE49-F238E27FC236}">
                <a16:creationId xmlns:a16="http://schemas.microsoft.com/office/drawing/2014/main" id="{942FFCE0-02FB-4F64-B78F-34CD4F8CDAC1}"/>
              </a:ext>
            </a:extLst>
          </p:cNvPr>
          <p:cNvSpPr txBox="1"/>
          <p:nvPr/>
        </p:nvSpPr>
        <p:spPr>
          <a:xfrm>
            <a:off x="1608519" y="4360806"/>
            <a:ext cx="867610" cy="369332"/>
          </a:xfrm>
          <a:prstGeom prst="rect">
            <a:avLst/>
          </a:prstGeom>
          <a:noFill/>
        </p:spPr>
        <p:txBody>
          <a:bodyPr wrap="none" rtlCol="0">
            <a:spAutoFit/>
          </a:bodyPr>
          <a:lstStyle/>
          <a:p>
            <a:r>
              <a:rPr lang="en-GB" dirty="0">
                <a:solidFill>
                  <a:schemeClr val="bg1"/>
                </a:solidFill>
              </a:rPr>
              <a:t>Stage 2</a:t>
            </a:r>
          </a:p>
        </p:txBody>
      </p:sp>
      <p:sp>
        <p:nvSpPr>
          <p:cNvPr id="23" name="TextBox 22">
            <a:extLst>
              <a:ext uri="{FF2B5EF4-FFF2-40B4-BE49-F238E27FC236}">
                <a16:creationId xmlns:a16="http://schemas.microsoft.com/office/drawing/2014/main" id="{E738C715-7B4B-411B-8F75-E2EB17DE4074}"/>
              </a:ext>
            </a:extLst>
          </p:cNvPr>
          <p:cNvSpPr txBox="1"/>
          <p:nvPr/>
        </p:nvSpPr>
        <p:spPr>
          <a:xfrm>
            <a:off x="1583352" y="5364856"/>
            <a:ext cx="867610" cy="369332"/>
          </a:xfrm>
          <a:prstGeom prst="rect">
            <a:avLst/>
          </a:prstGeom>
          <a:noFill/>
        </p:spPr>
        <p:txBody>
          <a:bodyPr wrap="none" rtlCol="0">
            <a:spAutoFit/>
          </a:bodyPr>
          <a:lstStyle/>
          <a:p>
            <a:r>
              <a:rPr lang="en-GB" dirty="0">
                <a:solidFill>
                  <a:schemeClr val="bg1"/>
                </a:solidFill>
              </a:rPr>
              <a:t>Stage 3</a:t>
            </a:r>
          </a:p>
        </p:txBody>
      </p:sp>
      <p:sp>
        <p:nvSpPr>
          <p:cNvPr id="24" name="TextBox 23">
            <a:extLst>
              <a:ext uri="{FF2B5EF4-FFF2-40B4-BE49-F238E27FC236}">
                <a16:creationId xmlns:a16="http://schemas.microsoft.com/office/drawing/2014/main" id="{5B276DD6-6306-480C-928E-BB445C59C8F5}"/>
              </a:ext>
            </a:extLst>
          </p:cNvPr>
          <p:cNvSpPr txBox="1"/>
          <p:nvPr/>
        </p:nvSpPr>
        <p:spPr>
          <a:xfrm>
            <a:off x="1621800" y="6295438"/>
            <a:ext cx="867610" cy="369332"/>
          </a:xfrm>
          <a:prstGeom prst="rect">
            <a:avLst/>
          </a:prstGeom>
          <a:noFill/>
        </p:spPr>
        <p:txBody>
          <a:bodyPr wrap="none" rtlCol="0">
            <a:spAutoFit/>
          </a:bodyPr>
          <a:lstStyle/>
          <a:p>
            <a:r>
              <a:rPr lang="en-GB" dirty="0">
                <a:solidFill>
                  <a:schemeClr val="bg1"/>
                </a:solidFill>
              </a:rPr>
              <a:t>Stage 4</a:t>
            </a:r>
          </a:p>
        </p:txBody>
      </p:sp>
      <p:graphicFrame>
        <p:nvGraphicFramePr>
          <p:cNvPr id="25" name="Table 24">
            <a:extLst>
              <a:ext uri="{FF2B5EF4-FFF2-40B4-BE49-F238E27FC236}">
                <a16:creationId xmlns:a16="http://schemas.microsoft.com/office/drawing/2014/main" id="{27194723-880C-4381-9F61-9978B945905E}"/>
              </a:ext>
            </a:extLst>
          </p:cNvPr>
          <p:cNvGraphicFramePr>
            <a:graphicFrameLocks noGrp="1"/>
          </p:cNvGraphicFramePr>
          <p:nvPr/>
        </p:nvGraphicFramePr>
        <p:xfrm>
          <a:off x="370979" y="1316600"/>
          <a:ext cx="11282960" cy="5348168"/>
        </p:xfrm>
        <a:graphic>
          <a:graphicData uri="http://schemas.openxmlformats.org/drawingml/2006/table">
            <a:tbl>
              <a:tblPr firstRow="1" bandRow="1">
                <a:tableStyleId>{5C22544A-7EE6-4342-B048-85BDC9FD1C3A}</a:tableStyleId>
              </a:tblPr>
              <a:tblGrid>
                <a:gridCol w="1410370">
                  <a:extLst>
                    <a:ext uri="{9D8B030D-6E8A-4147-A177-3AD203B41FA5}">
                      <a16:colId xmlns:a16="http://schemas.microsoft.com/office/drawing/2014/main" val="3522361726"/>
                    </a:ext>
                  </a:extLst>
                </a:gridCol>
                <a:gridCol w="1410370">
                  <a:extLst>
                    <a:ext uri="{9D8B030D-6E8A-4147-A177-3AD203B41FA5}">
                      <a16:colId xmlns:a16="http://schemas.microsoft.com/office/drawing/2014/main" val="2649101685"/>
                    </a:ext>
                  </a:extLst>
                </a:gridCol>
                <a:gridCol w="1410370">
                  <a:extLst>
                    <a:ext uri="{9D8B030D-6E8A-4147-A177-3AD203B41FA5}">
                      <a16:colId xmlns:a16="http://schemas.microsoft.com/office/drawing/2014/main" val="4010539922"/>
                    </a:ext>
                  </a:extLst>
                </a:gridCol>
                <a:gridCol w="1410370">
                  <a:extLst>
                    <a:ext uri="{9D8B030D-6E8A-4147-A177-3AD203B41FA5}">
                      <a16:colId xmlns:a16="http://schemas.microsoft.com/office/drawing/2014/main" val="3026048281"/>
                    </a:ext>
                  </a:extLst>
                </a:gridCol>
                <a:gridCol w="1410370">
                  <a:extLst>
                    <a:ext uri="{9D8B030D-6E8A-4147-A177-3AD203B41FA5}">
                      <a16:colId xmlns:a16="http://schemas.microsoft.com/office/drawing/2014/main" val="542624690"/>
                    </a:ext>
                  </a:extLst>
                </a:gridCol>
                <a:gridCol w="1410370">
                  <a:extLst>
                    <a:ext uri="{9D8B030D-6E8A-4147-A177-3AD203B41FA5}">
                      <a16:colId xmlns:a16="http://schemas.microsoft.com/office/drawing/2014/main" val="953653494"/>
                    </a:ext>
                  </a:extLst>
                </a:gridCol>
                <a:gridCol w="1410370">
                  <a:extLst>
                    <a:ext uri="{9D8B030D-6E8A-4147-A177-3AD203B41FA5}">
                      <a16:colId xmlns:a16="http://schemas.microsoft.com/office/drawing/2014/main" val="2101812557"/>
                    </a:ext>
                  </a:extLst>
                </a:gridCol>
                <a:gridCol w="1410370">
                  <a:extLst>
                    <a:ext uri="{9D8B030D-6E8A-4147-A177-3AD203B41FA5}">
                      <a16:colId xmlns:a16="http://schemas.microsoft.com/office/drawing/2014/main" val="3297678315"/>
                    </a:ext>
                  </a:extLst>
                </a:gridCol>
              </a:tblGrid>
              <a:tr h="787230">
                <a:tc gridSpan="2">
                  <a:txBody>
                    <a:bodyPr/>
                    <a:lstStyle/>
                    <a:p>
                      <a:r>
                        <a:rPr lang="en-GB" sz="1400" dirty="0"/>
                        <a:t>User Activities</a:t>
                      </a:r>
                    </a:p>
                  </a:txBody>
                  <a:tcPr>
                    <a:solidFill>
                      <a:schemeClr val="accent1">
                        <a:lumMod val="75000"/>
                      </a:schemeClr>
                    </a:solidFill>
                  </a:tcPr>
                </a:tc>
                <a:tc hMerge="1">
                  <a:txBody>
                    <a:bodyPr/>
                    <a:lstStyle/>
                    <a:p>
                      <a:endParaRPr lang="en-GB" dirty="0"/>
                    </a:p>
                  </a:txBody>
                  <a:tcPr/>
                </a:tc>
                <a:tc gridSpan="2">
                  <a:txBody>
                    <a:bodyPr/>
                    <a:lstStyle/>
                    <a:p>
                      <a:r>
                        <a:rPr lang="en-GB" dirty="0">
                          <a:solidFill>
                            <a:schemeClr val="bg1"/>
                          </a:solidFill>
                        </a:rPr>
                        <a:t>Flight Management</a:t>
                      </a:r>
                    </a:p>
                  </a:txBody>
                  <a:tcPr>
                    <a:solidFill>
                      <a:schemeClr val="accent1">
                        <a:lumMod val="75000"/>
                      </a:schemeClr>
                    </a:solidFill>
                  </a:tcPr>
                </a:tc>
                <a:tc hMerge="1">
                  <a:txBody>
                    <a:bodyPr/>
                    <a:lstStyle/>
                    <a:p>
                      <a:endParaRPr lang="en-GB" dirty="0"/>
                    </a:p>
                  </a:txBody>
                  <a:tcPr/>
                </a:tc>
                <a:tc gridSpan="2">
                  <a:txBody>
                    <a:bodyPr/>
                    <a:lstStyle/>
                    <a:p>
                      <a:r>
                        <a:rPr lang="en-GB" dirty="0"/>
                        <a:t>Account Management</a:t>
                      </a:r>
                    </a:p>
                  </a:txBody>
                  <a:tcPr>
                    <a:solidFill>
                      <a:schemeClr val="accent1">
                        <a:lumMod val="75000"/>
                      </a:schemeClr>
                    </a:solidFill>
                  </a:tcPr>
                </a:tc>
                <a:tc hMerge="1">
                  <a:txBody>
                    <a:bodyPr/>
                    <a:lstStyle/>
                    <a:p>
                      <a:endParaRPr lang="en-GB" dirty="0"/>
                    </a:p>
                  </a:txBody>
                  <a:tcPr/>
                </a:tc>
                <a:tc gridSpan="2">
                  <a:txBody>
                    <a:bodyPr/>
                    <a:lstStyle/>
                    <a:p>
                      <a:r>
                        <a:rPr lang="en-GB" dirty="0"/>
                        <a:t>Admin</a:t>
                      </a:r>
                    </a:p>
                  </a:txBody>
                  <a:tcPr>
                    <a:solidFill>
                      <a:schemeClr val="accent1">
                        <a:lumMod val="75000"/>
                      </a:schemeClr>
                    </a:solidFill>
                  </a:tcPr>
                </a:tc>
                <a:tc hMerge="1">
                  <a:txBody>
                    <a:bodyPr/>
                    <a:lstStyle/>
                    <a:p>
                      <a:endParaRPr lang="en-GB" dirty="0"/>
                    </a:p>
                  </a:txBody>
                  <a:tcPr/>
                </a:tc>
                <a:extLst>
                  <a:ext uri="{0D108BD9-81ED-4DB2-BD59-A6C34878D82A}">
                    <a16:rowId xmlns:a16="http://schemas.microsoft.com/office/drawing/2014/main" val="1471754712"/>
                  </a:ext>
                </a:extLst>
              </a:tr>
              <a:tr h="899692">
                <a:tc>
                  <a:txBody>
                    <a:bodyPr/>
                    <a:lstStyle/>
                    <a:p>
                      <a:r>
                        <a:rPr lang="en-GB" sz="1400" dirty="0"/>
                        <a:t>User Tasks</a:t>
                      </a:r>
                    </a:p>
                  </a:txBody>
                  <a:tcPr>
                    <a:solidFill>
                      <a:schemeClr val="accent1">
                        <a:lumMod val="60000"/>
                        <a:lumOff val="40000"/>
                      </a:schemeClr>
                    </a:solidFill>
                  </a:tcPr>
                </a:tc>
                <a:tc>
                  <a:txBody>
                    <a:bodyPr/>
                    <a:lstStyle/>
                    <a:p>
                      <a:endParaRPr lang="en-GB" dirty="0"/>
                    </a:p>
                  </a:txBody>
                  <a:tcPr>
                    <a:solidFill>
                      <a:schemeClr val="accent1">
                        <a:lumMod val="60000"/>
                        <a:lumOff val="40000"/>
                      </a:schemeClr>
                    </a:solidFill>
                  </a:tcPr>
                </a:tc>
                <a:tc gridSpan="2">
                  <a:txBody>
                    <a:bodyPr/>
                    <a:lstStyle/>
                    <a:p>
                      <a:r>
                        <a:rPr lang="en-GB" sz="1050" dirty="0">
                          <a:solidFill>
                            <a:schemeClr val="tx1"/>
                          </a:solidFill>
                        </a:rPr>
                        <a:t>Search/Book/Cancel/Pay for a flight</a:t>
                      </a:r>
                    </a:p>
                  </a:txBody>
                  <a:tcPr>
                    <a:solidFill>
                      <a:schemeClr val="accent5">
                        <a:lumMod val="60000"/>
                        <a:lumOff val="40000"/>
                      </a:schemeClr>
                    </a:solidFill>
                  </a:tcPr>
                </a:tc>
                <a:tc hMerge="1">
                  <a:txBody>
                    <a:bodyPr/>
                    <a:lstStyle/>
                    <a:p>
                      <a:endParaRPr lang="en-GB" sz="1050" dirty="0"/>
                    </a:p>
                  </a:txBody>
                  <a:tcPr/>
                </a:tc>
                <a:tc gridSpan="2">
                  <a:txBody>
                    <a:bodyPr/>
                    <a:lstStyle/>
                    <a:p>
                      <a:r>
                        <a:rPr lang="en-GB" sz="1050" dirty="0"/>
                        <a:t>Create/Delete Account</a:t>
                      </a:r>
                    </a:p>
                  </a:txBody>
                  <a:tcPr>
                    <a:solidFill>
                      <a:schemeClr val="accent5">
                        <a:lumMod val="60000"/>
                        <a:lumOff val="40000"/>
                      </a:schemeClr>
                    </a:solidFill>
                  </a:tcPr>
                </a:tc>
                <a:tc hMerge="1">
                  <a:txBody>
                    <a:bodyPr/>
                    <a:lstStyle/>
                    <a:p>
                      <a:endParaRPr lang="en-GB" sz="1050" dirty="0"/>
                    </a:p>
                  </a:txBody>
                  <a:tcPr/>
                </a:tc>
                <a:tc>
                  <a:txBody>
                    <a:bodyPr/>
                    <a:lstStyle/>
                    <a:p>
                      <a:r>
                        <a:rPr lang="en-GB" sz="1050" dirty="0"/>
                        <a:t>Add/Remove/Check Flight</a:t>
                      </a:r>
                    </a:p>
                  </a:txBody>
                  <a:tcPr>
                    <a:solidFill>
                      <a:schemeClr val="accent5">
                        <a:lumMod val="60000"/>
                        <a:lumOff val="40000"/>
                      </a:schemeClr>
                    </a:solidFill>
                  </a:tcPr>
                </a:tc>
                <a:tc>
                  <a:txBody>
                    <a:bodyPr/>
                    <a:lstStyle/>
                    <a:p>
                      <a:r>
                        <a:rPr lang="en-GB" sz="1050" dirty="0"/>
                        <a:t>View audit logs/send a secure message</a:t>
                      </a:r>
                    </a:p>
                  </a:txBody>
                  <a:tcPr>
                    <a:solidFill>
                      <a:schemeClr val="accent5">
                        <a:lumMod val="60000"/>
                        <a:lumOff val="40000"/>
                      </a:schemeClr>
                    </a:solidFill>
                  </a:tcPr>
                </a:tc>
                <a:extLst>
                  <a:ext uri="{0D108BD9-81ED-4DB2-BD59-A6C34878D82A}">
                    <a16:rowId xmlns:a16="http://schemas.microsoft.com/office/drawing/2014/main" val="4224929834"/>
                  </a:ext>
                </a:extLst>
              </a:tr>
              <a:tr h="899692">
                <a:tc>
                  <a:txBody>
                    <a:bodyPr/>
                    <a:lstStyle/>
                    <a:p>
                      <a:r>
                        <a:rPr lang="en-GB" sz="1400" dirty="0"/>
                        <a:t>User Stories</a:t>
                      </a:r>
                    </a:p>
                  </a:txBody>
                  <a:tcPr>
                    <a:solidFill>
                      <a:schemeClr val="accent1">
                        <a:lumMod val="40000"/>
                        <a:lumOff val="60000"/>
                      </a:schemeClr>
                    </a:solidFill>
                  </a:tcPr>
                </a:tc>
                <a:tc>
                  <a:txBody>
                    <a:bodyPr/>
                    <a:lstStyle/>
                    <a:p>
                      <a:r>
                        <a:rPr lang="en-GB" sz="1200" dirty="0"/>
                        <a:t>Stage 1</a:t>
                      </a:r>
                    </a:p>
                  </a:txBody>
                  <a:tcPr/>
                </a:tc>
                <a:tc>
                  <a:txBody>
                    <a:bodyPr/>
                    <a:lstStyle/>
                    <a:p>
                      <a:r>
                        <a:rPr lang="en-GB" sz="1050" dirty="0">
                          <a:solidFill>
                            <a:schemeClr val="tx1"/>
                          </a:solidFill>
                        </a:rPr>
                        <a:t>Customer logs in, searches for an then books a flight</a:t>
                      </a:r>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r>
                        <a:rPr lang="en-GB" sz="1050" dirty="0"/>
                        <a:t>Customer Creates an Account</a:t>
                      </a:r>
                    </a:p>
                  </a:txBody>
                  <a:tcPr>
                    <a:solidFill>
                      <a:schemeClr val="bg1">
                        <a:lumMod val="95000"/>
                      </a:schemeClr>
                    </a:solidFill>
                  </a:tcPr>
                </a:tc>
                <a:tc>
                  <a:txBody>
                    <a:bodyPr/>
                    <a:lstStyle/>
                    <a:p>
                      <a:endParaRPr lang="en-GB" sz="1050" dirty="0"/>
                    </a:p>
                  </a:txBody>
                  <a:tcPr>
                    <a:solidFill>
                      <a:schemeClr val="bg1">
                        <a:lumMod val="9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extLst>
                  <a:ext uri="{0D108BD9-81ED-4DB2-BD59-A6C34878D82A}">
                    <a16:rowId xmlns:a16="http://schemas.microsoft.com/office/drawing/2014/main" val="1834526525"/>
                  </a:ext>
                </a:extLst>
              </a:tr>
              <a:tr h="899692">
                <a:tc>
                  <a:txBody>
                    <a:bodyPr/>
                    <a:lstStyle/>
                    <a:p>
                      <a:endParaRPr lang="en-GB" dirty="0"/>
                    </a:p>
                  </a:txBody>
                  <a:tcPr>
                    <a:solidFill>
                      <a:schemeClr val="accent1">
                        <a:lumMod val="40000"/>
                        <a:lumOff val="60000"/>
                      </a:schemeClr>
                    </a:solidFill>
                  </a:tcPr>
                </a:tc>
                <a:tc>
                  <a:txBody>
                    <a:bodyPr/>
                    <a:lstStyle/>
                    <a:p>
                      <a:r>
                        <a:rPr lang="en-GB" sz="1200" dirty="0"/>
                        <a:t>Stage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chemeClr val="tx1"/>
                          </a:solidFill>
                        </a:rPr>
                        <a:t>Customer pays for a flight</a:t>
                      </a:r>
                    </a:p>
                    <a:p>
                      <a:endParaRPr lang="en-GB" sz="1050" dirty="0">
                        <a:solidFill>
                          <a:schemeClr val="tx1"/>
                        </a:solidFill>
                      </a:endParaRP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chemeClr val="tx1"/>
                          </a:solidFill>
                        </a:rPr>
                        <a:t>Customer cancels a flight</a:t>
                      </a:r>
                    </a:p>
                    <a:p>
                      <a:endParaRPr lang="en-GB" sz="1050" dirty="0">
                        <a:solidFill>
                          <a:schemeClr val="tx1"/>
                        </a:solidFill>
                      </a:endParaRPr>
                    </a:p>
                  </a:txBody>
                  <a:tcPr>
                    <a:solidFill>
                      <a:schemeClr val="bg1">
                        <a:lumMod val="75000"/>
                      </a:schemeClr>
                    </a:solidFill>
                  </a:tcPr>
                </a:tc>
                <a:tc>
                  <a:txBody>
                    <a:bodyPr/>
                    <a:lstStyle/>
                    <a:p>
                      <a:endParaRPr lang="en-GB" sz="105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r>
                        <a:rPr lang="en-GB" sz="1050" dirty="0"/>
                        <a:t>Administrator add/removes a flight</a:t>
                      </a:r>
                    </a:p>
                  </a:txBody>
                  <a:tcPr>
                    <a:solidFill>
                      <a:schemeClr val="bg1">
                        <a:lumMod val="75000"/>
                      </a:schemeClr>
                    </a:solidFill>
                  </a:tcPr>
                </a:tc>
                <a:tc>
                  <a:txBody>
                    <a:bodyPr/>
                    <a:lstStyle/>
                    <a:p>
                      <a:r>
                        <a:rPr lang="en-GB" sz="1050" dirty="0"/>
                        <a:t>Administrator sends a secure message to a customer</a:t>
                      </a:r>
                    </a:p>
                  </a:txBody>
                  <a:tcPr>
                    <a:solidFill>
                      <a:schemeClr val="bg1">
                        <a:lumMod val="75000"/>
                      </a:schemeClr>
                    </a:solidFill>
                  </a:tcPr>
                </a:tc>
                <a:extLst>
                  <a:ext uri="{0D108BD9-81ED-4DB2-BD59-A6C34878D82A}">
                    <a16:rowId xmlns:a16="http://schemas.microsoft.com/office/drawing/2014/main" val="4095816685"/>
                  </a:ext>
                </a:extLst>
              </a:tr>
              <a:tr h="702884">
                <a:tc>
                  <a:txBody>
                    <a:bodyPr/>
                    <a:lstStyle/>
                    <a:p>
                      <a:endParaRPr lang="en-GB" dirty="0"/>
                    </a:p>
                  </a:txBody>
                  <a:tcPr>
                    <a:solidFill>
                      <a:schemeClr val="accent1">
                        <a:lumMod val="40000"/>
                        <a:lumOff val="60000"/>
                      </a:schemeClr>
                    </a:solidFill>
                  </a:tcPr>
                </a:tc>
                <a:tc>
                  <a:txBody>
                    <a:bodyPr/>
                    <a:lstStyle/>
                    <a:p>
                      <a:r>
                        <a:rPr lang="en-GB" sz="1200" dirty="0"/>
                        <a:t>Stage 3</a:t>
                      </a:r>
                    </a:p>
                  </a:txBody>
                  <a:tcPr/>
                </a:tc>
                <a:tc>
                  <a:txBody>
                    <a:bodyPr/>
                    <a:lstStyle/>
                    <a:p>
                      <a:endParaRPr lang="en-GB" sz="105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95000"/>
                      </a:schemeClr>
                    </a:solidFill>
                  </a:tcPr>
                </a:tc>
                <a:tc>
                  <a:txBody>
                    <a:bodyPr/>
                    <a:lstStyle/>
                    <a:p>
                      <a:r>
                        <a:rPr lang="en-GB" sz="1050" dirty="0"/>
                        <a:t>Customer deletes account</a:t>
                      </a:r>
                    </a:p>
                  </a:txBody>
                  <a:tcPr>
                    <a:solidFill>
                      <a:schemeClr val="bg1">
                        <a:lumMod val="95000"/>
                      </a:schemeClr>
                    </a:solidFill>
                  </a:tcPr>
                </a:tc>
                <a:tc>
                  <a:txBody>
                    <a:bodyPr/>
                    <a:lstStyle/>
                    <a:p>
                      <a:endParaRPr lang="en-GB" sz="1050"/>
                    </a:p>
                  </a:txBody>
                  <a:tcPr>
                    <a:solidFill>
                      <a:schemeClr val="bg1">
                        <a:lumMod val="85000"/>
                      </a:schemeClr>
                    </a:solidFill>
                  </a:tcPr>
                </a:tc>
                <a:tc>
                  <a:txBody>
                    <a:bodyPr/>
                    <a:lstStyle/>
                    <a:p>
                      <a:r>
                        <a:rPr lang="en-GB" sz="1050" dirty="0"/>
                        <a:t>Administrator looks at stats</a:t>
                      </a:r>
                    </a:p>
                  </a:txBody>
                  <a:tcPr>
                    <a:solidFill>
                      <a:schemeClr val="bg1">
                        <a:lumMod val="85000"/>
                      </a:schemeClr>
                    </a:solidFill>
                  </a:tcPr>
                </a:tc>
                <a:extLst>
                  <a:ext uri="{0D108BD9-81ED-4DB2-BD59-A6C34878D82A}">
                    <a16:rowId xmlns:a16="http://schemas.microsoft.com/office/drawing/2014/main" val="2903656229"/>
                  </a:ext>
                </a:extLst>
              </a:tr>
              <a:tr h="702884">
                <a:tc>
                  <a:txBody>
                    <a:bodyPr/>
                    <a:lstStyle/>
                    <a:p>
                      <a:endParaRPr lang="en-GB"/>
                    </a:p>
                  </a:txBody>
                  <a:tcPr>
                    <a:solidFill>
                      <a:schemeClr val="accent1">
                        <a:lumMod val="40000"/>
                        <a:lumOff val="60000"/>
                      </a:schemeClr>
                    </a:solidFill>
                  </a:tcPr>
                </a:tc>
                <a:tc>
                  <a:txBody>
                    <a:bodyPr/>
                    <a:lstStyle/>
                    <a:p>
                      <a:r>
                        <a:rPr lang="en-GB" sz="1200" dirty="0"/>
                        <a:t>Stage 4</a:t>
                      </a:r>
                    </a:p>
                  </a:txBody>
                  <a:tcPr/>
                </a:tc>
                <a:tc>
                  <a:txBody>
                    <a:bodyPr/>
                    <a:lstStyle/>
                    <a:p>
                      <a:endParaRPr lang="en-GB" sz="1050"/>
                    </a:p>
                  </a:txBody>
                  <a:tcPr>
                    <a:solidFill>
                      <a:schemeClr val="bg1">
                        <a:lumMod val="75000"/>
                      </a:schemeClr>
                    </a:solidFill>
                  </a:tcPr>
                </a:tc>
                <a:tc>
                  <a:txBody>
                    <a:bodyPr/>
                    <a:lstStyle/>
                    <a:p>
                      <a:endParaRPr lang="en-GB" sz="1050" dirty="0"/>
                    </a:p>
                  </a:txBody>
                  <a:tcPr>
                    <a:solidFill>
                      <a:schemeClr val="bg1">
                        <a:lumMod val="7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75000"/>
                      </a:schemeClr>
                    </a:solidFill>
                  </a:tcPr>
                </a:tc>
                <a:tc>
                  <a:txBody>
                    <a:bodyPr/>
                    <a:lstStyle/>
                    <a:p>
                      <a:r>
                        <a:rPr lang="en-GB" sz="1050" dirty="0"/>
                        <a:t>Administrator looks at security logs</a:t>
                      </a:r>
                    </a:p>
                  </a:txBody>
                  <a:tcPr>
                    <a:solidFill>
                      <a:schemeClr val="bg1">
                        <a:lumMod val="75000"/>
                      </a:schemeClr>
                    </a:solidFill>
                  </a:tcPr>
                </a:tc>
                <a:extLst>
                  <a:ext uri="{0D108BD9-81ED-4DB2-BD59-A6C34878D82A}">
                    <a16:rowId xmlns:a16="http://schemas.microsoft.com/office/drawing/2014/main" val="1589611599"/>
                  </a:ext>
                </a:extLst>
              </a:tr>
              <a:tr h="456094">
                <a:tc>
                  <a:txBody>
                    <a:bodyPr/>
                    <a:lstStyle/>
                    <a:p>
                      <a:endParaRPr lang="en-GB" dirty="0"/>
                    </a:p>
                  </a:txBody>
                  <a:tcPr>
                    <a:solidFill>
                      <a:schemeClr val="accent1">
                        <a:lumMod val="40000"/>
                        <a:lumOff val="60000"/>
                      </a:schemeClr>
                    </a:solidFill>
                  </a:tcPr>
                </a:tc>
                <a:tc>
                  <a:txBody>
                    <a:bodyPr/>
                    <a:lstStyle/>
                    <a:p>
                      <a:r>
                        <a:rPr lang="en-GB" sz="1200" dirty="0"/>
                        <a:t>Stage 5</a:t>
                      </a:r>
                    </a:p>
                  </a:txBody>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endParaRPr lang="en-GB" sz="1050"/>
                    </a:p>
                  </a:txBody>
                  <a:tcPr>
                    <a:solidFill>
                      <a:schemeClr val="bg1">
                        <a:lumMod val="95000"/>
                      </a:schemeClr>
                    </a:solidFill>
                  </a:tcPr>
                </a:tc>
                <a:tc>
                  <a:txBody>
                    <a:bodyPr/>
                    <a:lstStyle/>
                    <a:p>
                      <a:endParaRPr lang="en-GB" sz="1050" dirty="0"/>
                    </a:p>
                  </a:txBody>
                  <a:tcPr>
                    <a:solidFill>
                      <a:schemeClr val="bg1">
                        <a:lumMod val="9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extLst>
                  <a:ext uri="{0D108BD9-81ED-4DB2-BD59-A6C34878D82A}">
                    <a16:rowId xmlns:a16="http://schemas.microsoft.com/office/drawing/2014/main" val="3766482558"/>
                  </a:ext>
                </a:extLst>
              </a:tr>
            </a:tbl>
          </a:graphicData>
        </a:graphic>
      </p:graphicFrame>
    </p:spTree>
    <p:extLst>
      <p:ext uri="{BB962C8B-B14F-4D97-AF65-F5344CB8AC3E}">
        <p14:creationId xmlns:p14="http://schemas.microsoft.com/office/powerpoint/2010/main" val="374295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Home Page</a:t>
            </a:r>
          </a:p>
        </p:txBody>
      </p:sp>
      <p:pic>
        <p:nvPicPr>
          <p:cNvPr id="4" name="Picture 3">
            <a:extLst>
              <a:ext uri="{FF2B5EF4-FFF2-40B4-BE49-F238E27FC236}">
                <a16:creationId xmlns:a16="http://schemas.microsoft.com/office/drawing/2014/main" id="{53D08642-0E50-4D95-8A2E-D8A964BEE755}"/>
              </a:ext>
            </a:extLst>
          </p:cNvPr>
          <p:cNvPicPr>
            <a:picLocks noChangeAspect="1"/>
          </p:cNvPicPr>
          <p:nvPr/>
        </p:nvPicPr>
        <p:blipFill>
          <a:blip r:embed="rId2"/>
          <a:stretch>
            <a:fillRect/>
          </a:stretch>
        </p:blipFill>
        <p:spPr>
          <a:xfrm>
            <a:off x="878889" y="988751"/>
            <a:ext cx="10434221" cy="5869249"/>
          </a:xfrm>
          <a:prstGeom prst="rect">
            <a:avLst/>
          </a:prstGeom>
        </p:spPr>
      </p:pic>
    </p:spTree>
    <p:extLst>
      <p:ext uri="{BB962C8B-B14F-4D97-AF65-F5344CB8AC3E}">
        <p14:creationId xmlns:p14="http://schemas.microsoft.com/office/powerpoint/2010/main" val="332891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–Flight Search</a:t>
            </a:r>
          </a:p>
        </p:txBody>
      </p:sp>
      <p:pic>
        <p:nvPicPr>
          <p:cNvPr id="3" name="Picture 2">
            <a:extLst>
              <a:ext uri="{FF2B5EF4-FFF2-40B4-BE49-F238E27FC236}">
                <a16:creationId xmlns:a16="http://schemas.microsoft.com/office/drawing/2014/main" id="{A4F0F5D7-1C80-413D-9A8E-1EAD90D94D1B}"/>
              </a:ext>
            </a:extLst>
          </p:cNvPr>
          <p:cNvPicPr>
            <a:picLocks noChangeAspect="1"/>
          </p:cNvPicPr>
          <p:nvPr/>
        </p:nvPicPr>
        <p:blipFill>
          <a:blip r:embed="rId2"/>
          <a:stretch>
            <a:fillRect/>
          </a:stretch>
        </p:blipFill>
        <p:spPr>
          <a:xfrm>
            <a:off x="883328" y="993744"/>
            <a:ext cx="10425344" cy="5864256"/>
          </a:xfrm>
          <a:prstGeom prst="rect">
            <a:avLst/>
          </a:prstGeom>
        </p:spPr>
      </p:pic>
    </p:spTree>
    <p:extLst>
      <p:ext uri="{BB962C8B-B14F-4D97-AF65-F5344CB8AC3E}">
        <p14:creationId xmlns:p14="http://schemas.microsoft.com/office/powerpoint/2010/main" val="7438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Customer Login</a:t>
            </a:r>
          </a:p>
        </p:txBody>
      </p:sp>
      <p:pic>
        <p:nvPicPr>
          <p:cNvPr id="4" name="Picture 3">
            <a:extLst>
              <a:ext uri="{FF2B5EF4-FFF2-40B4-BE49-F238E27FC236}">
                <a16:creationId xmlns:a16="http://schemas.microsoft.com/office/drawing/2014/main" id="{9530A4D2-A942-4F17-90A2-5F77133554A3}"/>
              </a:ext>
            </a:extLst>
          </p:cNvPr>
          <p:cNvPicPr>
            <a:picLocks noChangeAspect="1"/>
          </p:cNvPicPr>
          <p:nvPr/>
        </p:nvPicPr>
        <p:blipFill>
          <a:blip r:embed="rId2"/>
          <a:stretch>
            <a:fillRect/>
          </a:stretch>
        </p:blipFill>
        <p:spPr>
          <a:xfrm>
            <a:off x="887767" y="998738"/>
            <a:ext cx="10416466" cy="5859262"/>
          </a:xfrm>
          <a:prstGeom prst="rect">
            <a:avLst/>
          </a:prstGeom>
        </p:spPr>
      </p:pic>
    </p:spTree>
    <p:extLst>
      <p:ext uri="{BB962C8B-B14F-4D97-AF65-F5344CB8AC3E}">
        <p14:creationId xmlns:p14="http://schemas.microsoft.com/office/powerpoint/2010/main" val="3562736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200</TotalTime>
  <Words>805</Words>
  <Application>Microsoft Office PowerPoint</Application>
  <PresentationFormat>Widescreen</PresentationFormat>
  <Paragraphs>136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Eras Demi ITC</vt:lpstr>
      <vt:lpstr>Eras Medium ITC</vt:lpstr>
      <vt:lpstr>Office Theme</vt:lpstr>
      <vt:lpstr>PRCO204 Group Presentation</vt:lpstr>
      <vt:lpstr>Product Goals</vt:lpstr>
      <vt:lpstr>Backlog</vt:lpstr>
      <vt:lpstr>Backlog</vt:lpstr>
      <vt:lpstr>Sprint Planning</vt:lpstr>
      <vt:lpstr>Story Map</vt:lpstr>
      <vt:lpstr>Product Demo - Home Page</vt:lpstr>
      <vt:lpstr>Product Demo –Flight Search</vt:lpstr>
      <vt:lpstr>Product Demo – Customer Login</vt:lpstr>
      <vt:lpstr>Product Demo - Bookings</vt:lpstr>
      <vt:lpstr>Product Demo – Generate a Secure Message</vt:lpstr>
      <vt:lpstr>Product Demo – Customer Logout</vt:lpstr>
      <vt:lpstr>Product Demo – Customer Create Account</vt:lpstr>
      <vt:lpstr>Product Demo – Admin Login</vt:lpstr>
      <vt:lpstr>Product Demo – Add Flight Plan</vt:lpstr>
      <vt:lpstr>Product Demo – Add Journey</vt:lpstr>
      <vt:lpstr>Product Demo – Generate Secure Message</vt:lpstr>
      <vt:lpstr>HCI Initial Review</vt:lpstr>
      <vt:lpstr>Risk Assessment – Project Scope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PRCO204 Group Presentation</dc:title>
  <dc:creator>(s) Marc Rasell</dc:creator>
  <cp:lastModifiedBy>(s) Marc Rasell</cp:lastModifiedBy>
  <cp:revision>18</cp:revision>
  <dcterms:created xsi:type="dcterms:W3CDTF">2020-02-14T08:36:23Z</dcterms:created>
  <dcterms:modified xsi:type="dcterms:W3CDTF">2020-03-05T21:19:39Z</dcterms:modified>
</cp:coreProperties>
</file>