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95EF-7F9A-18B3-6E7C-45987D2FE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 Tip worker make good money for living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A3353-37F8-01C7-CF40-51B655898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7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15A0D2-96E9-04DA-0A6A-4DE322720A68}"/>
              </a:ext>
            </a:extLst>
          </p:cNvPr>
          <p:cNvSpPr txBox="1"/>
          <p:nvPr/>
        </p:nvSpPr>
        <p:spPr>
          <a:xfrm>
            <a:off x="643464" y="639097"/>
            <a:ext cx="4789678" cy="2264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b="0" i="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The dataset and libraries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466B71E-8ED3-2B28-E4BD-DAA92CCEB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636670"/>
              </p:ext>
            </p:extLst>
          </p:nvPr>
        </p:nvGraphicFramePr>
        <p:xfrm>
          <a:off x="6105095" y="639097"/>
          <a:ext cx="5414956" cy="5575445"/>
        </p:xfrm>
        <a:graphic>
          <a:graphicData uri="http://schemas.openxmlformats.org/drawingml/2006/table">
            <a:tbl>
              <a:tblPr firstRow="1" bandRow="1"/>
              <a:tblGrid>
                <a:gridCol w="734453">
                  <a:extLst>
                    <a:ext uri="{9D8B030D-6E8A-4147-A177-3AD203B41FA5}">
                      <a16:colId xmlns:a16="http://schemas.microsoft.com/office/drawing/2014/main" val="3038342426"/>
                    </a:ext>
                  </a:extLst>
                </a:gridCol>
                <a:gridCol w="575671">
                  <a:extLst>
                    <a:ext uri="{9D8B030D-6E8A-4147-A177-3AD203B41FA5}">
                      <a16:colId xmlns:a16="http://schemas.microsoft.com/office/drawing/2014/main" val="954022141"/>
                    </a:ext>
                  </a:extLst>
                </a:gridCol>
                <a:gridCol w="575671">
                  <a:extLst>
                    <a:ext uri="{9D8B030D-6E8A-4147-A177-3AD203B41FA5}">
                      <a16:colId xmlns:a16="http://schemas.microsoft.com/office/drawing/2014/main" val="2418474163"/>
                    </a:ext>
                  </a:extLst>
                </a:gridCol>
                <a:gridCol w="637127">
                  <a:extLst>
                    <a:ext uri="{9D8B030D-6E8A-4147-A177-3AD203B41FA5}">
                      <a16:colId xmlns:a16="http://schemas.microsoft.com/office/drawing/2014/main" val="66791284"/>
                    </a:ext>
                  </a:extLst>
                </a:gridCol>
                <a:gridCol w="575671">
                  <a:extLst>
                    <a:ext uri="{9D8B030D-6E8A-4147-A177-3AD203B41FA5}">
                      <a16:colId xmlns:a16="http://schemas.microsoft.com/office/drawing/2014/main" val="1851768279"/>
                    </a:ext>
                  </a:extLst>
                </a:gridCol>
                <a:gridCol w="575671">
                  <a:extLst>
                    <a:ext uri="{9D8B030D-6E8A-4147-A177-3AD203B41FA5}">
                      <a16:colId xmlns:a16="http://schemas.microsoft.com/office/drawing/2014/main" val="3135492264"/>
                    </a:ext>
                  </a:extLst>
                </a:gridCol>
                <a:gridCol w="589350">
                  <a:extLst>
                    <a:ext uri="{9D8B030D-6E8A-4147-A177-3AD203B41FA5}">
                      <a16:colId xmlns:a16="http://schemas.microsoft.com/office/drawing/2014/main" val="4098102131"/>
                    </a:ext>
                  </a:extLst>
                </a:gridCol>
                <a:gridCol w="575671">
                  <a:extLst>
                    <a:ext uri="{9D8B030D-6E8A-4147-A177-3AD203B41FA5}">
                      <a16:colId xmlns:a16="http://schemas.microsoft.com/office/drawing/2014/main" val="725035438"/>
                    </a:ext>
                  </a:extLst>
                </a:gridCol>
                <a:gridCol w="575671">
                  <a:extLst>
                    <a:ext uri="{9D8B030D-6E8A-4147-A177-3AD203B41FA5}">
                      <a16:colId xmlns:a16="http://schemas.microsoft.com/office/drawing/2014/main" val="1885522663"/>
                    </a:ext>
                  </a:extLst>
                </a:gridCol>
              </a:tblGrid>
              <a:tr h="427285">
                <a:tc>
                  <a:txBody>
                    <a:bodyPr/>
                    <a:lstStyle/>
                    <a:p>
                      <a:pPr algn="r" fontAlgn="ctr"/>
                      <a:br>
                        <a:rPr lang="en-US" sz="1100" b="1">
                          <a:effectLst/>
                        </a:rPr>
                      </a:br>
                      <a:r>
                        <a:rPr lang="en-US" sz="1100" b="1">
                          <a:effectLst/>
                        </a:rPr>
                        <a:t>total_bill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tip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sex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smoker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day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time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size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Total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46761" marR="46761" marT="23380" marB="2338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3024271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16.99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1.01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Female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18.00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763984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1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10.34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1.66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12.00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081081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21.01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3.50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24.51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884456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3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23.68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3.31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26.99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663776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24.59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3.61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Female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28.20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99242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5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25.29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4.71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30.00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341271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8.77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2.00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10.77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172707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7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26.88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3.12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30.00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613555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15.04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1.96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17.00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91153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9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14.78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3.23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18.01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831395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10.27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1.71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11.98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49728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11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35.26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5.00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Female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40.26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197114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15.42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1.57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16.99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380751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13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18.43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3.00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21.43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442091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14.83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3.02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Female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17.85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55773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15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21.58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3.92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25.50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677960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10.33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1.67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Female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12.00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97900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17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16.29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3.71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20.00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540954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16.97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3.50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Female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Sun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20.47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682648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19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20.65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3.35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Male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Sat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Dinner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24.00</a:t>
                      </a:r>
                    </a:p>
                  </a:txBody>
                  <a:tcPr marL="46761" marR="46761" marT="23380" marB="23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02301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85A0A61-4350-7542-4169-484551609CA7}"/>
              </a:ext>
            </a:extLst>
          </p:cNvPr>
          <p:cNvSpPr txBox="1"/>
          <p:nvPr/>
        </p:nvSpPr>
        <p:spPr>
          <a:xfrm>
            <a:off x="2714669" y="3231285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("tips.csv")</a:t>
            </a:r>
          </a:p>
          <a:p>
            <a:endParaRPr lang="en-US" dirty="0"/>
          </a:p>
          <a:p>
            <a:r>
              <a:rPr lang="en-US" dirty="0" err="1"/>
              <a:t>df.head</a:t>
            </a:r>
            <a:r>
              <a:rPr lang="en-US" dirty="0"/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77A8CB-1B3E-9631-BE6F-721548F3ECD3}"/>
              </a:ext>
            </a:extLst>
          </p:cNvPr>
          <p:cNvSpPr txBox="1"/>
          <p:nvPr/>
        </p:nvSpPr>
        <p:spPr>
          <a:xfrm>
            <a:off x="420093" y="4482444"/>
            <a:ext cx="6097904" cy="196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 Index: 244 entries, 0 to 243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en-US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Data columns (total 7 columns)on </a:t>
            </a:r>
          </a:p>
          <a:p>
            <a:r>
              <a:rPr lang="en-US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the original dataset we add Total to see how much is the total bill including tip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6997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07F493-B877-AD21-40D7-5C876123F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810" y="376237"/>
            <a:ext cx="7795260" cy="6105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3CDF47-614D-E630-194B-45FEA9EC0195}"/>
              </a:ext>
            </a:extLst>
          </p:cNvPr>
          <p:cNvSpPr txBox="1"/>
          <p:nvPr/>
        </p:nvSpPr>
        <p:spPr>
          <a:xfrm>
            <a:off x="106253" y="1153447"/>
            <a:ext cx="3871386" cy="3692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Sum of tip by sex</a:t>
            </a:r>
            <a:endParaRPr lang="en-US" sz="4800" b="0" i="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317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D56A60B-9F53-163F-684C-6E33C348A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370" y="796886"/>
            <a:ext cx="7896224" cy="4995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B79AEC-ED52-9C83-A0CD-F90624172CA1}"/>
              </a:ext>
            </a:extLst>
          </p:cNvPr>
          <p:cNvSpPr txBox="1"/>
          <p:nvPr/>
        </p:nvSpPr>
        <p:spPr>
          <a:xfrm>
            <a:off x="106253" y="1153447"/>
            <a:ext cx="3757087" cy="3692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Sum of tip by day</a:t>
            </a:r>
            <a:endParaRPr lang="en-US" sz="4800" b="0" i="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4637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EB79AEC-ED52-9C83-A0CD-F90624172CA1}"/>
              </a:ext>
            </a:extLst>
          </p:cNvPr>
          <p:cNvSpPr txBox="1"/>
          <p:nvPr/>
        </p:nvSpPr>
        <p:spPr>
          <a:xfrm>
            <a:off x="106253" y="1153447"/>
            <a:ext cx="3757087" cy="3692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Sum of tip in percent from total bill</a:t>
            </a:r>
            <a:endParaRPr lang="en-US" sz="4800" b="0" i="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3DCCB7-9732-CCC3-E153-E988864F1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780" y="952500"/>
            <a:ext cx="79629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6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A85059-8133-66E6-678A-8F077FB1A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532" y="789622"/>
            <a:ext cx="7229475" cy="5667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85D2DF-29C1-EECB-126C-BC5F0AE5EF83}"/>
              </a:ext>
            </a:extLst>
          </p:cNvPr>
          <p:cNvSpPr txBox="1"/>
          <p:nvPr/>
        </p:nvSpPr>
        <p:spPr>
          <a:xfrm>
            <a:off x="106253" y="1153447"/>
            <a:ext cx="4328587" cy="3692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Sum of Tip by sex and day</a:t>
            </a:r>
            <a:endParaRPr lang="en-US" sz="4800" b="0" i="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1673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F85D2DF-29C1-EECB-126C-BC5F0AE5EF83}"/>
              </a:ext>
            </a:extLst>
          </p:cNvPr>
          <p:cNvSpPr txBox="1"/>
          <p:nvPr/>
        </p:nvSpPr>
        <p:spPr>
          <a:xfrm>
            <a:off x="1275177" y="333708"/>
            <a:ext cx="8189335" cy="9015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Sum of Tip by sex and day</a:t>
            </a:r>
            <a:endParaRPr lang="en-US" sz="4800" b="0" i="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182AEB-6B10-201A-1FC9-386F2406F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235304"/>
            <a:ext cx="101155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8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F85D2DF-29C1-EECB-126C-BC5F0AE5EF83}"/>
              </a:ext>
            </a:extLst>
          </p:cNvPr>
          <p:cNvSpPr txBox="1"/>
          <p:nvPr/>
        </p:nvSpPr>
        <p:spPr>
          <a:xfrm>
            <a:off x="106253" y="1756762"/>
            <a:ext cx="11554704" cy="4691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marL="685800" indent="-6858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b="0" i="0" dirty="0">
                <a:effectLst/>
                <a:latin typeface="Segoe UI" panose="020B0502040204020203" pitchFamily="34" charset="0"/>
              </a:rPr>
              <a:t>Total Sum of tip was higher for Male (485.07) than Female (246.51).</a:t>
            </a: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800" b="0" i="0" dirty="0">
              <a:effectLst/>
              <a:latin typeface="Segoe UI" panose="020B0502040204020203" pitchFamily="34" charset="0"/>
            </a:endParaRP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b="0" i="0" dirty="0">
                <a:effectLst/>
                <a:latin typeface="Segoe UI" panose="020B0502040204020203" pitchFamily="34" charset="0"/>
              </a:rPr>
              <a:t>﻿Average Sum of tip was higher for Male (121.27) than Female (61.63).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b="0" i="0" dirty="0">
              <a:effectLst/>
              <a:latin typeface="Segoe UI" panose="020B0502040204020203" pitchFamily="34" charset="0"/>
            </a:endParaRP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b="0" i="0" dirty="0">
                <a:effectLst/>
                <a:latin typeface="Segoe UI" panose="020B0502040204020203" pitchFamily="34" charset="0"/>
              </a:rPr>
              <a:t>Sum of tip for Male and Female diverged the most when the day was Sun, when Male were 126.17 higher than Female</a:t>
            </a:r>
            <a:endParaRPr lang="en-US" sz="4800" b="0" i="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B9126-B0E7-1EF0-4456-66AA655CE8FA}"/>
              </a:ext>
            </a:extLst>
          </p:cNvPr>
          <p:cNvSpPr txBox="1"/>
          <p:nvPr/>
        </p:nvSpPr>
        <p:spPr>
          <a:xfrm>
            <a:off x="2554664" y="575035"/>
            <a:ext cx="6636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u="sng" dirty="0"/>
              <a:t>Summary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639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F85D2DF-29C1-EECB-126C-BC5F0AE5EF83}"/>
              </a:ext>
            </a:extLst>
          </p:cNvPr>
          <p:cNvSpPr txBox="1"/>
          <p:nvPr/>
        </p:nvSpPr>
        <p:spPr>
          <a:xfrm>
            <a:off x="106253" y="1756762"/>
            <a:ext cx="11554704" cy="4691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marL="685800" indent="-6858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latin typeface="Segoe UI" panose="020B0502040204020203" pitchFamily="34" charset="0"/>
              </a:rPr>
              <a:t>From this what we see is that male tip workers make good money then female</a:t>
            </a:r>
            <a:endParaRPr lang="en-US" sz="4800" b="0" i="0" dirty="0">
              <a:effectLst/>
              <a:latin typeface="Segoe UI" panose="020B0502040204020203" pitchFamily="34" charset="0"/>
            </a:endParaRP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800" b="0" i="0" dirty="0">
              <a:effectLst/>
              <a:latin typeface="Segoe UI" panose="020B0502040204020203" pitchFamily="34" charset="0"/>
            </a:endParaRP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b="0" i="0" dirty="0">
                <a:effectLst/>
                <a:latin typeface="Segoe UI" panose="020B0502040204020203" pitchFamily="34" charset="0"/>
              </a:rPr>
              <a:t>﻿Is Tip workers make money for their service?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b="0" i="0" dirty="0">
              <a:effectLst/>
              <a:latin typeface="Segoe UI" panose="020B0502040204020203" pitchFamily="34" charset="0"/>
            </a:endParaRP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b="0" i="0" dirty="0">
                <a:effectLst/>
                <a:latin typeface="Segoe UI" panose="020B0502040204020203" pitchFamily="34" charset="0"/>
              </a:rPr>
              <a:t>Sum of tip for Male and Female diverged the most when the day was Sun, when Male were 126.17 higher than Female</a:t>
            </a:r>
            <a:endParaRPr lang="en-US" sz="4800" b="0" i="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B9126-B0E7-1EF0-4456-66AA655CE8FA}"/>
              </a:ext>
            </a:extLst>
          </p:cNvPr>
          <p:cNvSpPr txBox="1"/>
          <p:nvPr/>
        </p:nvSpPr>
        <p:spPr>
          <a:xfrm>
            <a:off x="2554664" y="575035"/>
            <a:ext cx="6636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u="sng" dirty="0"/>
              <a:t>Conclusion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1675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7230</TotalTime>
  <Words>390</Words>
  <Application>Microsoft Office PowerPoint</Application>
  <PresentationFormat>Widescreen</PresentationFormat>
  <Paragraphs>214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Segoe UI</vt:lpstr>
      <vt:lpstr>Celestial</vt:lpstr>
      <vt:lpstr>Is Tip worker make good money for living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Tip worker make good money for living</dc:title>
  <dc:creator>Eyob guyo</dc:creator>
  <cp:lastModifiedBy>Eyob guyo</cp:lastModifiedBy>
  <cp:revision>2</cp:revision>
  <dcterms:created xsi:type="dcterms:W3CDTF">2022-12-08T23:24:01Z</dcterms:created>
  <dcterms:modified xsi:type="dcterms:W3CDTF">2022-12-13T23:54:10Z</dcterms:modified>
</cp:coreProperties>
</file>