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2" r:id="rId4"/>
    <p:sldId id="298" r:id="rId5"/>
    <p:sldId id="299" r:id="rId6"/>
    <p:sldId id="300" r:id="rId7"/>
    <p:sldId id="291" r:id="rId8"/>
    <p:sldId id="294" r:id="rId9"/>
    <p:sldId id="305" r:id="rId10"/>
    <p:sldId id="304" r:id="rId11"/>
    <p:sldId id="271" r:id="rId12"/>
  </p:sldIdLst>
  <p:sldSz cx="9144000" cy="5143500" type="screen16x9"/>
  <p:notesSz cx="6858000" cy="9144000"/>
  <p:embeddedFontLst>
    <p:embeddedFont>
      <p:font typeface="Playfair Display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>
        <p:scale>
          <a:sx n="75" d="100"/>
          <a:sy n="75" d="100"/>
        </p:scale>
        <p:origin x="756" y="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440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25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16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215d1a200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215d1a200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1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5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0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87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3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06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7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55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15d1a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15d1a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6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48" y="2604149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Sales Forecasting</a:t>
            </a:r>
            <a:endParaRPr dirty="0"/>
          </a:p>
        </p:txBody>
      </p:sp>
      <p:pic>
        <p:nvPicPr>
          <p:cNvPr id="2" name="Picture 2" descr="6 Sales Forecasting Methods for a Stronger Growth Strate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5" y="1021765"/>
            <a:ext cx="3097545" cy="17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11081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980000"/>
                </a:solidFill>
              </a:rPr>
              <a:t>Conclusion</a:t>
            </a:r>
            <a:endParaRPr dirty="0">
              <a:solidFill>
                <a:srgbClr val="980000"/>
              </a:solidFill>
            </a:endParaRPr>
          </a:p>
        </p:txBody>
      </p:sp>
      <p:sp>
        <p:nvSpPr>
          <p:cNvPr id="4" name="Google Shape;73;p15"/>
          <p:cNvSpPr txBox="1">
            <a:spLocks noGrp="1"/>
          </p:cNvSpPr>
          <p:nvPr>
            <p:ph type="body" idx="1"/>
          </p:nvPr>
        </p:nvSpPr>
        <p:spPr>
          <a:xfrm>
            <a:off x="95250" y="3232570"/>
            <a:ext cx="8953500" cy="1409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 algn="just">
              <a:lnSpc>
                <a:spcPct val="150000"/>
              </a:lnSpc>
              <a:buClr>
                <a:schemeClr val="accent1"/>
              </a:buClr>
              <a:buSzPts val="2200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We have 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successfully 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>applied random forest </a:t>
            </a:r>
            <a:r>
              <a:rPr lang="en-US" sz="1400" b="1" dirty="0" err="1">
                <a:solidFill>
                  <a:schemeClr val="accent1"/>
                </a:solidFill>
                <a:latin typeface="+mj-lt"/>
              </a:rPr>
              <a:t>regressor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> and LSTM on the dataset to 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forecasted </a:t>
            </a:r>
            <a:r>
              <a:rPr lang="en-US" sz="1400" b="1" dirty="0">
                <a:solidFill>
                  <a:schemeClr val="accent1"/>
                </a:solidFill>
                <a:latin typeface="+mj-lt"/>
              </a:rPr>
              <a:t>sales for next years. The Random Forest is performing very good, but LSTM due to small amount of data is not good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.</a:t>
            </a:r>
          </a:p>
          <a:p>
            <a:pPr lvl="0" indent="-368300" algn="just">
              <a:lnSpc>
                <a:spcPct val="150000"/>
              </a:lnSpc>
              <a:buClr>
                <a:schemeClr val="accent1"/>
              </a:buClr>
              <a:buSzPts val="2200"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The weak performance is due to small amount of data.</a:t>
            </a:r>
          </a:p>
          <a:p>
            <a:pPr lvl="0" indent="-368300" algn="just">
              <a:lnSpc>
                <a:spcPct val="150000"/>
              </a:lnSpc>
              <a:buClr>
                <a:schemeClr val="accent1"/>
              </a:buClr>
              <a:buSzPts val="2200"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Sales forecasting helps us to design strategies and effective planning ahead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050" name="Picture 2" descr="World Map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0"/>
            <a:ext cx="508635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724400" y="898075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" name="Oval 9"/>
          <p:cNvSpPr/>
          <p:nvPr/>
        </p:nvSpPr>
        <p:spPr>
          <a:xfrm>
            <a:off x="5384800" y="1863638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" name="Oval 10"/>
          <p:cNvSpPr/>
          <p:nvPr/>
        </p:nvSpPr>
        <p:spPr>
          <a:xfrm>
            <a:off x="7975600" y="2215063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" name="Oval 11"/>
          <p:cNvSpPr/>
          <p:nvPr/>
        </p:nvSpPr>
        <p:spPr>
          <a:xfrm>
            <a:off x="6505575" y="1566999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" name="Oval 12"/>
          <p:cNvSpPr/>
          <p:nvPr/>
        </p:nvSpPr>
        <p:spPr>
          <a:xfrm>
            <a:off x="6886575" y="846187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" name="Oval 13"/>
          <p:cNvSpPr/>
          <p:nvPr/>
        </p:nvSpPr>
        <p:spPr>
          <a:xfrm>
            <a:off x="7503837" y="1165592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5" name="Oval 14"/>
          <p:cNvSpPr/>
          <p:nvPr/>
        </p:nvSpPr>
        <p:spPr>
          <a:xfrm>
            <a:off x="7608232" y="608426"/>
            <a:ext cx="355600" cy="35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6" name="Flowchart: Merge 15"/>
          <p:cNvSpPr/>
          <p:nvPr/>
        </p:nvSpPr>
        <p:spPr>
          <a:xfrm rot="16200000">
            <a:off x="270353" y="3348949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7" name="Flowchart: Merge 16"/>
          <p:cNvSpPr/>
          <p:nvPr/>
        </p:nvSpPr>
        <p:spPr>
          <a:xfrm rot="16200000">
            <a:off x="301322" y="4313821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" name="Flowchart: Merge 17"/>
          <p:cNvSpPr/>
          <p:nvPr/>
        </p:nvSpPr>
        <p:spPr>
          <a:xfrm rot="16200000">
            <a:off x="301322" y="4621648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" name="Rectangle 7"/>
          <p:cNvSpPr/>
          <p:nvPr/>
        </p:nvSpPr>
        <p:spPr>
          <a:xfrm>
            <a:off x="543857" y="1017450"/>
            <a:ext cx="4123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rgbClr val="C00000"/>
                </a:solidFill>
                <a:latin typeface="Söhne"/>
              </a:rPr>
              <a:t>Sales </a:t>
            </a:r>
            <a:r>
              <a:rPr lang="en-US" sz="1600" dirty="0">
                <a:solidFill>
                  <a:srgbClr val="C00000"/>
                </a:solidFill>
                <a:latin typeface="Söhne"/>
              </a:rPr>
              <a:t>forecasting is an important tool for businesses to plan and make strategic decisions. It provides insights into future sales trends, helps in inventory management, and facilitates better decision-making. By analyzing historical data and current trends, businesses can make accurate sales forecasts, which can help them stay competitive in the </a:t>
            </a:r>
            <a:r>
              <a:rPr lang="en-US" sz="1600" dirty="0" smtClean="0">
                <a:solidFill>
                  <a:srgbClr val="C00000"/>
                </a:solidFill>
                <a:latin typeface="Söhne"/>
              </a:rPr>
              <a:t>market.</a:t>
            </a:r>
            <a:endParaRPr lang="" sz="1600" dirty="0">
              <a:solidFill>
                <a:srgbClr val="C00000"/>
              </a:solidFill>
            </a:endParaRPr>
          </a:p>
        </p:txBody>
      </p:sp>
      <p:sp>
        <p:nvSpPr>
          <p:cNvPr id="20" name="Flowchart: Merge 19"/>
          <p:cNvSpPr/>
          <p:nvPr/>
        </p:nvSpPr>
        <p:spPr>
          <a:xfrm rot="16200000">
            <a:off x="286480" y="1076071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10407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980000"/>
                </a:solidFill>
              </a:rPr>
              <a:t>Agenda</a:t>
            </a:r>
            <a:endParaRPr dirty="0">
              <a:solidFill>
                <a:srgbClr val="980000"/>
              </a:solidFill>
            </a:endParaRPr>
          </a:p>
        </p:txBody>
      </p:sp>
      <p:sp>
        <p:nvSpPr>
          <p:cNvPr id="4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3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Objectives/ Problem Statement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Data Description</a:t>
            </a:r>
            <a:endParaRPr lang="en-US" sz="1600" dirty="0" smtClean="0">
              <a:solidFill>
                <a:schemeClr val="accent1"/>
              </a:solidFill>
              <a:latin typeface="+mj-lt"/>
            </a:endParaRPr>
          </a:p>
          <a:p>
            <a:pPr lvl="0" indent="-368300">
              <a:lnSpc>
                <a:spcPct val="200000"/>
              </a:lnSpc>
              <a:buClr>
                <a:schemeClr val="accent1"/>
              </a:buClr>
              <a:buSzPts val="2200"/>
            </a:pPr>
            <a:r>
              <a:rPr lang="en-US" sz="1600" dirty="0">
                <a:solidFill>
                  <a:schemeClr val="accent1"/>
                </a:solidFill>
              </a:rPr>
              <a:t>Exploratory Data Analysis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Making Time Series Nature Data</a:t>
            </a:r>
            <a:endParaRPr lang="en-US" sz="1600" dirty="0" smtClean="0">
              <a:solidFill>
                <a:schemeClr val="accent1"/>
              </a:solidFill>
              <a:latin typeface="+mj-lt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Random Forest Regression (Traditional ML)</a:t>
            </a:r>
            <a:endParaRPr lang="en-US" sz="1600" dirty="0" smtClean="0">
              <a:solidFill>
                <a:schemeClr val="accent1"/>
              </a:solidFill>
              <a:latin typeface="+mj-lt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LSTM Model (Deep Learning)</a:t>
            </a:r>
          </a:p>
          <a:p>
            <a:pPr lvl="0" indent="-368300">
              <a:lnSpc>
                <a:spcPct val="200000"/>
              </a:lnSpc>
              <a:buClr>
                <a:schemeClr val="accent1"/>
              </a:buClr>
              <a:buSzPts val="2200"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Conclusion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Flowchart: Merge 1"/>
          <p:cNvSpPr/>
          <p:nvPr/>
        </p:nvSpPr>
        <p:spPr>
          <a:xfrm rot="16200000">
            <a:off x="481089" y="137806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" name="Flowchart: Merge 10"/>
          <p:cNvSpPr/>
          <p:nvPr/>
        </p:nvSpPr>
        <p:spPr>
          <a:xfrm rot="16200000">
            <a:off x="481089" y="187715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7" name="Flowchart: Merge 16"/>
          <p:cNvSpPr/>
          <p:nvPr/>
        </p:nvSpPr>
        <p:spPr>
          <a:xfrm rot="16200000">
            <a:off x="481089" y="235084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" name="Flowchart: Merge 17"/>
          <p:cNvSpPr/>
          <p:nvPr/>
        </p:nvSpPr>
        <p:spPr>
          <a:xfrm rot="16200000">
            <a:off x="481089" y="283723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9" name="Flowchart: Merge 18"/>
          <p:cNvSpPr/>
          <p:nvPr/>
        </p:nvSpPr>
        <p:spPr>
          <a:xfrm rot="16200000">
            <a:off x="481089" y="332362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0" name="Flowchart: Merge 19"/>
          <p:cNvSpPr/>
          <p:nvPr/>
        </p:nvSpPr>
        <p:spPr>
          <a:xfrm rot="16200000">
            <a:off x="481089" y="381001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1" name="Flowchart: Merge 20"/>
          <p:cNvSpPr/>
          <p:nvPr/>
        </p:nvSpPr>
        <p:spPr>
          <a:xfrm rot="16200000">
            <a:off x="481089" y="430910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-19258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rgbClr val="980000"/>
                </a:solidFill>
              </a:rPr>
              <a:t>Objective - Sales Forecasting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9700" y="606842"/>
            <a:ext cx="8902700" cy="440929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Sales forecasting is the process of estimating future sales for a business based on historical data and market trends. It plays a crucial role in the overall planning process of any business as it helps to determine the resources needed to achieve sales targets and make informed decisions on inventory, production, and </a:t>
            </a:r>
            <a:r>
              <a:rPr lang="en-US" dirty="0" smtClean="0">
                <a:solidFill>
                  <a:schemeClr val="accent1"/>
                </a:solidFill>
              </a:rPr>
              <a:t>staffing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Helps in strategic planning and setting realistic sales goals.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Facilitates in identifying potential challenges and opportunities for growth.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Enables businesses to make informed decisions regarding resource allocation.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Improves cash flow management by forecasting revenue and expenses.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Helps in identifying areas of inefficiencies and ways to improve performance.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1"/>
                </a:solidFill>
              </a:rPr>
              <a:t>Enables businesses to respond proactively to market changes and competitive pressures.</a:t>
            </a:r>
            <a:endParaRPr lang="" dirty="0">
              <a:solidFill>
                <a:schemeClr val="accent1"/>
              </a:solidFill>
            </a:endParaRPr>
          </a:p>
        </p:txBody>
      </p:sp>
      <p:sp>
        <p:nvSpPr>
          <p:cNvPr id="10" name="Flowchart: Merge 9"/>
          <p:cNvSpPr/>
          <p:nvPr/>
        </p:nvSpPr>
        <p:spPr>
          <a:xfrm rot="16200000">
            <a:off x="341389" y="79386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" name="Flowchart: Merge 10"/>
          <p:cNvSpPr/>
          <p:nvPr/>
        </p:nvSpPr>
        <p:spPr>
          <a:xfrm rot="16200000">
            <a:off x="341389" y="2434270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" name="Flowchart: Merge 11"/>
          <p:cNvSpPr/>
          <p:nvPr/>
        </p:nvSpPr>
        <p:spPr>
          <a:xfrm rot="16200000">
            <a:off x="352124" y="2843994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" name="Flowchart: Merge 12"/>
          <p:cNvSpPr/>
          <p:nvPr/>
        </p:nvSpPr>
        <p:spPr>
          <a:xfrm rot="16200000">
            <a:off x="362859" y="3253718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" name="Flowchart: Merge 13"/>
          <p:cNvSpPr/>
          <p:nvPr/>
        </p:nvSpPr>
        <p:spPr>
          <a:xfrm rot="16200000">
            <a:off x="373594" y="366344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5" name="Flowchart: Merge 14"/>
          <p:cNvSpPr/>
          <p:nvPr/>
        </p:nvSpPr>
        <p:spPr>
          <a:xfrm rot="16200000">
            <a:off x="362858" y="4073157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6" name="Flowchart: Merge 15"/>
          <p:cNvSpPr/>
          <p:nvPr/>
        </p:nvSpPr>
        <p:spPr>
          <a:xfrm rot="16200000">
            <a:off x="369664" y="4482881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5119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-19258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980000"/>
                </a:solidFill>
              </a:rPr>
              <a:t>Data Description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300" y="606842"/>
            <a:ext cx="9029700" cy="440929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We have used sales data of previous years (more previous years, best will be forecasting – historic data)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We have calculated sales for each country, region, model family, model name, model year and model CC engine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We have around 5300 records and 7 columns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We have </a:t>
            </a:r>
            <a:r>
              <a:rPr lang="en-US" sz="1900" dirty="0">
                <a:solidFill>
                  <a:schemeClr val="accent1"/>
                </a:solidFill>
              </a:rPr>
              <a:t>used </a:t>
            </a:r>
            <a:r>
              <a:rPr lang="en-US" sz="1900" dirty="0" smtClean="0">
                <a:solidFill>
                  <a:schemeClr val="accent1"/>
                </a:solidFill>
              </a:rPr>
              <a:t>features - 'Country US or Not?', 'Sale Region Code', 'Family Name', 'Model Name</a:t>
            </a:r>
            <a:r>
              <a:rPr lang="en-US" sz="1900" dirty="0">
                <a:solidFill>
                  <a:schemeClr val="accent1"/>
                </a:solidFill>
              </a:rPr>
              <a:t>', </a:t>
            </a:r>
            <a:r>
              <a:rPr lang="en-US" sz="1900" dirty="0" smtClean="0">
                <a:solidFill>
                  <a:schemeClr val="accent1"/>
                </a:solidFill>
              </a:rPr>
              <a:t>'Model Year', 'Engine CC Size‘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We have used sales data from 2004 till 2022 – </a:t>
            </a:r>
            <a:r>
              <a:rPr lang="en-US" sz="1900" dirty="0" smtClean="0">
                <a:solidFill>
                  <a:srgbClr val="FF0000"/>
                </a:solidFill>
              </a:rPr>
              <a:t>The data was only available from 2004 to 2009 and most the sales were 0 for many models</a:t>
            </a:r>
            <a:r>
              <a:rPr lang="en-US" sz="1900" dirty="0" smtClean="0">
                <a:solidFill>
                  <a:schemeClr val="accent1"/>
                </a:solidFill>
              </a:rPr>
              <a:t> – </a:t>
            </a:r>
            <a:r>
              <a:rPr lang="en-US" sz="1900" dirty="0" smtClean="0">
                <a:solidFill>
                  <a:srgbClr val="00B050"/>
                </a:solidFill>
              </a:rPr>
              <a:t>for this POC purpose I have plot random sales for years where sales is ZERO (random value between 1 and 200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lowchart: Merge 13"/>
          <p:cNvSpPr/>
          <p:nvPr/>
        </p:nvSpPr>
        <p:spPr>
          <a:xfrm rot="16200000">
            <a:off x="341389" y="79386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5" name="Flowchart: Merge 14"/>
          <p:cNvSpPr/>
          <p:nvPr/>
        </p:nvSpPr>
        <p:spPr>
          <a:xfrm rot="16200000">
            <a:off x="341389" y="1610121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6" name="Flowchart: Merge 15"/>
          <p:cNvSpPr/>
          <p:nvPr/>
        </p:nvSpPr>
        <p:spPr>
          <a:xfrm rot="16200000">
            <a:off x="341389" y="2426380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7" name="Flowchart: Merge 16"/>
          <p:cNvSpPr/>
          <p:nvPr/>
        </p:nvSpPr>
        <p:spPr>
          <a:xfrm rot="16200000">
            <a:off x="341388" y="2865974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" name="Flowchart: Merge 17"/>
          <p:cNvSpPr/>
          <p:nvPr/>
        </p:nvSpPr>
        <p:spPr>
          <a:xfrm rot="16200000">
            <a:off x="341388" y="368223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80460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-19258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980000"/>
                </a:solidFill>
              </a:rPr>
              <a:t>Exploratory Data Analysis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100" y="836023"/>
            <a:ext cx="8864600" cy="418011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Whether sales inside in US or outside US?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Top 10 Sales Regions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Top 10 Family Names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Top 10 Model Names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Model Year Wise Data</a:t>
            </a:r>
          </a:p>
          <a:p>
            <a:pPr algn="just">
              <a:lnSpc>
                <a:spcPct val="200000"/>
              </a:lnSpc>
            </a:pPr>
            <a:r>
              <a:rPr lang="en-US" sz="1900" dirty="0" smtClean="0">
                <a:solidFill>
                  <a:schemeClr val="accent1"/>
                </a:solidFill>
              </a:rPr>
              <a:t>Engine Size Wise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0" y="1498599"/>
            <a:ext cx="2379510" cy="3517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498599"/>
            <a:ext cx="5829300" cy="3547316"/>
          </a:xfrm>
          <a:prstGeom prst="rect">
            <a:avLst/>
          </a:prstGeom>
        </p:spPr>
      </p:pic>
      <p:sp>
        <p:nvSpPr>
          <p:cNvPr id="14" name="Flowchart: Merge 13"/>
          <p:cNvSpPr/>
          <p:nvPr/>
        </p:nvSpPr>
        <p:spPr>
          <a:xfrm rot="16200000">
            <a:off x="366789" y="1146718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5" name="Flowchart: Merge 14"/>
          <p:cNvSpPr/>
          <p:nvPr/>
        </p:nvSpPr>
        <p:spPr>
          <a:xfrm rot="16200000">
            <a:off x="366789" y="1728739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1420222"/>
            <a:ext cx="5829301" cy="3595914"/>
          </a:xfrm>
          <a:prstGeom prst="rect">
            <a:avLst/>
          </a:prstGeom>
        </p:spPr>
      </p:pic>
      <p:sp>
        <p:nvSpPr>
          <p:cNvPr id="16" name="Flowchart: Merge 15"/>
          <p:cNvSpPr/>
          <p:nvPr/>
        </p:nvSpPr>
        <p:spPr>
          <a:xfrm rot="16200000">
            <a:off x="366789" y="2293705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699" y="1420220"/>
            <a:ext cx="5772151" cy="3595916"/>
          </a:xfrm>
          <a:prstGeom prst="rect">
            <a:avLst/>
          </a:prstGeom>
        </p:spPr>
      </p:pic>
      <p:sp>
        <p:nvSpPr>
          <p:cNvPr id="17" name="Flowchart: Merge 16"/>
          <p:cNvSpPr/>
          <p:nvPr/>
        </p:nvSpPr>
        <p:spPr>
          <a:xfrm rot="16200000">
            <a:off x="366789" y="2858670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606" y="1468821"/>
            <a:ext cx="5868394" cy="3517572"/>
          </a:xfrm>
          <a:prstGeom prst="rect">
            <a:avLst/>
          </a:prstGeom>
        </p:spPr>
      </p:pic>
      <p:sp>
        <p:nvSpPr>
          <p:cNvPr id="18" name="Flowchart: Merge 17"/>
          <p:cNvSpPr/>
          <p:nvPr/>
        </p:nvSpPr>
        <p:spPr>
          <a:xfrm rot="16200000">
            <a:off x="366788" y="3461735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5510" y="1498598"/>
            <a:ext cx="6008490" cy="3542974"/>
          </a:xfrm>
          <a:prstGeom prst="rect">
            <a:avLst/>
          </a:prstGeom>
        </p:spPr>
      </p:pic>
      <p:sp>
        <p:nvSpPr>
          <p:cNvPr id="20" name="Flowchart: Merge 19"/>
          <p:cNvSpPr/>
          <p:nvPr/>
        </p:nvSpPr>
        <p:spPr>
          <a:xfrm rot="16200000">
            <a:off x="366787" y="4043757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16653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-19258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980000"/>
                </a:solidFill>
              </a:rPr>
              <a:t>Making Data as Time Series Nature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4000" y="836023"/>
            <a:ext cx="1181100" cy="4180114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200000"/>
              </a:lnSpc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2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4000" y="1372306"/>
            <a:ext cx="1995054" cy="4364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1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4000" y="1844515"/>
            <a:ext cx="1995054" cy="4364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2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4000" y="2342124"/>
            <a:ext cx="1995054" cy="436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3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4000" y="2814333"/>
            <a:ext cx="1995054" cy="4364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4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4000" y="3299242"/>
            <a:ext cx="1995054" cy="436419"/>
          </a:xfrm>
          <a:prstGeom prst="rect">
            <a:avLst/>
          </a:prstGeom>
          <a:solidFill>
            <a:srgbClr val="E5341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5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4000" y="3771451"/>
            <a:ext cx="1995054" cy="4364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6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4000" y="4243661"/>
            <a:ext cx="1995054" cy="43015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7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4000" y="4677769"/>
            <a:ext cx="1995054" cy="4149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8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4000" y="606842"/>
            <a:ext cx="1995054" cy="640774"/>
            <a:chOff x="508000" y="1042554"/>
            <a:chExt cx="1995054" cy="640774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508000" y="1118754"/>
              <a:ext cx="1995054" cy="56457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itel 1"/>
            <p:cNvSpPr txBox="1">
              <a:spLocks/>
            </p:cNvSpPr>
            <p:nvPr/>
          </p:nvSpPr>
          <p:spPr bwMode="auto">
            <a:xfrm>
              <a:off x="789419" y="1042554"/>
              <a:ext cx="141143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de-DE" kern="0" dirty="0" smtClean="0">
                  <a:solidFill>
                    <a:srgbClr val="FFFF00"/>
                  </a:solidFill>
                </a:rPr>
                <a:t>Dataset</a:t>
              </a:r>
              <a:endParaRPr lang="de-DE" kern="0" dirty="0">
                <a:solidFill>
                  <a:srgbClr val="FFFF00"/>
                </a:solidFill>
              </a:endParaRPr>
            </a:p>
          </p:txBody>
        </p:sp>
      </p:grpSp>
      <p:sp>
        <p:nvSpPr>
          <p:cNvPr id="22" name="Right Arrow 21"/>
          <p:cNvSpPr/>
          <p:nvPr/>
        </p:nvSpPr>
        <p:spPr bwMode="auto">
          <a:xfrm>
            <a:off x="2354121" y="3055632"/>
            <a:ext cx="800100" cy="561109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74994" y="1393088"/>
            <a:ext cx="1995054" cy="56110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1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76529" y="1393087"/>
            <a:ext cx="1995054" cy="5611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2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16177" y="1393086"/>
            <a:ext cx="1995054" cy="561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3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70383" y="1940341"/>
            <a:ext cx="1995054" cy="5611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2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63834" y="1943805"/>
            <a:ext cx="1995054" cy="561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3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15027" y="1943806"/>
            <a:ext cx="1995054" cy="56110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4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75001" y="2501449"/>
            <a:ext cx="1995054" cy="561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3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062684" y="2501449"/>
            <a:ext cx="1995054" cy="56110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4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015027" y="2501449"/>
            <a:ext cx="1995054" cy="561109"/>
          </a:xfrm>
          <a:prstGeom prst="rect">
            <a:avLst/>
          </a:prstGeom>
          <a:solidFill>
            <a:srgbClr val="E5341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5 Sale</a:t>
            </a:r>
            <a:endParaRPr kumimoji="0" lang="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 rot="16200000">
            <a:off x="4834374" y="1711448"/>
            <a:ext cx="654627" cy="370667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 bwMode="auto">
          <a:xfrm>
            <a:off x="4077853" y="3762216"/>
            <a:ext cx="2339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kern="0" dirty="0" smtClean="0"/>
              <a:t>X - Predictor</a:t>
            </a:r>
            <a:endParaRPr lang="de-DE" kern="0" dirty="0"/>
          </a:p>
        </p:txBody>
      </p:sp>
      <p:sp>
        <p:nvSpPr>
          <p:cNvPr id="35" name="Left Brace 34"/>
          <p:cNvSpPr/>
          <p:nvPr/>
        </p:nvSpPr>
        <p:spPr bwMode="auto">
          <a:xfrm rot="16200000">
            <a:off x="7728383" y="2580673"/>
            <a:ext cx="654627" cy="196822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Titel 1"/>
          <p:cNvSpPr txBox="1">
            <a:spLocks/>
          </p:cNvSpPr>
          <p:nvPr/>
        </p:nvSpPr>
        <p:spPr bwMode="auto">
          <a:xfrm>
            <a:off x="6904765" y="3744895"/>
            <a:ext cx="2339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kern="0" dirty="0" smtClean="0"/>
              <a:t>y - Target</a:t>
            </a:r>
            <a:endParaRPr lang="de-DE" kern="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756893" y="606842"/>
            <a:ext cx="4843318" cy="640774"/>
            <a:chOff x="508000" y="1042554"/>
            <a:chExt cx="1995054" cy="640774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508000" y="1118754"/>
              <a:ext cx="1995054" cy="56457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itel 1"/>
            <p:cNvSpPr txBox="1">
              <a:spLocks/>
            </p:cNvSpPr>
            <p:nvPr/>
          </p:nvSpPr>
          <p:spPr bwMode="auto">
            <a:xfrm>
              <a:off x="789419" y="1042554"/>
              <a:ext cx="141143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de-DE" kern="0" dirty="0" smtClean="0">
                  <a:solidFill>
                    <a:srgbClr val="FFFF00"/>
                  </a:solidFill>
                </a:rPr>
                <a:t>Time Series Dataset</a:t>
              </a:r>
              <a:endParaRPr lang="de-DE" kern="0" dirty="0">
                <a:solidFill>
                  <a:srgbClr val="FFFF00"/>
                </a:solidFill>
              </a:endParaRPr>
            </a:p>
          </p:txBody>
        </p:sp>
      </p:grpSp>
      <p:sp>
        <p:nvSpPr>
          <p:cNvPr id="41" name="Titel 1"/>
          <p:cNvSpPr txBox="1">
            <a:spLocks/>
          </p:cNvSpPr>
          <p:nvPr/>
        </p:nvSpPr>
        <p:spPr bwMode="auto">
          <a:xfrm>
            <a:off x="2671333" y="4052002"/>
            <a:ext cx="6572544" cy="10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de-DE" sz="1600" kern="0" dirty="0" smtClean="0">
                <a:solidFill>
                  <a:srgbClr val="C00000"/>
                </a:solidFill>
              </a:rPr>
              <a:t>Loop back: How many previous records are we considering for predicting next. Here loop back is 2, we predict next on basis of last two records</a:t>
            </a:r>
            <a:endParaRPr lang="de-DE" sz="16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  <p:bldP spid="36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980000"/>
                </a:solidFill>
              </a:rPr>
              <a:t>Random Fores</a:t>
            </a:r>
            <a:r>
              <a:rPr lang="en-GB" sz="2800" dirty="0" smtClean="0">
                <a:solidFill>
                  <a:srgbClr val="980000"/>
                </a:solidFill>
              </a:rPr>
              <a:t>t Regression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114300" y="520700"/>
            <a:ext cx="9029700" cy="449543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We have used Time Series Data (Year Wise Sales) along with other features such as Model Family, Model Name, Model Year, Country and Engine Size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We have used 500 trees in Forest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Results were very effective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Forecasting for next years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2" descr="Random Forests Understa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967172"/>
            <a:ext cx="4500563" cy="304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Merge 13"/>
          <p:cNvSpPr/>
          <p:nvPr/>
        </p:nvSpPr>
        <p:spPr>
          <a:xfrm rot="16200000">
            <a:off x="354089" y="778418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4" y="664850"/>
            <a:ext cx="8497884" cy="4351287"/>
          </a:xfrm>
          <a:prstGeom prst="rect">
            <a:avLst/>
          </a:prstGeom>
        </p:spPr>
      </p:pic>
      <p:sp>
        <p:nvSpPr>
          <p:cNvPr id="17" name="Flowchart: Merge 16"/>
          <p:cNvSpPr/>
          <p:nvPr/>
        </p:nvSpPr>
        <p:spPr>
          <a:xfrm rot="16200000">
            <a:off x="354089" y="1893783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9" name="Flowchart: Merge 18"/>
          <p:cNvSpPr/>
          <p:nvPr/>
        </p:nvSpPr>
        <p:spPr>
          <a:xfrm rot="16200000">
            <a:off x="354089" y="2461250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0" name="Flowchart: Merge 19"/>
          <p:cNvSpPr/>
          <p:nvPr/>
        </p:nvSpPr>
        <p:spPr>
          <a:xfrm rot="16200000">
            <a:off x="354089" y="2996266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83" y="704245"/>
            <a:ext cx="8353425" cy="4233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08" y="664849"/>
            <a:ext cx="8267700" cy="4273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82" y="700436"/>
            <a:ext cx="8277225" cy="4276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84" y="770249"/>
            <a:ext cx="8399340" cy="42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980000"/>
                </a:solidFill>
              </a:rPr>
              <a:t>Deep Learning – LSTM Model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626100"/>
            <a:ext cx="8679900" cy="43015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Short-Term Memory) is a type of Recurrent Neural Network (RNN) architecture that is capable of processing sequential data such as time series.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introduced by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Hochreiter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1997 to address the problem of vanishing gradients in traditional RNNs. LSTM uses a memory cell that can selectively forget or remember information over time, allowing it to capture long-term dependencies in the data.</a:t>
            </a:r>
          </a:p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is particularly effective for time series because it can handle inputs with varying time intervals and can capture both short-term and long-term temporal dependencies. It can also handle input sequences of variable length, making it useful for time series data with irregular sampling intervals.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LSTM can model non-linear relationships in time series data, making it a powerful tool for forecasting future values based on past observations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Merge 23"/>
          <p:cNvSpPr/>
          <p:nvPr/>
        </p:nvSpPr>
        <p:spPr>
          <a:xfrm rot="16200000">
            <a:off x="303289" y="725383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5" name="Flowchart: Merge 24"/>
          <p:cNvSpPr/>
          <p:nvPr/>
        </p:nvSpPr>
        <p:spPr>
          <a:xfrm rot="16200000">
            <a:off x="339425" y="2629892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10634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980000"/>
                </a:solidFill>
              </a:rPr>
              <a:t>Deep Learning – LSTM Model</a:t>
            </a:r>
            <a:endParaRPr sz="2800" dirty="0">
              <a:solidFill>
                <a:srgbClr val="98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626100"/>
            <a:ext cx="8679900" cy="43015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this LSTM Network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not good because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small amount of data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small network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less iteration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haven’t tune parameters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Loss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Accuracy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Merge 23"/>
          <p:cNvSpPr/>
          <p:nvPr/>
        </p:nvSpPr>
        <p:spPr>
          <a:xfrm rot="16200000">
            <a:off x="328689" y="788883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117725"/>
            <a:ext cx="5400675" cy="2914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586" y="2045325"/>
            <a:ext cx="5588414" cy="2969250"/>
          </a:xfrm>
          <a:prstGeom prst="rect">
            <a:avLst/>
          </a:prstGeom>
        </p:spPr>
      </p:pic>
      <p:sp>
        <p:nvSpPr>
          <p:cNvPr id="8" name="Flowchart: Merge 7"/>
          <p:cNvSpPr/>
          <p:nvPr/>
        </p:nvSpPr>
        <p:spPr>
          <a:xfrm rot="16200000">
            <a:off x="328689" y="1219089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" name="Flowchart: Merge 8"/>
          <p:cNvSpPr/>
          <p:nvPr/>
        </p:nvSpPr>
        <p:spPr>
          <a:xfrm rot="16200000">
            <a:off x="328689" y="1649295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" name="Flowchart: Merge 9"/>
          <p:cNvSpPr/>
          <p:nvPr/>
        </p:nvSpPr>
        <p:spPr>
          <a:xfrm rot="16200000">
            <a:off x="328689" y="2041181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" name="Flowchart: Merge 10"/>
          <p:cNvSpPr/>
          <p:nvPr/>
        </p:nvSpPr>
        <p:spPr>
          <a:xfrm rot="16200000">
            <a:off x="328689" y="2433067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" name="Flowchart: Merge 11"/>
          <p:cNvSpPr/>
          <p:nvPr/>
        </p:nvSpPr>
        <p:spPr>
          <a:xfrm rot="16200000">
            <a:off x="328689" y="2850353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586" y="1922800"/>
            <a:ext cx="5588414" cy="3087325"/>
          </a:xfrm>
          <a:prstGeom prst="rect">
            <a:avLst/>
          </a:prstGeom>
        </p:spPr>
      </p:pic>
      <p:sp>
        <p:nvSpPr>
          <p:cNvPr id="14" name="Flowchart: Merge 13"/>
          <p:cNvSpPr/>
          <p:nvPr/>
        </p:nvSpPr>
        <p:spPr>
          <a:xfrm rot="16200000">
            <a:off x="339424" y="3267639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320" y="1922800"/>
            <a:ext cx="5577679" cy="3127325"/>
          </a:xfrm>
          <a:prstGeom prst="rect">
            <a:avLst/>
          </a:prstGeom>
        </p:spPr>
      </p:pic>
      <p:sp>
        <p:nvSpPr>
          <p:cNvPr id="16" name="Flowchart: Merge 15"/>
          <p:cNvSpPr/>
          <p:nvPr/>
        </p:nvSpPr>
        <p:spPr>
          <a:xfrm rot="16200000">
            <a:off x="328688" y="3684925"/>
            <a:ext cx="253093" cy="293915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4664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777</Words>
  <Application>Microsoft Office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Playfair Display</vt:lpstr>
      <vt:lpstr>Wingdings</vt:lpstr>
      <vt:lpstr>Arial</vt:lpstr>
      <vt:lpstr>Lato</vt:lpstr>
      <vt:lpstr>Coral</vt:lpstr>
      <vt:lpstr>Sales Forecasting</vt:lpstr>
      <vt:lpstr>Agenda</vt:lpstr>
      <vt:lpstr>Objective - Sales Forecasting</vt:lpstr>
      <vt:lpstr>Data Description</vt:lpstr>
      <vt:lpstr>Exploratory Data Analysis</vt:lpstr>
      <vt:lpstr>Making Data as Time Series Nature</vt:lpstr>
      <vt:lpstr>Random Forest Regression</vt:lpstr>
      <vt:lpstr>Deep Learning – LSTM Model</vt:lpstr>
      <vt:lpstr>Deep Learning – LSTM Model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</dc:title>
  <cp:lastModifiedBy>Rafi Ullah</cp:lastModifiedBy>
  <cp:revision>58</cp:revision>
  <dcterms:modified xsi:type="dcterms:W3CDTF">2023-05-02T19:55:33Z</dcterms:modified>
</cp:coreProperties>
</file>