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6" r:id="rId4"/>
    <p:sldId id="267" r:id="rId5"/>
    <p:sldId id="268" r:id="rId6"/>
    <p:sldId id="269" r:id="rId7"/>
    <p:sldId id="261" r:id="rId8"/>
    <p:sldId id="270" r:id="rId9"/>
    <p:sldId id="271" r:id="rId10"/>
    <p:sldId id="272" r:id="rId11"/>
    <p:sldId id="262" r:id="rId12"/>
    <p:sldId id="273" r:id="rId13"/>
    <p:sldId id="259" r:id="rId1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PT Sans Narrow" panose="020B050602020302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22AF6D-AFD4-453E-811C-FEDCBE8A9F28}">
  <a:tblStyle styleId="{6122AF6D-AFD4-453E-811C-FEDCBE8A9F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007" autoAdjust="0"/>
  </p:normalViewPr>
  <p:slideViewPr>
    <p:cSldViewPr snapToGrid="0">
      <p:cViewPr varScale="1">
        <p:scale>
          <a:sx n="137" d="100"/>
          <a:sy n="137" d="100"/>
        </p:scale>
        <p:origin x="966" y="120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cf5641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cf5641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706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cf5641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cf5641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37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cf5641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cf5641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8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cf5641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cf5641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cf5641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cf5641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44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cf5641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cf5641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93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cf5641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cf5641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9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cf5641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cf5641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02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cf5641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cf5641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112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cf5641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cf5641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113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cf5641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cf5641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66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60"/>
              <a:t>Correlation Analysis HD Bikes Sales</a:t>
            </a:r>
            <a:endParaRPr sz="426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Consideration to Intent </a:t>
            </a:r>
            <a:r>
              <a:rPr lang="en-US" sz="2200" dirty="0">
                <a:solidFill>
                  <a:srgbClr val="0070C0"/>
                </a:solidFill>
              </a:rPr>
              <a:t>Dealers Transaction Ratio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595FA587-EDC2-2C1F-F884-CEA1FC5C191C}"/>
              </a:ext>
            </a:extLst>
          </p:cNvPr>
          <p:cNvSpPr txBox="1">
            <a:spLocks/>
          </p:cNvSpPr>
          <p:nvPr/>
        </p:nvSpPr>
        <p:spPr>
          <a:xfrm>
            <a:off x="61041" y="820748"/>
            <a:ext cx="2362819" cy="45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Very Weak Model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85EB91-9069-EDF4-F6BC-AF9221BAD735}"/>
              </a:ext>
            </a:extLst>
          </p:cNvPr>
          <p:cNvCxnSpPr>
            <a:cxnSpLocks/>
          </p:cNvCxnSpPr>
          <p:nvPr/>
        </p:nvCxnSpPr>
        <p:spPr>
          <a:xfrm>
            <a:off x="136676" y="707400"/>
            <a:ext cx="822552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386E3F3D-3F38-FE26-E16E-4A05620B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" y="1274091"/>
            <a:ext cx="4794418" cy="252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BF261FC4-1632-3668-16F3-7E6B2FB77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838" y="1343892"/>
            <a:ext cx="4188121" cy="219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9;p15">
            <a:extLst>
              <a:ext uri="{FF2B5EF4-FFF2-40B4-BE49-F238E27FC236}">
                <a16:creationId xmlns:a16="http://schemas.microsoft.com/office/drawing/2014/main" id="{EA51B989-E507-66B7-CC20-08D3C66FA5CD}"/>
              </a:ext>
            </a:extLst>
          </p:cNvPr>
          <p:cNvSpPr txBox="1">
            <a:spLocks/>
          </p:cNvSpPr>
          <p:nvPr/>
        </p:nvSpPr>
        <p:spPr>
          <a:xfrm>
            <a:off x="136676" y="3622700"/>
            <a:ext cx="8874701" cy="13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Accuracy of the model is very weak in this case, it might be due to small amount of data we are using i.e. only 3 years data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Although features of Consider can be effective to predict Intent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B050"/>
                </a:solidFill>
              </a:rPr>
              <a:t>For best conversion, we need to optimize Page Views and Carefull evaluation of Non Quality Leads</a:t>
            </a:r>
            <a:endParaRPr lang="en-US" sz="1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 to Conversion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0" y="679126"/>
            <a:ext cx="2362819" cy="453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lvl="0" indent="-196850" algn="just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★"/>
            </a:pPr>
            <a:r>
              <a:rPr lang="en-US" sz="1300" dirty="0">
                <a:solidFill>
                  <a:srgbClr val="C00000"/>
                </a:solidFill>
              </a:rPr>
              <a:t>Features we have used</a:t>
            </a:r>
            <a:endParaRPr sz="1300" dirty="0">
              <a:solidFill>
                <a:srgbClr val="C00000"/>
              </a:solidFill>
            </a:endParaRP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595FA587-EDC2-2C1F-F884-CEA1FC5C191C}"/>
              </a:ext>
            </a:extLst>
          </p:cNvPr>
          <p:cNvSpPr txBox="1">
            <a:spLocks/>
          </p:cNvSpPr>
          <p:nvPr/>
        </p:nvSpPr>
        <p:spPr>
          <a:xfrm>
            <a:off x="3473189" y="643633"/>
            <a:ext cx="5345905" cy="45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Target Variables is Quality Lead Conversions (HD New Sales)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85EB91-9069-EDF4-F6BC-AF9221BAD735}"/>
              </a:ext>
            </a:extLst>
          </p:cNvPr>
          <p:cNvCxnSpPr>
            <a:cxnSpLocks/>
          </p:cNvCxnSpPr>
          <p:nvPr/>
        </p:nvCxnSpPr>
        <p:spPr>
          <a:xfrm>
            <a:off x="2432620" y="1096976"/>
            <a:ext cx="63864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5803272-D1BA-D9C3-79E0-371AA6D1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0" y="1037979"/>
            <a:ext cx="1951514" cy="102814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802089-52DC-FF4E-95AD-E0EF8CF3D744}"/>
              </a:ext>
            </a:extLst>
          </p:cNvPr>
          <p:cNvGrpSpPr/>
          <p:nvPr/>
        </p:nvGrpSpPr>
        <p:grpSpPr>
          <a:xfrm>
            <a:off x="0" y="2345331"/>
            <a:ext cx="6697419" cy="3675172"/>
            <a:chOff x="2362819" y="1280732"/>
            <a:chExt cx="6697419" cy="3675172"/>
          </a:xfrm>
        </p:grpSpPr>
        <p:sp>
          <p:nvSpPr>
            <p:cNvPr id="12" name="Google Shape;79;p15">
              <a:extLst>
                <a:ext uri="{FF2B5EF4-FFF2-40B4-BE49-F238E27FC236}">
                  <a16:creationId xmlns:a16="http://schemas.microsoft.com/office/drawing/2014/main" id="{73AB72D5-293D-251E-53BE-90B3F7FC0785}"/>
                </a:ext>
              </a:extLst>
            </p:cNvPr>
            <p:cNvSpPr txBox="1">
              <a:spLocks/>
            </p:cNvSpPr>
            <p:nvPr/>
          </p:nvSpPr>
          <p:spPr>
            <a:xfrm>
              <a:off x="2362819" y="1280732"/>
              <a:ext cx="2362819" cy="453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Open Sans"/>
                <a:buChar char="●"/>
                <a:defRPr sz="18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171450" indent="-196850" algn="just">
                <a:buClr>
                  <a:srgbClr val="212121"/>
                </a:buClr>
                <a:buSzPts val="1300"/>
                <a:buFont typeface="Open Sans"/>
                <a:buChar char="★"/>
              </a:pPr>
              <a:r>
                <a:rPr lang="en-US" sz="1300" dirty="0">
                  <a:solidFill>
                    <a:srgbClr val="C00000"/>
                  </a:solidFill>
                </a:rPr>
                <a:t>Features Correlation</a:t>
              </a:r>
            </a:p>
          </p:txBody>
        </p:sp>
        <p:sp>
          <p:nvSpPr>
            <p:cNvPr id="13" name="Google Shape;79;p15">
              <a:extLst>
                <a:ext uri="{FF2B5EF4-FFF2-40B4-BE49-F238E27FC236}">
                  <a16:creationId xmlns:a16="http://schemas.microsoft.com/office/drawing/2014/main" id="{521838AD-08C7-CBF3-1310-302897ED97D7}"/>
                </a:ext>
              </a:extLst>
            </p:cNvPr>
            <p:cNvSpPr txBox="1">
              <a:spLocks/>
            </p:cNvSpPr>
            <p:nvPr/>
          </p:nvSpPr>
          <p:spPr>
            <a:xfrm>
              <a:off x="2432620" y="2246801"/>
              <a:ext cx="6627618" cy="2709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Open Sans"/>
                <a:buChar char="●"/>
                <a:defRPr sz="18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171450" indent="-196850" algn="just">
                <a:lnSpc>
                  <a:spcPct val="200000"/>
                </a:lnSpc>
                <a:buClr>
                  <a:srgbClr val="212121"/>
                </a:buClr>
                <a:buSzPts val="1300"/>
                <a:buFont typeface="Open Sans"/>
                <a:buChar char="★"/>
              </a:pPr>
              <a:r>
                <a:rPr lang="en-US" sz="1200" dirty="0">
                  <a:solidFill>
                    <a:srgbClr val="0070C0"/>
                  </a:solidFill>
                </a:rPr>
                <a:t>Intent Variables have positive correlation with High Quality Lead Conversion</a:t>
              </a:r>
            </a:p>
            <a:p>
              <a:pPr marL="171450" indent="-196850" algn="just">
                <a:lnSpc>
                  <a:spcPct val="200000"/>
                </a:lnSpc>
                <a:buClr>
                  <a:srgbClr val="212121"/>
                </a:buClr>
                <a:buSzPts val="1300"/>
                <a:buFont typeface="Open Sans"/>
                <a:buChar char="★"/>
              </a:pPr>
              <a:r>
                <a:rPr lang="en-US" sz="1200" dirty="0">
                  <a:solidFill>
                    <a:srgbClr val="0070C0"/>
                  </a:solidFill>
                </a:rPr>
                <a:t>Quality Lead and Dealers Transactions Ratio have weak positive correlation</a:t>
              </a:r>
            </a:p>
            <a:p>
              <a:pPr marL="171450" indent="-196850" algn="just">
                <a:lnSpc>
                  <a:spcPct val="200000"/>
                </a:lnSpc>
                <a:buClr>
                  <a:srgbClr val="212121"/>
                </a:buClr>
                <a:buSzPts val="1300"/>
                <a:buFont typeface="Open Sans"/>
                <a:buChar char="★"/>
              </a:pPr>
              <a:r>
                <a:rPr lang="en-US" sz="1200" dirty="0">
                  <a:solidFill>
                    <a:srgbClr val="0070C0"/>
                  </a:solidFill>
                </a:rPr>
                <a:t>Foot Traffic has high positive correlation with target variable</a:t>
              </a:r>
            </a:p>
            <a:p>
              <a:pPr marL="171450" indent="-196850" algn="just">
                <a:lnSpc>
                  <a:spcPct val="200000"/>
                </a:lnSpc>
                <a:buClr>
                  <a:srgbClr val="212121"/>
                </a:buClr>
                <a:buSzPts val="1300"/>
                <a:buFont typeface="Open Sans"/>
                <a:buChar char="★"/>
              </a:pPr>
              <a:r>
                <a:rPr lang="en-US" sz="1200" dirty="0">
                  <a:solidFill>
                    <a:srgbClr val="C00000"/>
                  </a:solidFill>
                </a:rPr>
                <a:t>Analysis of each Target Variable (details on next page)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B698F9-4670-84F0-D566-A02F0043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1915" y="1588858"/>
              <a:ext cx="4900554" cy="657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36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 to Conversion </a:t>
            </a:r>
            <a:r>
              <a:rPr lang="en-US" sz="2200" dirty="0">
                <a:solidFill>
                  <a:srgbClr val="0070C0"/>
                </a:solidFill>
              </a:rPr>
              <a:t>High Quality Lead Conversion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595FA587-EDC2-2C1F-F884-CEA1FC5C191C}"/>
              </a:ext>
            </a:extLst>
          </p:cNvPr>
          <p:cNvSpPr txBox="1">
            <a:spLocks/>
          </p:cNvSpPr>
          <p:nvPr/>
        </p:nvSpPr>
        <p:spPr>
          <a:xfrm>
            <a:off x="61041" y="820748"/>
            <a:ext cx="2362819" cy="45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75% Accurate ML Model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85EB91-9069-EDF4-F6BC-AF9221BAD735}"/>
              </a:ext>
            </a:extLst>
          </p:cNvPr>
          <p:cNvCxnSpPr>
            <a:cxnSpLocks/>
          </p:cNvCxnSpPr>
          <p:nvPr/>
        </p:nvCxnSpPr>
        <p:spPr>
          <a:xfrm>
            <a:off x="136676" y="707400"/>
            <a:ext cx="822552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1A62CA-D5F5-5BA2-2AB3-AAC4B9A3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218"/>
            <a:ext cx="4894838" cy="25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D221F43-5E08-BC5B-6AFB-8E6E939A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084" y="1349547"/>
            <a:ext cx="4114095" cy="22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9;p15">
            <a:extLst>
              <a:ext uri="{FF2B5EF4-FFF2-40B4-BE49-F238E27FC236}">
                <a16:creationId xmlns:a16="http://schemas.microsoft.com/office/drawing/2014/main" id="{FED0E2C0-6198-1699-A7AA-192ACAD4089E}"/>
              </a:ext>
            </a:extLst>
          </p:cNvPr>
          <p:cNvSpPr txBox="1">
            <a:spLocks/>
          </p:cNvSpPr>
          <p:nvPr/>
        </p:nvSpPr>
        <p:spPr>
          <a:xfrm>
            <a:off x="136676" y="3622700"/>
            <a:ext cx="8874701" cy="13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Accuracy to predict Conversions is good enough i.e. 75%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Foot Traffic being the most important variable, then dealership transaction ratio and quality lead is lowest importance to predict Conversions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B050"/>
                </a:solidFill>
              </a:rPr>
              <a:t>Quality leads should be carefully evaluated to increase conversions</a:t>
            </a:r>
            <a:endParaRPr lang="en-US" sz="1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B592-D32D-EA52-D657-9C6764025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Thanks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EDD3ABF-3B90-D2CB-E0F9-D38F82602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</p:spPr>
        <p:txBody>
          <a:bodyPr/>
          <a:lstStyle/>
          <a:p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53022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Awareness/ Intent to Consideration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0" y="679126"/>
            <a:ext cx="2362819" cy="453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lvl="0" indent="-196850" algn="just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★"/>
            </a:pPr>
            <a:r>
              <a:rPr lang="en-US" sz="1300" dirty="0">
                <a:solidFill>
                  <a:srgbClr val="C00000"/>
                </a:solidFill>
              </a:rPr>
              <a:t>Features we have used</a:t>
            </a:r>
            <a:endParaRPr sz="1300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418413-20DD-6FDE-3A21-83B825F4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194"/>
            <a:ext cx="2233649" cy="3941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C4007D-8ACE-8CB4-73D9-7B09BEDED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620" y="1580730"/>
            <a:ext cx="6433107" cy="2282038"/>
          </a:xfrm>
          <a:prstGeom prst="rect">
            <a:avLst/>
          </a:prstGeom>
        </p:spPr>
      </p:pic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73AB72D5-293D-251E-53BE-90B3F7FC0785}"/>
              </a:ext>
            </a:extLst>
          </p:cNvPr>
          <p:cNvSpPr txBox="1">
            <a:spLocks/>
          </p:cNvSpPr>
          <p:nvPr/>
        </p:nvSpPr>
        <p:spPr>
          <a:xfrm>
            <a:off x="2362819" y="1280732"/>
            <a:ext cx="2362819" cy="45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C00000"/>
                </a:solidFill>
              </a:rPr>
              <a:t>Features Correlation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521838AD-08C7-CBF3-1310-302897ED97D7}"/>
              </a:ext>
            </a:extLst>
          </p:cNvPr>
          <p:cNvSpPr txBox="1">
            <a:spLocks/>
          </p:cNvSpPr>
          <p:nvPr/>
        </p:nvSpPr>
        <p:spPr>
          <a:xfrm>
            <a:off x="2362819" y="3976573"/>
            <a:ext cx="6627618" cy="99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lnSpc>
                <a:spcPct val="20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200" dirty="0">
                <a:solidFill>
                  <a:srgbClr val="0070C0"/>
                </a:solidFill>
              </a:rPr>
              <a:t>Awareness/ Intent features are having positive correlation with Consideration Variables</a:t>
            </a:r>
          </a:p>
          <a:p>
            <a:pPr marL="171450" indent="-196850" algn="just">
              <a:lnSpc>
                <a:spcPct val="20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200" dirty="0">
                <a:solidFill>
                  <a:srgbClr val="C00000"/>
                </a:solidFill>
              </a:rPr>
              <a:t>Analysis of each Target Variable (details on next page)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475FF1-DA1B-4FAE-2D36-719DBD3AD63A}"/>
              </a:ext>
            </a:extLst>
          </p:cNvPr>
          <p:cNvGrpSpPr/>
          <p:nvPr/>
        </p:nvGrpSpPr>
        <p:grpSpPr>
          <a:xfrm>
            <a:off x="3473189" y="643633"/>
            <a:ext cx="5345905" cy="453343"/>
            <a:chOff x="3473189" y="622693"/>
            <a:chExt cx="5345905" cy="453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136E045-F5E9-0843-F967-85186F433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6990" y="669195"/>
              <a:ext cx="3732104" cy="360341"/>
            </a:xfrm>
            <a:prstGeom prst="rect">
              <a:avLst/>
            </a:prstGeom>
          </p:spPr>
        </p:pic>
        <p:sp>
          <p:nvSpPr>
            <p:cNvPr id="16" name="Google Shape;79;p15">
              <a:extLst>
                <a:ext uri="{FF2B5EF4-FFF2-40B4-BE49-F238E27FC236}">
                  <a16:creationId xmlns:a16="http://schemas.microsoft.com/office/drawing/2014/main" id="{595FA587-EDC2-2C1F-F884-CEA1FC5C191C}"/>
                </a:ext>
              </a:extLst>
            </p:cNvPr>
            <p:cNvSpPr txBox="1">
              <a:spLocks/>
            </p:cNvSpPr>
            <p:nvPr/>
          </p:nvSpPr>
          <p:spPr>
            <a:xfrm>
              <a:off x="3473189" y="622693"/>
              <a:ext cx="2362819" cy="453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Open Sans"/>
                <a:buChar char="●"/>
                <a:defRPr sz="18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171450" indent="-196850" algn="just">
                <a:buClr>
                  <a:srgbClr val="212121"/>
                </a:buClr>
                <a:buSzPts val="1300"/>
                <a:buFont typeface="Open Sans"/>
                <a:buChar char="★"/>
              </a:pPr>
              <a:r>
                <a:rPr lang="en-US" sz="1300" dirty="0">
                  <a:solidFill>
                    <a:srgbClr val="0070C0"/>
                  </a:solidFill>
                </a:rPr>
                <a:t>Target Variables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85EB91-9069-EDF4-F6BC-AF9221BAD735}"/>
              </a:ext>
            </a:extLst>
          </p:cNvPr>
          <p:cNvCxnSpPr>
            <a:cxnSpLocks/>
          </p:cNvCxnSpPr>
          <p:nvPr/>
        </p:nvCxnSpPr>
        <p:spPr>
          <a:xfrm>
            <a:off x="2432620" y="1096976"/>
            <a:ext cx="63864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Awareness/ Intent to Consideration </a:t>
            </a:r>
            <a:r>
              <a:rPr lang="en-US" sz="2200" dirty="0">
                <a:solidFill>
                  <a:srgbClr val="0070C0"/>
                </a:solidFill>
              </a:rPr>
              <a:t>Bike Page Views (Web Traffic MC)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595FA587-EDC2-2C1F-F884-CEA1FC5C191C}"/>
              </a:ext>
            </a:extLst>
          </p:cNvPr>
          <p:cNvSpPr txBox="1">
            <a:spLocks/>
          </p:cNvSpPr>
          <p:nvPr/>
        </p:nvSpPr>
        <p:spPr>
          <a:xfrm>
            <a:off x="61041" y="820748"/>
            <a:ext cx="2362819" cy="45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95% Accurate ML Model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85EB91-9069-EDF4-F6BC-AF9221BAD735}"/>
              </a:ext>
            </a:extLst>
          </p:cNvPr>
          <p:cNvCxnSpPr>
            <a:cxnSpLocks/>
          </p:cNvCxnSpPr>
          <p:nvPr/>
        </p:nvCxnSpPr>
        <p:spPr>
          <a:xfrm>
            <a:off x="136676" y="707400"/>
            <a:ext cx="822552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B518DBC-5C33-A714-93F1-4F6468740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1" y="1158726"/>
            <a:ext cx="4688374" cy="24779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2E480C-F379-3462-76F3-EE5A7DA2D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29" y="1274090"/>
            <a:ext cx="4296030" cy="22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9;p15">
            <a:extLst>
              <a:ext uri="{FF2B5EF4-FFF2-40B4-BE49-F238E27FC236}">
                <a16:creationId xmlns:a16="http://schemas.microsoft.com/office/drawing/2014/main" id="{E114E966-958D-2EBC-0944-25BE3AC1B283}"/>
              </a:ext>
            </a:extLst>
          </p:cNvPr>
          <p:cNvSpPr txBox="1">
            <a:spLocks/>
          </p:cNvSpPr>
          <p:nvPr/>
        </p:nvSpPr>
        <p:spPr>
          <a:xfrm>
            <a:off x="136676" y="3531431"/>
            <a:ext cx="8874701" cy="13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Accuracy of the model shows that awareness/ interest features are good to predict Bike Page Views (Web Traffic MC)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Impressions and Corp Search are being the important variables to increase or decrease Bike Page Views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B050"/>
                </a:solidFill>
              </a:rPr>
              <a:t>Brand Ownership Interest, Gen Pop Awareness, Social Media Videos views etc. have the potential to improve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927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Awareness/ Intent to Consideration </a:t>
            </a:r>
            <a:r>
              <a:rPr lang="en-US" sz="2200" dirty="0">
                <a:solidFill>
                  <a:srgbClr val="0070C0"/>
                </a:solidFill>
              </a:rPr>
              <a:t>Bike Page Views (Web Traffic Non-MC)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595FA587-EDC2-2C1F-F884-CEA1FC5C191C}"/>
              </a:ext>
            </a:extLst>
          </p:cNvPr>
          <p:cNvSpPr txBox="1">
            <a:spLocks/>
          </p:cNvSpPr>
          <p:nvPr/>
        </p:nvSpPr>
        <p:spPr>
          <a:xfrm>
            <a:off x="61041" y="820748"/>
            <a:ext cx="2362819" cy="45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98% Accurate ML Model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85EB91-9069-EDF4-F6BC-AF9221BAD735}"/>
              </a:ext>
            </a:extLst>
          </p:cNvPr>
          <p:cNvCxnSpPr>
            <a:cxnSpLocks/>
          </p:cNvCxnSpPr>
          <p:nvPr/>
        </p:nvCxnSpPr>
        <p:spPr>
          <a:xfrm>
            <a:off x="136676" y="707400"/>
            <a:ext cx="822552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DF12BC-A880-5115-42C0-15BA31E12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232"/>
            <a:ext cx="4850919" cy="248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A64CE36-5432-D324-D9BD-71D5EF9E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94" y="1274091"/>
            <a:ext cx="4117365" cy="216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9;p15">
            <a:extLst>
              <a:ext uri="{FF2B5EF4-FFF2-40B4-BE49-F238E27FC236}">
                <a16:creationId xmlns:a16="http://schemas.microsoft.com/office/drawing/2014/main" id="{6F6E3ADF-BC8C-5B15-2AB8-23834E0579AB}"/>
              </a:ext>
            </a:extLst>
          </p:cNvPr>
          <p:cNvSpPr txBox="1">
            <a:spLocks/>
          </p:cNvSpPr>
          <p:nvPr/>
        </p:nvSpPr>
        <p:spPr>
          <a:xfrm>
            <a:off x="136676" y="3531431"/>
            <a:ext cx="8874701" cy="13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98% Accuracy of the model shows that awareness/ interest features are very good to predict Bike Page Views (Web Traffic Non-MC)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Social Impressions are being the most important variables to increase or decrease Bike Page Views for </a:t>
            </a:r>
            <a:r>
              <a:rPr lang="en-US" sz="1300" dirty="0" err="1">
                <a:solidFill>
                  <a:srgbClr val="0070C0"/>
                </a:solidFill>
              </a:rPr>
              <a:t>NonMC</a:t>
            </a:r>
            <a:endParaRPr lang="en-US" sz="1300" dirty="0">
              <a:solidFill>
                <a:srgbClr val="0070C0"/>
              </a:solidFill>
            </a:endParaRP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B050"/>
                </a:solidFill>
              </a:rPr>
              <a:t>All other variables have the potential to improve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65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Awareness/ Intent to Consideration </a:t>
            </a:r>
            <a:r>
              <a:rPr lang="en-US" sz="2200" dirty="0">
                <a:solidFill>
                  <a:srgbClr val="0070C0"/>
                </a:solidFill>
              </a:rPr>
              <a:t>Non Quality Leads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595FA587-EDC2-2C1F-F884-CEA1FC5C191C}"/>
              </a:ext>
            </a:extLst>
          </p:cNvPr>
          <p:cNvSpPr txBox="1">
            <a:spLocks/>
          </p:cNvSpPr>
          <p:nvPr/>
        </p:nvSpPr>
        <p:spPr>
          <a:xfrm>
            <a:off x="61041" y="820748"/>
            <a:ext cx="2362819" cy="45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73% Accurate ML Model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85EB91-9069-EDF4-F6BC-AF9221BAD735}"/>
              </a:ext>
            </a:extLst>
          </p:cNvPr>
          <p:cNvCxnSpPr>
            <a:cxnSpLocks/>
          </p:cNvCxnSpPr>
          <p:nvPr/>
        </p:nvCxnSpPr>
        <p:spPr>
          <a:xfrm>
            <a:off x="136676" y="707400"/>
            <a:ext cx="822552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A4891F-0E81-D157-A607-0A346B9C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7189"/>
            <a:ext cx="4786929" cy="24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86F696E-17BC-CFEC-A9A8-B005F4C10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70" y="1274090"/>
            <a:ext cx="4297900" cy="22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9;p15">
            <a:extLst>
              <a:ext uri="{FF2B5EF4-FFF2-40B4-BE49-F238E27FC236}">
                <a16:creationId xmlns:a16="http://schemas.microsoft.com/office/drawing/2014/main" id="{EB45882B-0C7D-B3A3-C72D-A8AD926B9D6C}"/>
              </a:ext>
            </a:extLst>
          </p:cNvPr>
          <p:cNvSpPr txBox="1">
            <a:spLocks/>
          </p:cNvSpPr>
          <p:nvPr/>
        </p:nvSpPr>
        <p:spPr>
          <a:xfrm>
            <a:off x="136676" y="3531431"/>
            <a:ext cx="8874701" cy="13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Accuracy of the model is almost good i.e. 73%, which shows that awareness/ interest features are effective to predict Non Quality Leads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Social Impressions, Brand Ownership Interest and HD Search are being the most important variables to increase or decrease Non Quality Leads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B050"/>
                </a:solidFill>
              </a:rPr>
              <a:t>Variables related to VIEWS on VIDEOS on SOCIAL MEDIA have the potential to improve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522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Awareness/ Intent to Consideration </a:t>
            </a:r>
            <a:r>
              <a:rPr lang="en-US" sz="2200" dirty="0">
                <a:solidFill>
                  <a:srgbClr val="0070C0"/>
                </a:solidFill>
              </a:rPr>
              <a:t>Engaged Dreamers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595FA587-EDC2-2C1F-F884-CEA1FC5C191C}"/>
              </a:ext>
            </a:extLst>
          </p:cNvPr>
          <p:cNvSpPr txBox="1">
            <a:spLocks/>
          </p:cNvSpPr>
          <p:nvPr/>
        </p:nvSpPr>
        <p:spPr>
          <a:xfrm>
            <a:off x="61041" y="820748"/>
            <a:ext cx="2362819" cy="45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95% Accurate ML Model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85EB91-9069-EDF4-F6BC-AF9221BAD735}"/>
              </a:ext>
            </a:extLst>
          </p:cNvPr>
          <p:cNvCxnSpPr>
            <a:cxnSpLocks/>
          </p:cNvCxnSpPr>
          <p:nvPr/>
        </p:nvCxnSpPr>
        <p:spPr>
          <a:xfrm>
            <a:off x="136676" y="707400"/>
            <a:ext cx="822552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8D1C2E-CB24-FD0F-4921-149E3F43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" y="1213989"/>
            <a:ext cx="4892664" cy="237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3E278DF-72F5-5B72-4975-A38ECC526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05" y="1274091"/>
            <a:ext cx="4043472" cy="212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9;p15">
            <a:extLst>
              <a:ext uri="{FF2B5EF4-FFF2-40B4-BE49-F238E27FC236}">
                <a16:creationId xmlns:a16="http://schemas.microsoft.com/office/drawing/2014/main" id="{EA69805D-924B-B031-32A2-63EE0DC3A039}"/>
              </a:ext>
            </a:extLst>
          </p:cNvPr>
          <p:cNvSpPr txBox="1">
            <a:spLocks/>
          </p:cNvSpPr>
          <p:nvPr/>
        </p:nvSpPr>
        <p:spPr>
          <a:xfrm>
            <a:off x="136676" y="3531431"/>
            <a:ext cx="8874701" cy="13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Accuracy of the model is 95%, which shows that awareness/ interest features are effective to predict Engaged Dreamers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Ecommerce impression, Gen Pop Awareness and Brand Ownership Interest are being the most important variables to increase or decrease Non Quality Leads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B050"/>
                </a:solidFill>
              </a:rPr>
              <a:t>Social Content Views/ Impressions needs to be revisit to improve the engaged dream values</a:t>
            </a:r>
            <a:endParaRPr lang="en-US" sz="1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3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Consideration to Intent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0" y="679126"/>
            <a:ext cx="2362819" cy="453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lvl="0" indent="-196850" algn="just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★"/>
            </a:pPr>
            <a:r>
              <a:rPr lang="en-US" sz="1300" dirty="0">
                <a:solidFill>
                  <a:srgbClr val="C00000"/>
                </a:solidFill>
              </a:rPr>
              <a:t>Features we have used</a:t>
            </a:r>
            <a:endParaRPr sz="1300" dirty="0">
              <a:solidFill>
                <a:srgbClr val="C00000"/>
              </a:solidFill>
            </a:endParaRP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595FA587-EDC2-2C1F-F884-CEA1FC5C191C}"/>
              </a:ext>
            </a:extLst>
          </p:cNvPr>
          <p:cNvSpPr txBox="1">
            <a:spLocks/>
          </p:cNvSpPr>
          <p:nvPr/>
        </p:nvSpPr>
        <p:spPr>
          <a:xfrm>
            <a:off x="3473189" y="643633"/>
            <a:ext cx="2362819" cy="45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Target Variables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85EB91-9069-EDF4-F6BC-AF9221BAD735}"/>
              </a:ext>
            </a:extLst>
          </p:cNvPr>
          <p:cNvCxnSpPr>
            <a:cxnSpLocks/>
          </p:cNvCxnSpPr>
          <p:nvPr/>
        </p:nvCxnSpPr>
        <p:spPr>
          <a:xfrm>
            <a:off x="2432620" y="1096976"/>
            <a:ext cx="63864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700CB2C-C580-7B35-9506-7BFF128C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3" y="1039570"/>
            <a:ext cx="1955017" cy="118011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8CE55DA-2C3F-F85B-44E7-BB522AC4215E}"/>
              </a:ext>
            </a:extLst>
          </p:cNvPr>
          <p:cNvGrpSpPr/>
          <p:nvPr/>
        </p:nvGrpSpPr>
        <p:grpSpPr>
          <a:xfrm>
            <a:off x="0" y="2111370"/>
            <a:ext cx="8383163" cy="3605374"/>
            <a:chOff x="2362819" y="1280732"/>
            <a:chExt cx="8383163" cy="3605374"/>
          </a:xfrm>
        </p:grpSpPr>
        <p:sp>
          <p:nvSpPr>
            <p:cNvPr id="12" name="Google Shape;79;p15">
              <a:extLst>
                <a:ext uri="{FF2B5EF4-FFF2-40B4-BE49-F238E27FC236}">
                  <a16:creationId xmlns:a16="http://schemas.microsoft.com/office/drawing/2014/main" id="{73AB72D5-293D-251E-53BE-90B3F7FC0785}"/>
                </a:ext>
              </a:extLst>
            </p:cNvPr>
            <p:cNvSpPr txBox="1">
              <a:spLocks/>
            </p:cNvSpPr>
            <p:nvPr/>
          </p:nvSpPr>
          <p:spPr>
            <a:xfrm>
              <a:off x="2362819" y="1280732"/>
              <a:ext cx="2362819" cy="453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Open Sans"/>
                <a:buChar char="●"/>
                <a:defRPr sz="18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171450" indent="-196850" algn="just">
                <a:buClr>
                  <a:srgbClr val="212121"/>
                </a:buClr>
                <a:buSzPts val="1300"/>
                <a:buFont typeface="Open Sans"/>
                <a:buChar char="★"/>
              </a:pPr>
              <a:r>
                <a:rPr lang="en-US" sz="1300" dirty="0">
                  <a:solidFill>
                    <a:srgbClr val="C00000"/>
                  </a:solidFill>
                </a:rPr>
                <a:t>Features Correlation</a:t>
              </a:r>
            </a:p>
          </p:txBody>
        </p:sp>
        <p:sp>
          <p:nvSpPr>
            <p:cNvPr id="13" name="Google Shape;79;p15">
              <a:extLst>
                <a:ext uri="{FF2B5EF4-FFF2-40B4-BE49-F238E27FC236}">
                  <a16:creationId xmlns:a16="http://schemas.microsoft.com/office/drawing/2014/main" id="{521838AD-08C7-CBF3-1310-302897ED97D7}"/>
                </a:ext>
              </a:extLst>
            </p:cNvPr>
            <p:cNvSpPr txBox="1">
              <a:spLocks/>
            </p:cNvSpPr>
            <p:nvPr/>
          </p:nvSpPr>
          <p:spPr>
            <a:xfrm>
              <a:off x="2477694" y="2938103"/>
              <a:ext cx="8268288" cy="1948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Open Sans"/>
                <a:buChar char="●"/>
                <a:defRPr sz="18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171450" indent="-196850" algn="just">
                <a:lnSpc>
                  <a:spcPct val="200000"/>
                </a:lnSpc>
                <a:buClr>
                  <a:srgbClr val="212121"/>
                </a:buClr>
                <a:buSzPts val="1300"/>
                <a:buFont typeface="Open Sans"/>
                <a:buChar char="★"/>
              </a:pPr>
              <a:r>
                <a:rPr lang="en-US" sz="1200" dirty="0">
                  <a:solidFill>
                    <a:srgbClr val="0070C0"/>
                  </a:solidFill>
                </a:rPr>
                <a:t>Consideration features (except engaged dreamers) have high positive correlation with Quality Lead Target Variable, while moderate positive correlation with Foot Traffic and Dealer Transaction Ratio</a:t>
              </a:r>
            </a:p>
            <a:p>
              <a:pPr marL="171450" indent="-196850" algn="just">
                <a:lnSpc>
                  <a:spcPct val="200000"/>
                </a:lnSpc>
                <a:buClr>
                  <a:srgbClr val="212121"/>
                </a:buClr>
                <a:buSzPts val="1300"/>
                <a:buFont typeface="Open Sans"/>
                <a:buChar char="★"/>
              </a:pPr>
              <a:r>
                <a:rPr lang="en-US" sz="1200" dirty="0">
                  <a:solidFill>
                    <a:srgbClr val="C00000"/>
                  </a:solidFill>
                </a:rPr>
                <a:t>Analysis of each Target Variable (details on next page)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29FDFD-432B-136F-6E4B-E69BD3314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7694" y="1658531"/>
              <a:ext cx="6397867" cy="1279573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DC480E0-44B9-F5F4-3B6C-215561CA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265" y="680049"/>
            <a:ext cx="1950113" cy="3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8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Consideration to Intent  </a:t>
            </a:r>
            <a:r>
              <a:rPr lang="en-US" sz="2200" dirty="0">
                <a:solidFill>
                  <a:srgbClr val="0070C0"/>
                </a:solidFill>
              </a:rPr>
              <a:t>Quality Leads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595FA587-EDC2-2C1F-F884-CEA1FC5C191C}"/>
              </a:ext>
            </a:extLst>
          </p:cNvPr>
          <p:cNvSpPr txBox="1">
            <a:spLocks/>
          </p:cNvSpPr>
          <p:nvPr/>
        </p:nvSpPr>
        <p:spPr>
          <a:xfrm>
            <a:off x="61041" y="820748"/>
            <a:ext cx="2362819" cy="45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91% Accurate ML Model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85EB91-9069-EDF4-F6BC-AF9221BAD735}"/>
              </a:ext>
            </a:extLst>
          </p:cNvPr>
          <p:cNvCxnSpPr>
            <a:cxnSpLocks/>
          </p:cNvCxnSpPr>
          <p:nvPr/>
        </p:nvCxnSpPr>
        <p:spPr>
          <a:xfrm>
            <a:off x="136676" y="707400"/>
            <a:ext cx="822552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5BDE58D-111A-289C-2373-15403A71B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" y="1113402"/>
            <a:ext cx="4753484" cy="2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CB7F2E9-738F-F84F-679B-816A373D6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59" y="1187330"/>
            <a:ext cx="4227500" cy="22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9;p15">
            <a:extLst>
              <a:ext uri="{FF2B5EF4-FFF2-40B4-BE49-F238E27FC236}">
                <a16:creationId xmlns:a16="http://schemas.microsoft.com/office/drawing/2014/main" id="{792E2AA2-08DE-DB07-6848-990C9BFE1D00}"/>
              </a:ext>
            </a:extLst>
          </p:cNvPr>
          <p:cNvSpPr txBox="1">
            <a:spLocks/>
          </p:cNvSpPr>
          <p:nvPr/>
        </p:nvSpPr>
        <p:spPr>
          <a:xfrm>
            <a:off x="136676" y="3622700"/>
            <a:ext cx="8874701" cy="13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Accuracy of the model is 91% to predict Quality Leads on the basis of consideration features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Surprisingly Non Quality Leads and Non MC Page Views are important features 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B050"/>
                </a:solidFill>
              </a:rPr>
              <a:t>This shows the conversions intention is good if we have valuable Non Quality Lead Evaluation Mechanism </a:t>
            </a:r>
            <a:r>
              <a:rPr lang="en-US" sz="1300">
                <a:solidFill>
                  <a:srgbClr val="00B050"/>
                </a:solidFill>
              </a:rPr>
              <a:t>and Optimized Non MC Page Views</a:t>
            </a:r>
            <a:endParaRPr lang="en-US" sz="1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5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Consideration to Intent </a:t>
            </a:r>
            <a:r>
              <a:rPr lang="en-US" sz="2200" dirty="0">
                <a:solidFill>
                  <a:srgbClr val="0070C0"/>
                </a:solidFill>
              </a:rPr>
              <a:t>Foot Traffic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595FA587-EDC2-2C1F-F884-CEA1FC5C191C}"/>
              </a:ext>
            </a:extLst>
          </p:cNvPr>
          <p:cNvSpPr txBox="1">
            <a:spLocks/>
          </p:cNvSpPr>
          <p:nvPr/>
        </p:nvSpPr>
        <p:spPr>
          <a:xfrm>
            <a:off x="61041" y="820748"/>
            <a:ext cx="2362819" cy="45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28% Accurate ML Model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85EB91-9069-EDF4-F6BC-AF9221BAD735}"/>
              </a:ext>
            </a:extLst>
          </p:cNvPr>
          <p:cNvCxnSpPr>
            <a:cxnSpLocks/>
          </p:cNvCxnSpPr>
          <p:nvPr/>
        </p:nvCxnSpPr>
        <p:spPr>
          <a:xfrm>
            <a:off x="136676" y="707400"/>
            <a:ext cx="822552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FEFC5F-9C95-2C6B-7B6A-3B99C45E3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2" y="1274091"/>
            <a:ext cx="4794418" cy="238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2B306CF-C52B-1F03-7893-E8F82B4D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47" y="1274091"/>
            <a:ext cx="4254711" cy="222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9;p15">
            <a:extLst>
              <a:ext uri="{FF2B5EF4-FFF2-40B4-BE49-F238E27FC236}">
                <a16:creationId xmlns:a16="http://schemas.microsoft.com/office/drawing/2014/main" id="{89A0416D-C1A0-3615-4D63-022178D38402}"/>
              </a:ext>
            </a:extLst>
          </p:cNvPr>
          <p:cNvSpPr txBox="1">
            <a:spLocks/>
          </p:cNvSpPr>
          <p:nvPr/>
        </p:nvSpPr>
        <p:spPr>
          <a:xfrm>
            <a:off x="136676" y="3622700"/>
            <a:ext cx="8874701" cy="139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Accuracy of the model is 28% (not very good), but still able to predict Foot Traffic on the basis of consideration features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70C0"/>
                </a:solidFill>
              </a:rPr>
              <a:t>Engaged Dreamers and MC Traffic are important features as compare to other</a:t>
            </a:r>
          </a:p>
          <a:p>
            <a:pPr marL="171450" indent="-196850" algn="just">
              <a:lnSpc>
                <a:spcPct val="150000"/>
              </a:lnSpc>
              <a:buClr>
                <a:srgbClr val="212121"/>
              </a:buClr>
              <a:buSzPts val="1300"/>
              <a:buFont typeface="Open Sans"/>
              <a:buChar char="★"/>
            </a:pPr>
            <a:r>
              <a:rPr lang="en-US" sz="1300" dirty="0">
                <a:solidFill>
                  <a:srgbClr val="00B050"/>
                </a:solidFill>
              </a:rPr>
              <a:t>For best conversion, we need to optimize Non MC Page Views and Carefull evaluation of Non Quality Leads</a:t>
            </a:r>
            <a:endParaRPr lang="en-US" sz="1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2057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693</Words>
  <Application>Microsoft Office PowerPoint</Application>
  <PresentationFormat>On-screen Show (16:9)</PresentationFormat>
  <Paragraphs>64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Open Sans</vt:lpstr>
      <vt:lpstr>Arial</vt:lpstr>
      <vt:lpstr>PT Sans Narrow</vt:lpstr>
      <vt:lpstr>Tropic</vt:lpstr>
      <vt:lpstr>Correlation Analysis HD Bikes Sales</vt:lpstr>
      <vt:lpstr>Awareness/ Intent to Consideration</vt:lpstr>
      <vt:lpstr>Awareness/ Intent to Consideration Bike Page Views (Web Traffic MC)</vt:lpstr>
      <vt:lpstr>Awareness/ Intent to Consideration Bike Page Views (Web Traffic Non-MC)</vt:lpstr>
      <vt:lpstr>Awareness/ Intent to Consideration Non Quality Leads</vt:lpstr>
      <vt:lpstr>Awareness/ Intent to Consideration Engaged Dreamers</vt:lpstr>
      <vt:lpstr>Consideration to Intent</vt:lpstr>
      <vt:lpstr>Consideration to Intent  Quality Leads</vt:lpstr>
      <vt:lpstr>Consideration to Intent Foot Traffic</vt:lpstr>
      <vt:lpstr>Consideration to Intent Dealers Transaction Ratio</vt:lpstr>
      <vt:lpstr>Intent to Conversion</vt:lpstr>
      <vt:lpstr>Intent to Conversion High Quality Lead Conversion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Analysis HD Bikes Sales</dc:title>
  <cp:lastModifiedBy>Zohaib Ullah</cp:lastModifiedBy>
  <cp:revision>95</cp:revision>
  <dcterms:modified xsi:type="dcterms:W3CDTF">2024-02-02T20:00:00Z</dcterms:modified>
</cp:coreProperties>
</file>