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4"/>
  </p:notesMasterIdLst>
  <p:sldIdLst>
    <p:sldId id="301" r:id="rId2"/>
    <p:sldId id="299" r:id="rId3"/>
    <p:sldId id="303" r:id="rId4"/>
    <p:sldId id="300" r:id="rId5"/>
    <p:sldId id="327" r:id="rId6"/>
    <p:sldId id="328" r:id="rId7"/>
    <p:sldId id="365" r:id="rId8"/>
    <p:sldId id="331" r:id="rId9"/>
    <p:sldId id="325" r:id="rId10"/>
    <p:sldId id="333" r:id="rId11"/>
    <p:sldId id="334" r:id="rId12"/>
    <p:sldId id="366" r:id="rId13"/>
    <p:sldId id="367" r:id="rId14"/>
    <p:sldId id="368" r:id="rId15"/>
    <p:sldId id="369" r:id="rId16"/>
    <p:sldId id="370" r:id="rId17"/>
    <p:sldId id="347" r:id="rId18"/>
    <p:sldId id="335" r:id="rId19"/>
    <p:sldId id="342" r:id="rId20"/>
    <p:sldId id="343" r:id="rId21"/>
    <p:sldId id="344" r:id="rId22"/>
    <p:sldId id="345" r:id="rId23"/>
    <p:sldId id="348" r:id="rId24"/>
    <p:sldId id="349" r:id="rId25"/>
    <p:sldId id="330" r:id="rId26"/>
    <p:sldId id="346" r:id="rId27"/>
    <p:sldId id="350" r:id="rId28"/>
    <p:sldId id="371" r:id="rId29"/>
    <p:sldId id="372" r:id="rId30"/>
    <p:sldId id="373" r:id="rId31"/>
    <p:sldId id="374" r:id="rId32"/>
    <p:sldId id="329" r:id="rId33"/>
    <p:sldId id="376" r:id="rId34"/>
    <p:sldId id="377" r:id="rId35"/>
    <p:sldId id="332" r:id="rId36"/>
    <p:sldId id="375" r:id="rId37"/>
    <p:sldId id="337" r:id="rId38"/>
    <p:sldId id="338" r:id="rId39"/>
    <p:sldId id="339" r:id="rId40"/>
    <p:sldId id="340" r:id="rId41"/>
    <p:sldId id="341" r:id="rId42"/>
    <p:sldId id="31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fi Ullah" initials="RU" lastIdx="1" clrIdx="0">
    <p:extLst>
      <p:ext uri="{19B8F6BF-5375-455C-9EA6-DF929625EA0E}">
        <p15:presenceInfo xmlns:p15="http://schemas.microsoft.com/office/powerpoint/2012/main" userId="ceeb740915f299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EF6"/>
    <a:srgbClr val="FDBEA5"/>
    <a:srgbClr val="C2A5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73" autoAdjust="0"/>
    <p:restoredTop sz="84180" autoAdjust="0"/>
  </p:normalViewPr>
  <p:slideViewPr>
    <p:cSldViewPr snapToGrid="0">
      <p:cViewPr varScale="1">
        <p:scale>
          <a:sx n="110" d="100"/>
          <a:sy n="110" d="100"/>
        </p:scale>
        <p:origin x="432"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A6639-E046-4A02-BCE2-31C965898030}" type="datetimeFigureOut">
              <a:rPr lang="en-US" smtClean="0"/>
              <a:t>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C30E5-2E32-43DC-8976-7204D627908F}" type="slidenum">
              <a:rPr lang="en-US" smtClean="0"/>
              <a:t>‹#›</a:t>
            </a:fld>
            <a:endParaRPr lang="en-US"/>
          </a:p>
        </p:txBody>
      </p:sp>
    </p:spTree>
    <p:extLst>
      <p:ext uri="{BB962C8B-B14F-4D97-AF65-F5344CB8AC3E}">
        <p14:creationId xmlns:p14="http://schemas.microsoft.com/office/powerpoint/2010/main" val="3033817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a:t>
            </a:fld>
            <a:endParaRPr lang="en-US"/>
          </a:p>
        </p:txBody>
      </p:sp>
    </p:spTree>
    <p:extLst>
      <p:ext uri="{BB962C8B-B14F-4D97-AF65-F5344CB8AC3E}">
        <p14:creationId xmlns:p14="http://schemas.microsoft.com/office/powerpoint/2010/main" val="2858802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10</a:t>
            </a:fld>
            <a:endParaRPr lang="en-US"/>
          </a:p>
        </p:txBody>
      </p:sp>
    </p:spTree>
    <p:extLst>
      <p:ext uri="{BB962C8B-B14F-4D97-AF65-F5344CB8AC3E}">
        <p14:creationId xmlns:p14="http://schemas.microsoft.com/office/powerpoint/2010/main" val="1129369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11</a:t>
            </a:fld>
            <a:endParaRPr lang="en-US"/>
          </a:p>
        </p:txBody>
      </p:sp>
    </p:spTree>
    <p:extLst>
      <p:ext uri="{BB962C8B-B14F-4D97-AF65-F5344CB8AC3E}">
        <p14:creationId xmlns:p14="http://schemas.microsoft.com/office/powerpoint/2010/main" val="1996951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12</a:t>
            </a:fld>
            <a:endParaRPr lang="en-US"/>
          </a:p>
        </p:txBody>
      </p:sp>
    </p:spTree>
    <p:extLst>
      <p:ext uri="{BB962C8B-B14F-4D97-AF65-F5344CB8AC3E}">
        <p14:creationId xmlns:p14="http://schemas.microsoft.com/office/powerpoint/2010/main" val="709772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13</a:t>
            </a:fld>
            <a:endParaRPr lang="en-US"/>
          </a:p>
        </p:txBody>
      </p:sp>
    </p:spTree>
    <p:extLst>
      <p:ext uri="{BB962C8B-B14F-4D97-AF65-F5344CB8AC3E}">
        <p14:creationId xmlns:p14="http://schemas.microsoft.com/office/powerpoint/2010/main" val="3908148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14</a:t>
            </a:fld>
            <a:endParaRPr lang="en-US"/>
          </a:p>
        </p:txBody>
      </p:sp>
    </p:spTree>
    <p:extLst>
      <p:ext uri="{BB962C8B-B14F-4D97-AF65-F5344CB8AC3E}">
        <p14:creationId xmlns:p14="http://schemas.microsoft.com/office/powerpoint/2010/main" val="1637096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15</a:t>
            </a:fld>
            <a:endParaRPr lang="en-US"/>
          </a:p>
        </p:txBody>
      </p:sp>
    </p:spTree>
    <p:extLst>
      <p:ext uri="{BB962C8B-B14F-4D97-AF65-F5344CB8AC3E}">
        <p14:creationId xmlns:p14="http://schemas.microsoft.com/office/powerpoint/2010/main" val="571297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16</a:t>
            </a:fld>
            <a:endParaRPr lang="en-US"/>
          </a:p>
        </p:txBody>
      </p:sp>
    </p:spTree>
    <p:extLst>
      <p:ext uri="{BB962C8B-B14F-4D97-AF65-F5344CB8AC3E}">
        <p14:creationId xmlns:p14="http://schemas.microsoft.com/office/powerpoint/2010/main" val="86392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17</a:t>
            </a:fld>
            <a:endParaRPr lang="en-US"/>
          </a:p>
        </p:txBody>
      </p:sp>
    </p:spTree>
    <p:extLst>
      <p:ext uri="{BB962C8B-B14F-4D97-AF65-F5344CB8AC3E}">
        <p14:creationId xmlns:p14="http://schemas.microsoft.com/office/powerpoint/2010/main" val="4008066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18</a:t>
            </a:fld>
            <a:endParaRPr lang="en-US"/>
          </a:p>
        </p:txBody>
      </p:sp>
    </p:spTree>
    <p:extLst>
      <p:ext uri="{BB962C8B-B14F-4D97-AF65-F5344CB8AC3E}">
        <p14:creationId xmlns:p14="http://schemas.microsoft.com/office/powerpoint/2010/main" val="3771841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19</a:t>
            </a:fld>
            <a:endParaRPr lang="en-US"/>
          </a:p>
        </p:txBody>
      </p:sp>
    </p:spTree>
    <p:extLst>
      <p:ext uri="{BB962C8B-B14F-4D97-AF65-F5344CB8AC3E}">
        <p14:creationId xmlns:p14="http://schemas.microsoft.com/office/powerpoint/2010/main" val="2112520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a:t>
            </a:fld>
            <a:endParaRPr lang="en-US"/>
          </a:p>
        </p:txBody>
      </p:sp>
    </p:spTree>
    <p:extLst>
      <p:ext uri="{BB962C8B-B14F-4D97-AF65-F5344CB8AC3E}">
        <p14:creationId xmlns:p14="http://schemas.microsoft.com/office/powerpoint/2010/main" val="900326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20</a:t>
            </a:fld>
            <a:endParaRPr lang="en-US"/>
          </a:p>
        </p:txBody>
      </p:sp>
    </p:spTree>
    <p:extLst>
      <p:ext uri="{BB962C8B-B14F-4D97-AF65-F5344CB8AC3E}">
        <p14:creationId xmlns:p14="http://schemas.microsoft.com/office/powerpoint/2010/main" val="3055736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21</a:t>
            </a:fld>
            <a:endParaRPr lang="en-US"/>
          </a:p>
        </p:txBody>
      </p:sp>
    </p:spTree>
    <p:extLst>
      <p:ext uri="{BB962C8B-B14F-4D97-AF65-F5344CB8AC3E}">
        <p14:creationId xmlns:p14="http://schemas.microsoft.com/office/powerpoint/2010/main" val="853560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22</a:t>
            </a:fld>
            <a:endParaRPr lang="en-US"/>
          </a:p>
        </p:txBody>
      </p:sp>
    </p:spTree>
    <p:extLst>
      <p:ext uri="{BB962C8B-B14F-4D97-AF65-F5344CB8AC3E}">
        <p14:creationId xmlns:p14="http://schemas.microsoft.com/office/powerpoint/2010/main" val="619193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23</a:t>
            </a:fld>
            <a:endParaRPr lang="en-US"/>
          </a:p>
        </p:txBody>
      </p:sp>
    </p:spTree>
    <p:extLst>
      <p:ext uri="{BB962C8B-B14F-4D97-AF65-F5344CB8AC3E}">
        <p14:creationId xmlns:p14="http://schemas.microsoft.com/office/powerpoint/2010/main" val="2935098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24</a:t>
            </a:fld>
            <a:endParaRPr lang="en-US"/>
          </a:p>
        </p:txBody>
      </p:sp>
    </p:spTree>
    <p:extLst>
      <p:ext uri="{BB962C8B-B14F-4D97-AF65-F5344CB8AC3E}">
        <p14:creationId xmlns:p14="http://schemas.microsoft.com/office/powerpoint/2010/main" val="3580519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25</a:t>
            </a:fld>
            <a:endParaRPr lang="en-US"/>
          </a:p>
        </p:txBody>
      </p:sp>
    </p:spTree>
    <p:extLst>
      <p:ext uri="{BB962C8B-B14F-4D97-AF65-F5344CB8AC3E}">
        <p14:creationId xmlns:p14="http://schemas.microsoft.com/office/powerpoint/2010/main" val="2203734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26</a:t>
            </a:fld>
            <a:endParaRPr lang="en-US"/>
          </a:p>
        </p:txBody>
      </p:sp>
    </p:spTree>
    <p:extLst>
      <p:ext uri="{BB962C8B-B14F-4D97-AF65-F5344CB8AC3E}">
        <p14:creationId xmlns:p14="http://schemas.microsoft.com/office/powerpoint/2010/main" val="5490626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27</a:t>
            </a:fld>
            <a:endParaRPr lang="en-US"/>
          </a:p>
        </p:txBody>
      </p:sp>
    </p:spTree>
    <p:extLst>
      <p:ext uri="{BB962C8B-B14F-4D97-AF65-F5344CB8AC3E}">
        <p14:creationId xmlns:p14="http://schemas.microsoft.com/office/powerpoint/2010/main" val="4224228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28</a:t>
            </a:fld>
            <a:endParaRPr lang="en-US"/>
          </a:p>
        </p:txBody>
      </p:sp>
    </p:spTree>
    <p:extLst>
      <p:ext uri="{BB962C8B-B14F-4D97-AF65-F5344CB8AC3E}">
        <p14:creationId xmlns:p14="http://schemas.microsoft.com/office/powerpoint/2010/main" val="338123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29</a:t>
            </a:fld>
            <a:endParaRPr lang="en-US"/>
          </a:p>
        </p:txBody>
      </p:sp>
    </p:spTree>
    <p:extLst>
      <p:ext uri="{BB962C8B-B14F-4D97-AF65-F5344CB8AC3E}">
        <p14:creationId xmlns:p14="http://schemas.microsoft.com/office/powerpoint/2010/main" val="2187983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a:t>
            </a:fld>
            <a:endParaRPr lang="en-US"/>
          </a:p>
        </p:txBody>
      </p:sp>
    </p:spTree>
    <p:extLst>
      <p:ext uri="{BB962C8B-B14F-4D97-AF65-F5344CB8AC3E}">
        <p14:creationId xmlns:p14="http://schemas.microsoft.com/office/powerpoint/2010/main" val="22828922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30</a:t>
            </a:fld>
            <a:endParaRPr lang="en-US"/>
          </a:p>
        </p:txBody>
      </p:sp>
    </p:spTree>
    <p:extLst>
      <p:ext uri="{BB962C8B-B14F-4D97-AF65-F5344CB8AC3E}">
        <p14:creationId xmlns:p14="http://schemas.microsoft.com/office/powerpoint/2010/main" val="1099111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31</a:t>
            </a:fld>
            <a:endParaRPr lang="en-US"/>
          </a:p>
        </p:txBody>
      </p:sp>
    </p:spTree>
    <p:extLst>
      <p:ext uri="{BB962C8B-B14F-4D97-AF65-F5344CB8AC3E}">
        <p14:creationId xmlns:p14="http://schemas.microsoft.com/office/powerpoint/2010/main" val="20479948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32</a:t>
            </a:fld>
            <a:endParaRPr lang="en-US"/>
          </a:p>
        </p:txBody>
      </p:sp>
    </p:spTree>
    <p:extLst>
      <p:ext uri="{BB962C8B-B14F-4D97-AF65-F5344CB8AC3E}">
        <p14:creationId xmlns:p14="http://schemas.microsoft.com/office/powerpoint/2010/main" val="28925039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33</a:t>
            </a:fld>
            <a:endParaRPr lang="en-US"/>
          </a:p>
        </p:txBody>
      </p:sp>
    </p:spTree>
    <p:extLst>
      <p:ext uri="{BB962C8B-B14F-4D97-AF65-F5344CB8AC3E}">
        <p14:creationId xmlns:p14="http://schemas.microsoft.com/office/powerpoint/2010/main" val="2284203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34</a:t>
            </a:fld>
            <a:endParaRPr lang="en-US"/>
          </a:p>
        </p:txBody>
      </p:sp>
    </p:spTree>
    <p:extLst>
      <p:ext uri="{BB962C8B-B14F-4D97-AF65-F5344CB8AC3E}">
        <p14:creationId xmlns:p14="http://schemas.microsoft.com/office/powerpoint/2010/main" val="1756463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35</a:t>
            </a:fld>
            <a:endParaRPr lang="en-US"/>
          </a:p>
        </p:txBody>
      </p:sp>
    </p:spTree>
    <p:extLst>
      <p:ext uri="{BB962C8B-B14F-4D97-AF65-F5344CB8AC3E}">
        <p14:creationId xmlns:p14="http://schemas.microsoft.com/office/powerpoint/2010/main" val="14421031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36</a:t>
            </a:fld>
            <a:endParaRPr lang="en-US"/>
          </a:p>
        </p:txBody>
      </p:sp>
    </p:spTree>
    <p:extLst>
      <p:ext uri="{BB962C8B-B14F-4D97-AF65-F5344CB8AC3E}">
        <p14:creationId xmlns:p14="http://schemas.microsoft.com/office/powerpoint/2010/main" val="383431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37</a:t>
            </a:fld>
            <a:endParaRPr lang="en-US"/>
          </a:p>
        </p:txBody>
      </p:sp>
    </p:spTree>
    <p:extLst>
      <p:ext uri="{BB962C8B-B14F-4D97-AF65-F5344CB8AC3E}">
        <p14:creationId xmlns:p14="http://schemas.microsoft.com/office/powerpoint/2010/main" val="75593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38</a:t>
            </a:fld>
            <a:endParaRPr lang="en-US"/>
          </a:p>
        </p:txBody>
      </p:sp>
    </p:spTree>
    <p:extLst>
      <p:ext uri="{BB962C8B-B14F-4D97-AF65-F5344CB8AC3E}">
        <p14:creationId xmlns:p14="http://schemas.microsoft.com/office/powerpoint/2010/main" val="21599353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39</a:t>
            </a:fld>
            <a:endParaRPr lang="en-US"/>
          </a:p>
        </p:txBody>
      </p:sp>
    </p:spTree>
    <p:extLst>
      <p:ext uri="{BB962C8B-B14F-4D97-AF65-F5344CB8AC3E}">
        <p14:creationId xmlns:p14="http://schemas.microsoft.com/office/powerpoint/2010/main" val="1881508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a:t>
            </a:fld>
            <a:endParaRPr lang="en-US"/>
          </a:p>
        </p:txBody>
      </p:sp>
    </p:spTree>
    <p:extLst>
      <p:ext uri="{BB962C8B-B14F-4D97-AF65-F5344CB8AC3E}">
        <p14:creationId xmlns:p14="http://schemas.microsoft.com/office/powerpoint/2010/main" val="18528520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40</a:t>
            </a:fld>
            <a:endParaRPr lang="en-US"/>
          </a:p>
        </p:txBody>
      </p:sp>
    </p:spTree>
    <p:extLst>
      <p:ext uri="{BB962C8B-B14F-4D97-AF65-F5344CB8AC3E}">
        <p14:creationId xmlns:p14="http://schemas.microsoft.com/office/powerpoint/2010/main" val="5073404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41</a:t>
            </a:fld>
            <a:endParaRPr lang="en-US"/>
          </a:p>
        </p:txBody>
      </p:sp>
    </p:spTree>
    <p:extLst>
      <p:ext uri="{BB962C8B-B14F-4D97-AF65-F5344CB8AC3E}">
        <p14:creationId xmlns:p14="http://schemas.microsoft.com/office/powerpoint/2010/main" val="40510055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42</a:t>
            </a:fld>
            <a:endParaRPr lang="en-US"/>
          </a:p>
        </p:txBody>
      </p:sp>
    </p:spTree>
    <p:extLst>
      <p:ext uri="{BB962C8B-B14F-4D97-AF65-F5344CB8AC3E}">
        <p14:creationId xmlns:p14="http://schemas.microsoft.com/office/powerpoint/2010/main" val="398601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5</a:t>
            </a:fld>
            <a:endParaRPr lang="en-US"/>
          </a:p>
        </p:txBody>
      </p:sp>
    </p:spTree>
    <p:extLst>
      <p:ext uri="{BB962C8B-B14F-4D97-AF65-F5344CB8AC3E}">
        <p14:creationId xmlns:p14="http://schemas.microsoft.com/office/powerpoint/2010/main" val="1316258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6</a:t>
            </a:fld>
            <a:endParaRPr lang="en-US"/>
          </a:p>
        </p:txBody>
      </p:sp>
    </p:spTree>
    <p:extLst>
      <p:ext uri="{BB962C8B-B14F-4D97-AF65-F5344CB8AC3E}">
        <p14:creationId xmlns:p14="http://schemas.microsoft.com/office/powerpoint/2010/main" val="1843330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7</a:t>
            </a:fld>
            <a:endParaRPr lang="en-US"/>
          </a:p>
        </p:txBody>
      </p:sp>
    </p:spTree>
    <p:extLst>
      <p:ext uri="{BB962C8B-B14F-4D97-AF65-F5344CB8AC3E}">
        <p14:creationId xmlns:p14="http://schemas.microsoft.com/office/powerpoint/2010/main" val="3537144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8</a:t>
            </a:fld>
            <a:endParaRPr lang="en-US"/>
          </a:p>
        </p:txBody>
      </p:sp>
    </p:spTree>
    <p:extLst>
      <p:ext uri="{BB962C8B-B14F-4D97-AF65-F5344CB8AC3E}">
        <p14:creationId xmlns:p14="http://schemas.microsoft.com/office/powerpoint/2010/main" val="2961272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9</a:t>
            </a:fld>
            <a:endParaRPr lang="en-US"/>
          </a:p>
        </p:txBody>
      </p:sp>
    </p:spTree>
    <p:extLst>
      <p:ext uri="{BB962C8B-B14F-4D97-AF65-F5344CB8AC3E}">
        <p14:creationId xmlns:p14="http://schemas.microsoft.com/office/powerpoint/2010/main" val="1637109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7FC91A-EC76-4344-8889-89B6572F622E}" type="datetime1">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1564833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D9FA59-0C14-4F8C-8C39-0732DDDD183A}" type="datetime1">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300756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A5CA3A-4835-42CB-91B2-6FAE2E882D54}" type="datetime1">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335168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7C9DE6-A9B0-4843-BA60-A8AF5EE05DBB}" type="datetime1">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1200083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38E8F8-3224-4BA6-9939-A707AFAE2B48}" type="datetime1">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221124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44A47E-8075-4235-9625-FF0EA51E3E57}" type="datetime1">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99906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8591D2-7081-40FA-9390-218E13202174}" type="datetime1">
              <a:rPr lang="en-US" smtClean="0"/>
              <a:t>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174726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ADE0FC-560D-4D41-8677-16F278ACA12C}" type="datetime1">
              <a:rPr lang="en-US" smtClean="0"/>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4121631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7A978-2DC3-4D35-9704-98524951AB58}" type="datetime1">
              <a:rPr lang="en-US" smtClean="0"/>
              <a:t>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3355586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D43E5A-E977-4970-9DA7-D666F99FA835}" type="datetime1">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35874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E6A14A-1BDA-4E59-A088-96CCAA9E261B}" type="datetime1">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317613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DACFF-C115-450F-9C82-625B540E4C01}" type="datetime1">
              <a:rPr lang="en-US" smtClean="0"/>
              <a:t>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91804-FCC1-42DE-84BE-371365D4A817}" type="slidenum">
              <a:rPr lang="en-US" smtClean="0"/>
              <a:t>‹#›</a:t>
            </a:fld>
            <a:endParaRPr lang="en-US"/>
          </a:p>
        </p:txBody>
      </p:sp>
      <p:pic>
        <p:nvPicPr>
          <p:cNvPr id="8" name="Picture 7"/>
          <p:cNvPicPr>
            <a:picLocks noChangeAspect="1"/>
          </p:cNvPicPr>
          <p:nvPr userDrawn="1"/>
        </p:nvPicPr>
        <p:blipFill>
          <a:blip r:embed="rId13"/>
          <a:stretch>
            <a:fillRect/>
          </a:stretch>
        </p:blipFill>
        <p:spPr>
          <a:xfrm>
            <a:off x="11466094" y="6099676"/>
            <a:ext cx="689811" cy="689811"/>
          </a:xfrm>
          <a:prstGeom prst="rect">
            <a:avLst/>
          </a:prstGeom>
        </p:spPr>
      </p:pic>
      <p:sp>
        <p:nvSpPr>
          <p:cNvPr id="9" name="Rectangle 8"/>
          <p:cNvSpPr/>
          <p:nvPr userDrawn="1"/>
        </p:nvSpPr>
        <p:spPr>
          <a:xfrm>
            <a:off x="11706225" y="6272213"/>
            <a:ext cx="319088" cy="449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Tree>
    <p:extLst>
      <p:ext uri="{BB962C8B-B14F-4D97-AF65-F5344CB8AC3E}">
        <p14:creationId xmlns:p14="http://schemas.microsoft.com/office/powerpoint/2010/main" val="126604189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lifetimes.readthedocs.io/en/latest/"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7.png"/><Relationship Id="rId7"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007" y="4935685"/>
            <a:ext cx="11064240" cy="1208235"/>
          </a:xfrm>
        </p:spPr>
        <p:txBody>
          <a:bodyPr>
            <a:noAutofit/>
          </a:bodyPr>
          <a:lstStyle/>
          <a:p>
            <a:r>
              <a:rPr lang="en-US" sz="3600" b="1" dirty="0">
                <a:solidFill>
                  <a:srgbClr val="C00000"/>
                </a:solidFill>
                <a:latin typeface="Times New Roman" panose="02020603050405020304" pitchFamily="18" charset="0"/>
                <a:cs typeface="Times New Roman" panose="02020603050405020304" pitchFamily="18" charset="0"/>
              </a:rPr>
              <a:t>LTV DATA SCIENCE - PRESENTATION PROMPT</a:t>
            </a: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pic>
        <p:nvPicPr>
          <p:cNvPr id="7" name="Picture 6"/>
          <p:cNvPicPr>
            <a:picLocks noChangeAspect="1"/>
          </p:cNvPicPr>
          <p:nvPr/>
        </p:nvPicPr>
        <p:blipFill>
          <a:blip r:embed="rId3"/>
          <a:stretch>
            <a:fillRect/>
          </a:stretch>
        </p:blipFill>
        <p:spPr>
          <a:xfrm>
            <a:off x="0" y="2152167"/>
            <a:ext cx="12192000" cy="3177119"/>
          </a:xfrm>
          <a:prstGeom prst="rect">
            <a:avLst/>
          </a:prstGeom>
        </p:spPr>
      </p:pic>
      <p:sp>
        <p:nvSpPr>
          <p:cNvPr id="8" name="Slide Number Placeholder 5"/>
          <p:cNvSpPr>
            <a:spLocks noGrp="1"/>
          </p:cNvSpPr>
          <p:nvPr>
            <p:ph type="sldNum" sz="quarter" idx="12"/>
          </p:nvPr>
        </p:nvSpPr>
        <p:spPr>
          <a:xfrm>
            <a:off x="11677650" y="6301525"/>
            <a:ext cx="286616" cy="365125"/>
          </a:xfrm>
        </p:spPr>
        <p:txBody>
          <a:bodyPr/>
          <a:lstStyle/>
          <a:p>
            <a:r>
              <a:rPr lang="en-US" sz="1800" b="1" dirty="0">
                <a:solidFill>
                  <a:schemeClr val="tx1"/>
                </a:solidFill>
              </a:rPr>
              <a:t>1</a:t>
            </a:r>
          </a:p>
        </p:txBody>
      </p:sp>
    </p:spTree>
    <p:extLst>
      <p:ext uri="{BB962C8B-B14F-4D97-AF65-F5344CB8AC3E}">
        <p14:creationId xmlns:p14="http://schemas.microsoft.com/office/powerpoint/2010/main" val="1042447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8415" y="1213633"/>
            <a:ext cx="11392501" cy="5555180"/>
          </a:xfrm>
        </p:spPr>
        <p:txBody>
          <a:bodyPr>
            <a:normAutofit fontScale="70000" lnSpcReduction="20000"/>
          </a:bodyPr>
          <a:lstStyle/>
          <a:p>
            <a:pPr marL="457200" indent="-457200" algn="l">
              <a:lnSpc>
                <a:spcPct val="15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Aggregate Model</a:t>
            </a:r>
          </a:p>
          <a:p>
            <a:pPr marL="914400" lvl="1" indent="-457200" algn="just">
              <a:lnSpc>
                <a:spcPct val="150000"/>
              </a:lnSpc>
              <a:buFont typeface="Wingdings" panose="05000000000000000000" pitchFamily="2" charset="2"/>
              <a:buChar char="§"/>
            </a:pPr>
            <a:r>
              <a:rPr lang="en-US" sz="2300" b="1" dirty="0">
                <a:latin typeface="Times New Roman" panose="02020603050405020304" pitchFamily="18" charset="0"/>
                <a:cs typeface="Times New Roman" panose="02020603050405020304" pitchFamily="18" charset="0"/>
              </a:rPr>
              <a:t>Aggregate Model</a:t>
            </a:r>
          </a:p>
          <a:p>
            <a:pPr marL="1371600" lvl="2" indent="-457200" algn="just">
              <a:lnSpc>
                <a:spcPct val="15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Calculating LTV by using the average revenue per customer based on past transactions</a:t>
            </a:r>
          </a:p>
          <a:p>
            <a:pPr marL="1371600" lvl="2" indent="-457200" algn="just">
              <a:lnSpc>
                <a:spcPct val="15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This method gives us a single value for the CLV. This is not detailed approach (give a single value), because it give us aggregated value for each customer. </a:t>
            </a:r>
          </a:p>
          <a:p>
            <a:pPr marL="1371600" lvl="2" indent="-457200" algn="just">
              <a:lnSpc>
                <a:spcPct val="15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Not all customers are same in term of monetary value</a:t>
            </a:r>
          </a:p>
          <a:p>
            <a:pPr marL="914400" lvl="1" indent="-457200" algn="just">
              <a:lnSpc>
                <a:spcPct val="150000"/>
              </a:lnSpc>
              <a:buFont typeface="Wingdings" panose="05000000000000000000" pitchFamily="2" charset="2"/>
              <a:buChar char="§"/>
            </a:pPr>
            <a:r>
              <a:rPr lang="en-US" sz="2300" b="1" dirty="0">
                <a:latin typeface="Times New Roman" panose="02020603050405020304" pitchFamily="18" charset="0"/>
                <a:cs typeface="Times New Roman" panose="02020603050405020304" pitchFamily="18" charset="0"/>
              </a:rPr>
              <a:t>Cohort Model</a:t>
            </a:r>
          </a:p>
          <a:p>
            <a:pPr marL="1371600" lvl="2" indent="-457200" algn="just">
              <a:lnSpc>
                <a:spcPct val="15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Instead of simply assuming all the customers to be one group, we can try to split them into multiple groups and calculate the CLV for each group. </a:t>
            </a:r>
          </a:p>
          <a:p>
            <a:pPr marL="1371600" lvl="2" indent="-457200" algn="just">
              <a:lnSpc>
                <a:spcPct val="15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This model overcomes the major drawback of the simple Aggregate model which assumes the entire customers as a single group. </a:t>
            </a:r>
          </a:p>
          <a:p>
            <a:pPr marL="1371600" lvl="2" indent="-457200" algn="just">
              <a:lnSpc>
                <a:spcPct val="15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his help us to find successful marketing campaigns, products and other strategies like posting on Facebook, Social Media, Discounts etc.</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10</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3125066" y="187469"/>
            <a:ext cx="535131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3351069" y="283470"/>
            <a:ext cx="4918364"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Customer Life Time Value</a:t>
            </a:r>
          </a:p>
        </p:txBody>
      </p:sp>
      <p:pic>
        <p:nvPicPr>
          <p:cNvPr id="7" name="Picture 6"/>
          <p:cNvPicPr>
            <a:picLocks noChangeAspect="1"/>
          </p:cNvPicPr>
          <p:nvPr/>
        </p:nvPicPr>
        <p:blipFill>
          <a:blip r:embed="rId3"/>
          <a:stretch>
            <a:fillRect/>
          </a:stretch>
        </p:blipFill>
        <p:spPr>
          <a:xfrm>
            <a:off x="358222" y="1077153"/>
            <a:ext cx="940386" cy="650472"/>
          </a:xfrm>
          <a:prstGeom prst="rect">
            <a:avLst/>
          </a:prstGeom>
        </p:spPr>
      </p:pic>
    </p:spTree>
    <p:extLst>
      <p:ext uri="{BB962C8B-B14F-4D97-AF65-F5344CB8AC3E}">
        <p14:creationId xmlns:p14="http://schemas.microsoft.com/office/powerpoint/2010/main" val="295897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left)">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4137" y="1131746"/>
            <a:ext cx="11010360" cy="5108165"/>
          </a:xfrm>
        </p:spPr>
        <p:txBody>
          <a:bodyPr>
            <a:normAutofit/>
          </a:bodyPr>
          <a:lstStyle/>
          <a:p>
            <a:pPr marL="457200" indent="-457200" algn="just">
              <a:lnSpc>
                <a:spcPct val="15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Predictive Approach</a:t>
            </a:r>
          </a:p>
          <a:p>
            <a:pPr marL="914400" lvl="1" indent="-457200" algn="just">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Machine Learning Model</a:t>
            </a:r>
          </a:p>
          <a:p>
            <a:pPr marL="1371600" lvl="2" indent="-4572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Using regression techniques to fit on past data to predict the LTV</a:t>
            </a:r>
          </a:p>
          <a:p>
            <a:pPr marL="1371600" lvl="2" indent="-4572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We need to make dataset for this</a:t>
            </a:r>
          </a:p>
          <a:p>
            <a:pPr marL="914400" lvl="1" indent="-457200" algn="just">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Probabilistic Model</a:t>
            </a:r>
          </a:p>
          <a:p>
            <a:pPr marL="1371600" lvl="2" indent="-4572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tries to fit a probability distribution to the data and estimates the future count of transactions and monetary value for each transaction</a:t>
            </a:r>
            <a:r>
              <a:rPr lang="en-US" sz="2000" dirty="0">
                <a:latin typeface="Times New Roman" panose="02020603050405020304" pitchFamily="18" charset="0"/>
                <a:cs typeface="Times New Roman" panose="02020603050405020304" pitchFamily="18" charset="0"/>
              </a:rPr>
              <a:t>.</a:t>
            </a:r>
          </a:p>
          <a:p>
            <a:pPr marL="1371600" lvl="2" indent="-457200" algn="just">
              <a:lnSpc>
                <a:spcPct val="150000"/>
              </a:lnSpc>
              <a:buFont typeface="Wingdings" panose="05000000000000000000" pitchFamily="2" charset="2"/>
              <a:buChar char="§"/>
            </a:pPr>
            <a:r>
              <a:rPr lang="en-US" sz="2000" b="1" dirty="0">
                <a:solidFill>
                  <a:srgbClr val="0070C0"/>
                </a:solidFill>
                <a:latin typeface="Times New Roman" panose="02020603050405020304" pitchFamily="18" charset="0"/>
                <a:cs typeface="Times New Roman" panose="02020603050405020304" pitchFamily="18" charset="0"/>
              </a:rPr>
              <a:t>LIFETIMES</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an open source Python Library I will be using for Calculating LTV</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11</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3125066" y="187469"/>
            <a:ext cx="535131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3351069" y="283470"/>
            <a:ext cx="4918364"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Customer Life Time Value</a:t>
            </a:r>
          </a:p>
        </p:txBody>
      </p:sp>
      <p:pic>
        <p:nvPicPr>
          <p:cNvPr id="9" name="Picture 8"/>
          <p:cNvPicPr>
            <a:picLocks noChangeAspect="1"/>
          </p:cNvPicPr>
          <p:nvPr/>
        </p:nvPicPr>
        <p:blipFill>
          <a:blip r:embed="rId3"/>
          <a:stretch>
            <a:fillRect/>
          </a:stretch>
        </p:blipFill>
        <p:spPr>
          <a:xfrm>
            <a:off x="358222" y="1077153"/>
            <a:ext cx="940386" cy="650472"/>
          </a:xfrm>
          <a:prstGeom prst="rect">
            <a:avLst/>
          </a:prstGeom>
        </p:spPr>
      </p:pic>
    </p:spTree>
    <p:extLst>
      <p:ext uri="{BB962C8B-B14F-4D97-AF65-F5344CB8AC3E}">
        <p14:creationId xmlns:p14="http://schemas.microsoft.com/office/powerpoint/2010/main" val="153242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7278" y="1159513"/>
            <a:ext cx="11392501" cy="5107695"/>
          </a:xfrm>
        </p:spPr>
        <p:txBody>
          <a:bodyPr>
            <a:normAutofit fontScale="85000" lnSpcReduction="10000"/>
          </a:bodyPr>
          <a:lstStyle/>
          <a:p>
            <a:pPr marL="457200" indent="-457200" algn="l">
              <a:lnSpc>
                <a:spcPct val="13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Customer Segmentation</a:t>
            </a:r>
          </a:p>
          <a:p>
            <a:pPr marL="914400" lvl="1" indent="-457200" algn="just">
              <a:lnSpc>
                <a:spcPct val="13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Customer segmentation</a:t>
            </a:r>
            <a:r>
              <a:rPr lang="en-US" dirty="0">
                <a:latin typeface="Times New Roman" panose="02020603050405020304" pitchFamily="18" charset="0"/>
                <a:cs typeface="Times New Roman" panose="02020603050405020304" pitchFamily="18" charset="0"/>
              </a:rPr>
              <a:t> is the process by which you divide your customers up based on common characteristics – such as </a:t>
            </a:r>
            <a:r>
              <a:rPr lang="en-US" b="1" dirty="0">
                <a:latin typeface="Times New Roman" panose="02020603050405020304" pitchFamily="18" charset="0"/>
                <a:cs typeface="Times New Roman" panose="02020603050405020304" pitchFamily="18" charset="0"/>
              </a:rPr>
              <a:t>demographics or behaviors</a:t>
            </a:r>
            <a:r>
              <a:rPr lang="en-US" dirty="0">
                <a:latin typeface="Times New Roman" panose="02020603050405020304" pitchFamily="18" charset="0"/>
                <a:cs typeface="Times New Roman" panose="02020603050405020304" pitchFamily="18" charset="0"/>
              </a:rPr>
              <a:t>, so you can market to those customers more effectively. These customer segmentation groups can also be used to </a:t>
            </a:r>
            <a:r>
              <a:rPr lang="en-US" b="1" dirty="0">
                <a:latin typeface="Times New Roman" panose="02020603050405020304" pitchFamily="18" charset="0"/>
                <a:cs typeface="Times New Roman" panose="02020603050405020304" pitchFamily="18" charset="0"/>
              </a:rPr>
              <a:t>begin discussions of building a marketing persona.</a:t>
            </a:r>
          </a:p>
          <a:p>
            <a:pPr marL="457200" indent="-457200" algn="just">
              <a:lnSpc>
                <a:spcPct val="13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RFM</a:t>
            </a:r>
          </a:p>
          <a:p>
            <a:pPr marL="914400" lvl="1" indent="-457200" algn="just">
              <a:lnSpc>
                <a:spcPct val="13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Recency : </a:t>
            </a:r>
            <a:r>
              <a:rPr lang="en-US" dirty="0">
                <a:latin typeface="Times New Roman" panose="02020603050405020304" pitchFamily="18" charset="0"/>
                <a:cs typeface="Times New Roman" panose="02020603050405020304" pitchFamily="18" charset="0"/>
              </a:rPr>
              <a:t>The duration between a daily harvest  customer's first purchase and their latest purchase</a:t>
            </a:r>
          </a:p>
          <a:p>
            <a:pPr marL="914400" lvl="1" indent="-457200" algn="just">
              <a:lnSpc>
                <a:spcPct val="13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Frequency: </a:t>
            </a:r>
            <a:r>
              <a:rPr lang="en-US" dirty="0">
                <a:latin typeface="Times New Roman" panose="02020603050405020304" pitchFamily="18" charset="0"/>
                <a:cs typeface="Times New Roman" panose="02020603050405020304" pitchFamily="18" charset="0"/>
              </a:rPr>
              <a:t>How many orders placed by Daily Harvest’s customer ID per year</a:t>
            </a:r>
          </a:p>
          <a:p>
            <a:pPr marL="914400" lvl="1" indent="-457200" algn="just">
              <a:lnSpc>
                <a:spcPct val="13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Monetary: </a:t>
            </a:r>
            <a:r>
              <a:rPr lang="en-US" dirty="0">
                <a:latin typeface="Times New Roman" panose="02020603050405020304" pitchFamily="18" charset="0"/>
                <a:cs typeface="Times New Roman" panose="02020603050405020304" pitchFamily="18" charset="0"/>
              </a:rPr>
              <a:t>What revenue generated by Harvest’s customer ID  per  year)</a:t>
            </a:r>
          </a:p>
          <a:p>
            <a:pPr lvl="1" algn="just">
              <a:lnSpc>
                <a:spcPct val="130000"/>
              </a:lnSpc>
            </a:pPr>
            <a:endParaRPr lang="en-US" b="1" dirty="0">
              <a:latin typeface="Times New Roman" panose="02020603050405020304" pitchFamily="18" charset="0"/>
              <a:cs typeface="Times New Roman" panose="02020603050405020304" pitchFamily="18" charset="0"/>
            </a:endParaRPr>
          </a:p>
          <a:p>
            <a:pPr lvl="1" algn="just">
              <a:lnSpc>
                <a:spcPct val="130000"/>
              </a:lnSpc>
            </a:pPr>
            <a:r>
              <a:rPr lang="en-US" b="1" dirty="0">
                <a:solidFill>
                  <a:srgbClr val="00B050"/>
                </a:solidFill>
                <a:latin typeface="Times New Roman" panose="02020603050405020304" pitchFamily="18" charset="0"/>
                <a:cs typeface="Times New Roman" panose="02020603050405020304" pitchFamily="18" charset="0"/>
              </a:rPr>
              <a:t>Note: These factors will help Daily harvest  understand different customers  behavior and segment customers by calculating an RFM score for each customer ID  in their database. </a:t>
            </a:r>
          </a:p>
          <a:p>
            <a:pPr lvl="1" algn="just">
              <a:lnSpc>
                <a:spcPct val="130000"/>
              </a:lnSpc>
            </a:pPr>
            <a:r>
              <a:rPr lang="en-US" b="1" dirty="0">
                <a:solidFill>
                  <a:srgbClr val="00B050"/>
                </a:solidFill>
                <a:latin typeface="Times New Roman" panose="02020603050405020304" pitchFamily="18" charset="0"/>
                <a:cs typeface="Times New Roman" panose="02020603050405020304" pitchFamily="18" charset="0"/>
              </a:rPr>
              <a:t>Based on this segmentation, Daily Harvest  can create different retention strategies according to the particularities of each customer segment group.</a:t>
            </a:r>
            <a:endParaRPr lang="en-US" sz="2800" dirty="0">
              <a:solidFill>
                <a:srgbClr val="00B05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12</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3368308" y="187469"/>
            <a:ext cx="4864835"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3574631" y="283470"/>
            <a:ext cx="4471240"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RFM For Daily Harvest</a:t>
            </a:r>
          </a:p>
        </p:txBody>
      </p:sp>
      <p:pic>
        <p:nvPicPr>
          <p:cNvPr id="9" name="Picture 8"/>
          <p:cNvPicPr>
            <a:picLocks noChangeAspect="1"/>
          </p:cNvPicPr>
          <p:nvPr/>
        </p:nvPicPr>
        <p:blipFill>
          <a:blip r:embed="rId3"/>
          <a:stretch>
            <a:fillRect/>
          </a:stretch>
        </p:blipFill>
        <p:spPr>
          <a:xfrm>
            <a:off x="8712039" y="2594049"/>
            <a:ext cx="4791768" cy="1906255"/>
          </a:xfrm>
          <a:prstGeom prst="rect">
            <a:avLst/>
          </a:prstGeom>
        </p:spPr>
      </p:pic>
    </p:spTree>
    <p:extLst>
      <p:ext uri="{BB962C8B-B14F-4D97-AF65-F5344CB8AC3E}">
        <p14:creationId xmlns:p14="http://schemas.microsoft.com/office/powerpoint/2010/main" val="95451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6887" y="838472"/>
            <a:ext cx="11646988" cy="1988740"/>
          </a:xfrm>
        </p:spPr>
        <p:txBody>
          <a:bodyPr>
            <a:normAutofit fontScale="90000"/>
          </a:bodyPr>
          <a:lstStyle/>
          <a:p>
            <a:pPr marL="457200" indent="-457200" algn="just">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Daily Harvest has  a subscription service that sends healthy, pre-portioned superfood eats to customer  home either weekly or monthly. Daily Harvest customers have customer ID.</a:t>
            </a:r>
            <a:endParaRPr lang="de-DE" sz="2800" b="1" kern="0"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77650" y="6301525"/>
            <a:ext cx="286616" cy="365125"/>
          </a:xfrm>
        </p:spPr>
        <p:txBody>
          <a:bodyPr/>
          <a:lstStyle/>
          <a:p>
            <a:fld id="{1A791804-FCC1-42DE-84BE-371365D4A817}" type="slidenum">
              <a:rPr lang="en-US" sz="1800" b="1" smtClean="0">
                <a:solidFill>
                  <a:schemeClr val="tx1"/>
                </a:solidFill>
              </a:rPr>
              <a:t>13</a:t>
            </a:fld>
            <a:endParaRPr lang="en-US" sz="1800" b="1" dirty="0">
              <a:solidFill>
                <a:schemeClr val="tx1"/>
              </a:solidFill>
            </a:endParaRPr>
          </a:p>
        </p:txBody>
      </p:sp>
      <p:sp>
        <p:nvSpPr>
          <p:cNvPr id="14" name="Rounded Rectangle 13"/>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nvGrpSpPr>
          <p:cNvPr id="5" name="Group 4"/>
          <p:cNvGrpSpPr/>
          <p:nvPr/>
        </p:nvGrpSpPr>
        <p:grpSpPr>
          <a:xfrm>
            <a:off x="1493891" y="187469"/>
            <a:ext cx="8371815" cy="764446"/>
            <a:chOff x="1947163" y="187469"/>
            <a:chExt cx="7610739" cy="764446"/>
          </a:xfrm>
        </p:grpSpPr>
        <p:sp>
          <p:nvSpPr>
            <p:cNvPr id="15" name="Rounded Rectangle 14"/>
            <p:cNvSpPr/>
            <p:nvPr/>
          </p:nvSpPr>
          <p:spPr>
            <a:xfrm>
              <a:off x="1947163" y="187469"/>
              <a:ext cx="761073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2153937" y="221124"/>
              <a:ext cx="7291402" cy="567123"/>
            </a:xfrm>
            <a:prstGeom prst="rect">
              <a:avLst/>
            </a:prstGeom>
            <a:solidFill>
              <a:schemeClr val="bg1"/>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Approach to predicting the lifetime value (LTV) of DH customers</a:t>
              </a:r>
            </a:p>
          </p:txBody>
        </p:sp>
      </p:grpSp>
      <p:sp>
        <p:nvSpPr>
          <p:cNvPr id="10" name="Title 1"/>
          <p:cNvSpPr txBox="1">
            <a:spLocks/>
          </p:cNvSpPr>
          <p:nvPr/>
        </p:nvSpPr>
        <p:spPr>
          <a:xfrm>
            <a:off x="272305" y="2474128"/>
            <a:ext cx="11646988" cy="209113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RFM (Recency, Frequency, and Monetary value) Metrics is what I will used in predicting the lifetime value (LTV) of  Daily Harvest customers, each corresponding to some key customer trait. </a:t>
            </a:r>
            <a:endParaRPr lang="de-DE" sz="2800" b="1" kern="0" dirty="0">
              <a:solidFill>
                <a:srgbClr val="C00000"/>
              </a:solidFill>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268896" y="4330312"/>
            <a:ext cx="11646988" cy="200830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These RFM metrics are important indicators of a customer's behavior because frequency and monetary value affects a customer's lifetime value, and Recency affects retention, a measure of engagement.</a:t>
            </a:r>
            <a:endParaRPr lang="de-DE" sz="2800" b="1" kern="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435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006" y="1160676"/>
            <a:ext cx="11646988" cy="516752"/>
          </a:xfrm>
        </p:spPr>
        <p:txBody>
          <a:bodyPr>
            <a:normAutofit fontScale="90000"/>
          </a:bodyPr>
          <a:lstStyle/>
          <a:p>
            <a:pPr algn="just">
              <a:lnSpc>
                <a:spcPct val="150000"/>
              </a:lnSpc>
            </a:pPr>
            <a:r>
              <a:rPr lang="en-US" sz="2800" dirty="0">
                <a:latin typeface="Times New Roman" panose="02020603050405020304" pitchFamily="18" charset="0"/>
                <a:cs typeface="Times New Roman" panose="02020603050405020304" pitchFamily="18" charset="0"/>
              </a:rPr>
              <a:t>Define an appropriate time frame for Customer Lifetime Value calculation</a:t>
            </a:r>
            <a:endParaRPr lang="de-DE" sz="2800" b="1" kern="0"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77650" y="6301525"/>
            <a:ext cx="286616" cy="365125"/>
          </a:xfrm>
        </p:spPr>
        <p:txBody>
          <a:bodyPr/>
          <a:lstStyle/>
          <a:p>
            <a:fld id="{1A791804-FCC1-42DE-84BE-371365D4A817}" type="slidenum">
              <a:rPr lang="en-US" sz="1800" b="1" smtClean="0">
                <a:solidFill>
                  <a:schemeClr val="tx1"/>
                </a:solidFill>
              </a:rPr>
              <a:t>14</a:t>
            </a:fld>
            <a:endParaRPr lang="en-US" sz="1800" b="1" dirty="0">
              <a:solidFill>
                <a:schemeClr val="tx1"/>
              </a:solidFill>
            </a:endParaRPr>
          </a:p>
        </p:txBody>
      </p:sp>
      <p:sp>
        <p:nvSpPr>
          <p:cNvPr id="14" name="Rounded Rectangle 13"/>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nvGrpSpPr>
          <p:cNvPr id="5" name="Group 4"/>
          <p:cNvGrpSpPr/>
          <p:nvPr/>
        </p:nvGrpSpPr>
        <p:grpSpPr>
          <a:xfrm>
            <a:off x="1493891" y="187469"/>
            <a:ext cx="8371815" cy="764446"/>
            <a:chOff x="1947163" y="187469"/>
            <a:chExt cx="7610739" cy="764446"/>
          </a:xfrm>
        </p:grpSpPr>
        <p:sp>
          <p:nvSpPr>
            <p:cNvPr id="15" name="Rounded Rectangle 14"/>
            <p:cNvSpPr/>
            <p:nvPr/>
          </p:nvSpPr>
          <p:spPr>
            <a:xfrm>
              <a:off x="1947163" y="187469"/>
              <a:ext cx="761073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2153937" y="221124"/>
              <a:ext cx="7291402" cy="567123"/>
            </a:xfrm>
            <a:prstGeom prst="rect">
              <a:avLst/>
            </a:prstGeom>
            <a:solidFill>
              <a:schemeClr val="bg1"/>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Approach to predicting the lifetime value (LTV) of DH customers</a:t>
              </a:r>
            </a:p>
          </p:txBody>
        </p:sp>
      </p:grpSp>
      <p:sp>
        <p:nvSpPr>
          <p:cNvPr id="10" name="Title 1"/>
          <p:cNvSpPr txBox="1">
            <a:spLocks/>
          </p:cNvSpPr>
          <p:nvPr/>
        </p:nvSpPr>
        <p:spPr>
          <a:xfrm>
            <a:off x="254814" y="1523006"/>
            <a:ext cx="11646988" cy="71329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Appropriate time frame for daily harvest is one year </a:t>
            </a:r>
            <a:endParaRPr lang="de-DE" sz="2800" b="1" kern="0" dirty="0">
              <a:solidFill>
                <a:srgbClr val="C00000"/>
              </a:solidFill>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254814" y="2138765"/>
            <a:ext cx="11646988" cy="1254549"/>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Calculate the RPM score for each customer ID and use the value to divide the daily harvest customer ID into 3 segment group:-</a:t>
            </a:r>
          </a:p>
        </p:txBody>
      </p:sp>
      <p:sp>
        <p:nvSpPr>
          <p:cNvPr id="12" name="Title 1"/>
          <p:cNvSpPr txBox="1">
            <a:spLocks/>
          </p:cNvSpPr>
          <p:nvPr/>
        </p:nvSpPr>
        <p:spPr>
          <a:xfrm>
            <a:off x="687630" y="3310838"/>
            <a:ext cx="11646988" cy="105495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ct val="150000"/>
              </a:lnSpc>
              <a:buFont typeface="Wingdings" panose="05000000000000000000" pitchFamily="2" charset="2"/>
              <a:buChar char="ü"/>
            </a:pPr>
            <a:r>
              <a:rPr lang="en-US" sz="2800" b="1" u="sng" dirty="0">
                <a:solidFill>
                  <a:schemeClr val="accent2">
                    <a:lumMod val="75000"/>
                  </a:schemeClr>
                </a:solidFill>
                <a:latin typeface="Times New Roman" panose="02020603050405020304" pitchFamily="18" charset="0"/>
                <a:cs typeface="Times New Roman" panose="02020603050405020304" pitchFamily="18" charset="0"/>
              </a:rPr>
              <a:t>Low LTV</a:t>
            </a:r>
            <a:r>
              <a:rPr lang="en-US" sz="2800" b="1" dirty="0">
                <a:solidFill>
                  <a:schemeClr val="accent2">
                    <a:lumMod val="75000"/>
                  </a:schemeClr>
                </a:solidFill>
                <a:latin typeface="Times New Roman" panose="02020603050405020304" pitchFamily="18" charset="0"/>
                <a:cs typeface="Times New Roman" panose="02020603050405020304" pitchFamily="18" charset="0"/>
              </a:rPr>
              <a:t>: </a:t>
            </a:r>
            <a:r>
              <a:rPr lang="en-US" sz="2800" dirty="0">
                <a:solidFill>
                  <a:schemeClr val="accent2">
                    <a:lumMod val="75000"/>
                  </a:schemeClr>
                </a:solidFill>
                <a:latin typeface="Times New Roman" panose="02020603050405020304" pitchFamily="18" charset="0"/>
                <a:cs typeface="Times New Roman" panose="02020603050405020304" pitchFamily="18" charset="0"/>
              </a:rPr>
              <a:t>Daily Harvest  Customers who are less active than others, not very frequent buyer/visitor and generates very  revenue.  </a:t>
            </a:r>
            <a:endParaRPr lang="de-DE" sz="2800" b="1" kern="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3" name="Title 1"/>
          <p:cNvSpPr txBox="1">
            <a:spLocks/>
          </p:cNvSpPr>
          <p:nvPr/>
        </p:nvSpPr>
        <p:spPr>
          <a:xfrm>
            <a:off x="687630" y="4215611"/>
            <a:ext cx="11646988" cy="105495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ct val="150000"/>
              </a:lnSpc>
              <a:buFont typeface="Wingdings" panose="05000000000000000000" pitchFamily="2" charset="2"/>
              <a:buChar char="ü"/>
            </a:pPr>
            <a:r>
              <a:rPr lang="en-US" sz="2800" b="1" u="sng" dirty="0">
                <a:solidFill>
                  <a:schemeClr val="accent5">
                    <a:lumMod val="50000"/>
                  </a:schemeClr>
                </a:solidFill>
                <a:latin typeface="Times New Roman" panose="02020603050405020304" pitchFamily="18" charset="0"/>
                <a:cs typeface="Times New Roman" panose="02020603050405020304" pitchFamily="18" charset="0"/>
              </a:rPr>
              <a:t>Mid LTV</a:t>
            </a:r>
            <a:r>
              <a:rPr lang="en-US" sz="2800" b="1" dirty="0">
                <a:solidFill>
                  <a:schemeClr val="accent5">
                    <a:lumMod val="50000"/>
                  </a:schemeClr>
                </a:solidFill>
                <a:latin typeface="Times New Roman" panose="02020603050405020304" pitchFamily="18" charset="0"/>
                <a:cs typeface="Times New Roman" panose="02020603050405020304" pitchFamily="18" charset="0"/>
              </a:rPr>
              <a:t>: </a:t>
            </a:r>
            <a:r>
              <a:rPr lang="en-US" sz="2800" dirty="0">
                <a:solidFill>
                  <a:schemeClr val="accent5">
                    <a:lumMod val="50000"/>
                  </a:schemeClr>
                </a:solidFill>
                <a:latin typeface="Times New Roman" panose="02020603050405020304" pitchFamily="18" charset="0"/>
                <a:cs typeface="Times New Roman" panose="02020603050405020304" pitchFamily="18" charset="0"/>
              </a:rPr>
              <a:t>In the middle of everything. Often using daily harvest site  (but not as much as our High Values), fairly  frequent and generates moderate revenue.</a:t>
            </a:r>
            <a:endParaRPr lang="de-DE" sz="2800" b="1" kern="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itle 1"/>
          <p:cNvSpPr txBox="1">
            <a:spLocks/>
          </p:cNvSpPr>
          <p:nvPr/>
        </p:nvSpPr>
        <p:spPr>
          <a:xfrm>
            <a:off x="687630" y="5188088"/>
            <a:ext cx="11646988" cy="105495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ct val="150000"/>
              </a:lnSpc>
              <a:buFont typeface="Wingdings" panose="05000000000000000000" pitchFamily="2" charset="2"/>
              <a:buChar char="ü"/>
            </a:pPr>
            <a:r>
              <a:rPr lang="en-US" sz="2800" b="1" u="sng" dirty="0">
                <a:solidFill>
                  <a:schemeClr val="accent6">
                    <a:lumMod val="50000"/>
                  </a:schemeClr>
                </a:solidFill>
                <a:latin typeface="Times New Roman" panose="02020603050405020304" pitchFamily="18" charset="0"/>
                <a:cs typeface="Times New Roman" panose="02020603050405020304" pitchFamily="18" charset="0"/>
              </a:rPr>
              <a:t>High LTV</a:t>
            </a:r>
            <a:r>
              <a:rPr lang="en-US" sz="2800" b="1" dirty="0">
                <a:solidFill>
                  <a:schemeClr val="accent6">
                    <a:lumMod val="50000"/>
                  </a:schemeClr>
                </a:solidFill>
                <a:latin typeface="Times New Roman" panose="02020603050405020304" pitchFamily="18" charset="0"/>
                <a:cs typeface="Times New Roman" panose="02020603050405020304" pitchFamily="18" charset="0"/>
              </a:rPr>
              <a:t>: </a:t>
            </a:r>
            <a:r>
              <a:rPr lang="en-US" sz="2800" dirty="0">
                <a:solidFill>
                  <a:schemeClr val="accent6">
                    <a:lumMod val="50000"/>
                  </a:schemeClr>
                </a:solidFill>
                <a:latin typeface="Times New Roman" panose="02020603050405020304" pitchFamily="18" charset="0"/>
                <a:cs typeface="Times New Roman" panose="02020603050405020304" pitchFamily="18" charset="0"/>
              </a:rPr>
              <a:t>The group of daily harvest customers  we don’t want to lose. High Revenue, Frequency and low Inactivity, always renew subscription.  </a:t>
            </a:r>
            <a:endParaRPr lang="de-DE" sz="2800" b="1" kern="0"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532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468" y="3413543"/>
            <a:ext cx="10994612" cy="2366957"/>
          </a:xfrm>
        </p:spPr>
        <p:txBody>
          <a:bodyPr>
            <a:noAutofit/>
          </a:bodyPr>
          <a:lstStyle/>
          <a:p>
            <a:pPr marL="457200" indent="-457200" algn="just">
              <a:lnSpc>
                <a:spcPct val="150000"/>
              </a:lnSpc>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These customers have proven to have a higher willingness to pay, so don't use discount pricing to generate incremental sales. Instead, focus on value added offers through Product recommendations based on previous purchases and also  Consider premium offers, subscription tiers</a:t>
            </a:r>
            <a:endParaRPr lang="de-DE" sz="27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77650" y="6301525"/>
            <a:ext cx="286616" cy="365125"/>
          </a:xfrm>
        </p:spPr>
        <p:txBody>
          <a:bodyPr/>
          <a:lstStyle/>
          <a:p>
            <a:fld id="{1A791804-FCC1-42DE-84BE-371365D4A817}" type="slidenum">
              <a:rPr lang="en-US" sz="1800" b="1" smtClean="0">
                <a:solidFill>
                  <a:schemeClr val="tx1"/>
                </a:solidFill>
              </a:rPr>
              <a:t>15</a:t>
            </a:fld>
            <a:endParaRPr lang="en-US" sz="1800" b="1" dirty="0">
              <a:solidFill>
                <a:schemeClr val="tx1"/>
              </a:solidFill>
            </a:endParaRPr>
          </a:p>
        </p:txBody>
      </p:sp>
      <p:sp>
        <p:nvSpPr>
          <p:cNvPr id="14" name="Rounded Rectangle 13"/>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nvGrpSpPr>
          <p:cNvPr id="5" name="Group 4"/>
          <p:cNvGrpSpPr/>
          <p:nvPr/>
        </p:nvGrpSpPr>
        <p:grpSpPr>
          <a:xfrm>
            <a:off x="1493891" y="187469"/>
            <a:ext cx="8371815" cy="764446"/>
            <a:chOff x="1947163" y="187469"/>
            <a:chExt cx="7610739" cy="764446"/>
          </a:xfrm>
        </p:grpSpPr>
        <p:sp>
          <p:nvSpPr>
            <p:cNvPr id="15" name="Rounded Rectangle 14"/>
            <p:cNvSpPr/>
            <p:nvPr/>
          </p:nvSpPr>
          <p:spPr>
            <a:xfrm>
              <a:off x="1947163" y="187469"/>
              <a:ext cx="761073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2153937" y="221124"/>
              <a:ext cx="7291402" cy="567123"/>
            </a:xfrm>
            <a:prstGeom prst="rect">
              <a:avLst/>
            </a:prstGeom>
            <a:solidFill>
              <a:schemeClr val="bg1"/>
            </a:solidFill>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Daily Harvest’s 3 Segments LTV Marketing Strategies</a:t>
              </a:r>
            </a:p>
          </p:txBody>
        </p:sp>
      </p:grpSp>
      <p:sp>
        <p:nvSpPr>
          <p:cNvPr id="10" name="Title 1"/>
          <p:cNvSpPr txBox="1">
            <a:spLocks/>
          </p:cNvSpPr>
          <p:nvPr/>
        </p:nvSpPr>
        <p:spPr>
          <a:xfrm>
            <a:off x="254814" y="1781042"/>
            <a:ext cx="11646988" cy="71329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ct val="150000"/>
              </a:lnSpc>
              <a:buFont typeface="Wingdings" panose="05000000000000000000" pitchFamily="2" charset="2"/>
              <a:buChar char="v"/>
            </a:pPr>
            <a:r>
              <a:rPr lang="en-US" sz="2800" b="1" dirty="0">
                <a:solidFill>
                  <a:srgbClr val="C00000"/>
                </a:solidFill>
                <a:latin typeface="Times New Roman" panose="02020603050405020304" pitchFamily="18" charset="0"/>
                <a:cs typeface="Times New Roman" panose="02020603050405020304" pitchFamily="18" charset="0"/>
              </a:rPr>
              <a:t>HIGH LTV CUSTOMERS</a:t>
            </a:r>
            <a:endParaRPr lang="de-DE" sz="2800" b="1" kern="0" dirty="0">
              <a:solidFill>
                <a:srgbClr val="C00000"/>
              </a:solidFill>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254814" y="2299265"/>
            <a:ext cx="11646988" cy="89897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Focus on loyalty programs and new product introductions</a:t>
            </a:r>
          </a:p>
        </p:txBody>
      </p:sp>
    </p:spTree>
    <p:extLst>
      <p:ext uri="{BB962C8B-B14F-4D97-AF65-F5344CB8AC3E}">
        <p14:creationId xmlns:p14="http://schemas.microsoft.com/office/powerpoint/2010/main" val="1451749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202" y="4336277"/>
            <a:ext cx="11584524" cy="2000875"/>
          </a:xfrm>
        </p:spPr>
        <p:txBody>
          <a:bodyPr>
            <a:noAutofit/>
          </a:bodyPr>
          <a:lstStyle/>
          <a:p>
            <a:pPr marL="457200" indent="-457200" algn="just">
              <a:lnSpc>
                <a:spcPct val="150000"/>
              </a:lnSpc>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Marketing Strategies:  Having clear strategies in place for Low LTV  Daily harvest customers ID  such as triggered reminder emails, phone numbers  will pay dividends</a:t>
            </a:r>
            <a:endParaRPr lang="de-DE" sz="27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77650" y="6301525"/>
            <a:ext cx="286616" cy="365125"/>
          </a:xfrm>
        </p:spPr>
        <p:txBody>
          <a:bodyPr/>
          <a:lstStyle/>
          <a:p>
            <a:fld id="{1A791804-FCC1-42DE-84BE-371365D4A817}" type="slidenum">
              <a:rPr lang="en-US" sz="1800" b="1" smtClean="0">
                <a:solidFill>
                  <a:schemeClr val="tx1"/>
                </a:solidFill>
              </a:rPr>
              <a:t>16</a:t>
            </a:fld>
            <a:endParaRPr lang="en-US" sz="1800" b="1" dirty="0">
              <a:solidFill>
                <a:schemeClr val="tx1"/>
              </a:solidFill>
            </a:endParaRPr>
          </a:p>
        </p:txBody>
      </p:sp>
      <p:sp>
        <p:nvSpPr>
          <p:cNvPr id="14" name="Rounded Rectangle 13"/>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nvGrpSpPr>
          <p:cNvPr id="5" name="Group 4"/>
          <p:cNvGrpSpPr/>
          <p:nvPr/>
        </p:nvGrpSpPr>
        <p:grpSpPr>
          <a:xfrm>
            <a:off x="1493891" y="187469"/>
            <a:ext cx="8371815" cy="764446"/>
            <a:chOff x="1947163" y="187469"/>
            <a:chExt cx="7610739" cy="764446"/>
          </a:xfrm>
        </p:grpSpPr>
        <p:sp>
          <p:nvSpPr>
            <p:cNvPr id="15" name="Rounded Rectangle 14"/>
            <p:cNvSpPr/>
            <p:nvPr/>
          </p:nvSpPr>
          <p:spPr>
            <a:xfrm>
              <a:off x="1947163" y="187469"/>
              <a:ext cx="761073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2153937" y="221124"/>
              <a:ext cx="7291402" cy="567123"/>
            </a:xfrm>
            <a:prstGeom prst="rect">
              <a:avLst/>
            </a:prstGeom>
            <a:solidFill>
              <a:schemeClr val="bg1"/>
            </a:solidFill>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Daily Harvest’s 3 Segments LTV Marketing Strategies</a:t>
              </a:r>
            </a:p>
          </p:txBody>
        </p:sp>
      </p:grpSp>
      <p:sp>
        <p:nvSpPr>
          <p:cNvPr id="10" name="Title 1"/>
          <p:cNvSpPr txBox="1">
            <a:spLocks/>
          </p:cNvSpPr>
          <p:nvPr/>
        </p:nvSpPr>
        <p:spPr>
          <a:xfrm>
            <a:off x="254814" y="1415282"/>
            <a:ext cx="11646988" cy="71329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ct val="150000"/>
              </a:lnSpc>
              <a:buFont typeface="Wingdings" panose="05000000000000000000" pitchFamily="2" charset="2"/>
              <a:buChar char="v"/>
            </a:pPr>
            <a:r>
              <a:rPr lang="en-US" sz="2800" b="1" dirty="0">
                <a:solidFill>
                  <a:srgbClr val="C00000"/>
                </a:solidFill>
                <a:latin typeface="Times New Roman" panose="02020603050405020304" pitchFamily="18" charset="0"/>
                <a:cs typeface="Times New Roman" panose="02020603050405020304" pitchFamily="18" charset="0"/>
              </a:rPr>
              <a:t>LOW LTV CUSTOMERS</a:t>
            </a:r>
            <a:endParaRPr lang="de-DE" sz="2800" b="1" kern="0" dirty="0">
              <a:solidFill>
                <a:srgbClr val="C00000"/>
              </a:solidFill>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254814" y="1799393"/>
            <a:ext cx="11646988" cy="158287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Marketing Strategies: Focus on increasing monetization through daily harvest product recommendations based on past purchases</a:t>
            </a:r>
          </a:p>
        </p:txBody>
      </p:sp>
      <p:sp>
        <p:nvSpPr>
          <p:cNvPr id="12" name="Title 1"/>
          <p:cNvSpPr txBox="1">
            <a:spLocks/>
          </p:cNvSpPr>
          <p:nvPr/>
        </p:nvSpPr>
        <p:spPr>
          <a:xfrm>
            <a:off x="267006" y="3735836"/>
            <a:ext cx="11646988" cy="71329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ct val="150000"/>
              </a:lnSpc>
              <a:buFont typeface="Wingdings" panose="05000000000000000000" pitchFamily="2" charset="2"/>
              <a:buChar char="v"/>
            </a:pPr>
            <a:r>
              <a:rPr lang="en-US" sz="2800" b="1" dirty="0">
                <a:solidFill>
                  <a:srgbClr val="C00000"/>
                </a:solidFill>
                <a:latin typeface="Times New Roman" panose="02020603050405020304" pitchFamily="18" charset="0"/>
                <a:cs typeface="Times New Roman" panose="02020603050405020304" pitchFamily="18" charset="0"/>
              </a:rPr>
              <a:t>MID LTV CUSTOMERS</a:t>
            </a:r>
            <a:endParaRPr lang="de-DE" sz="2800" b="1" kern="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828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4137" y="1131746"/>
            <a:ext cx="10887530" cy="5500587"/>
          </a:xfrm>
        </p:spPr>
        <p:txBody>
          <a:bodyPr>
            <a:normAutofit/>
          </a:bodyPr>
          <a:lstStyle/>
          <a:p>
            <a:pPr marL="457200" indent="-457200" algn="just">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When you have varying tenures of customers, then it is better to calculate the LTV, RFM and other use cases discussed here, on multiple time frames.  For example let say, LTV values</a:t>
            </a:r>
          </a:p>
          <a:p>
            <a:pPr marL="457200" indent="-457200" algn="just">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Calculate LTV values for customers at each month</a:t>
            </a:r>
          </a:p>
          <a:p>
            <a:pPr marL="457200" indent="-457200" algn="just">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Evaluate how customer increase sale or decrease sale, you can evaluate many patterns/ behavior of customer from this</a:t>
            </a:r>
          </a:p>
          <a:p>
            <a:pPr marL="457200" indent="-457200" algn="just">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You can easily evaluate which customers are churned or about to churn using Exploratory Data Analysis and statistical analysis</a:t>
            </a:r>
          </a:p>
          <a:p>
            <a:pPr marL="457200" indent="-457200" algn="just">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You can have better idea about your service/ products – those products can be easily identified which cause customer to churn</a:t>
            </a:r>
          </a:p>
          <a:p>
            <a:pPr marL="457200" indent="-457200" algn="just">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You can have better marketing strategy </a:t>
            </a:r>
            <a:endParaRPr lang="en-US" sz="1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17</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3125066" y="187469"/>
            <a:ext cx="535131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3351069" y="283470"/>
            <a:ext cx="4918364"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Varying Tenures</a:t>
            </a:r>
          </a:p>
        </p:txBody>
      </p:sp>
      <p:pic>
        <p:nvPicPr>
          <p:cNvPr id="9" name="Picture 8"/>
          <p:cNvPicPr>
            <a:picLocks noChangeAspect="1"/>
          </p:cNvPicPr>
          <p:nvPr/>
        </p:nvPicPr>
        <p:blipFill>
          <a:blip r:embed="rId3"/>
          <a:stretch>
            <a:fillRect/>
          </a:stretch>
        </p:blipFill>
        <p:spPr>
          <a:xfrm>
            <a:off x="573246" y="1118098"/>
            <a:ext cx="770966" cy="533283"/>
          </a:xfrm>
          <a:prstGeom prst="rect">
            <a:avLst/>
          </a:prstGeom>
        </p:spPr>
      </p:pic>
      <p:pic>
        <p:nvPicPr>
          <p:cNvPr id="10" name="Picture 9"/>
          <p:cNvPicPr>
            <a:picLocks noChangeAspect="1"/>
          </p:cNvPicPr>
          <p:nvPr/>
        </p:nvPicPr>
        <p:blipFill>
          <a:blip r:embed="rId3"/>
          <a:stretch>
            <a:fillRect/>
          </a:stretch>
        </p:blipFill>
        <p:spPr>
          <a:xfrm>
            <a:off x="592874" y="1987620"/>
            <a:ext cx="770966" cy="533283"/>
          </a:xfrm>
          <a:prstGeom prst="rect">
            <a:avLst/>
          </a:prstGeom>
        </p:spPr>
      </p:pic>
      <p:pic>
        <p:nvPicPr>
          <p:cNvPr id="11" name="Picture 10"/>
          <p:cNvPicPr>
            <a:picLocks noChangeAspect="1"/>
          </p:cNvPicPr>
          <p:nvPr/>
        </p:nvPicPr>
        <p:blipFill>
          <a:blip r:embed="rId3"/>
          <a:stretch>
            <a:fillRect/>
          </a:stretch>
        </p:blipFill>
        <p:spPr>
          <a:xfrm>
            <a:off x="592874" y="2595470"/>
            <a:ext cx="770966" cy="533283"/>
          </a:xfrm>
          <a:prstGeom prst="rect">
            <a:avLst/>
          </a:prstGeom>
        </p:spPr>
      </p:pic>
      <p:pic>
        <p:nvPicPr>
          <p:cNvPr id="12" name="Picture 11"/>
          <p:cNvPicPr>
            <a:picLocks noChangeAspect="1"/>
          </p:cNvPicPr>
          <p:nvPr/>
        </p:nvPicPr>
        <p:blipFill>
          <a:blip r:embed="rId3"/>
          <a:stretch>
            <a:fillRect/>
          </a:stretch>
        </p:blipFill>
        <p:spPr>
          <a:xfrm>
            <a:off x="592874" y="3483285"/>
            <a:ext cx="770966" cy="533283"/>
          </a:xfrm>
          <a:prstGeom prst="rect">
            <a:avLst/>
          </a:prstGeom>
        </p:spPr>
      </p:pic>
      <p:pic>
        <p:nvPicPr>
          <p:cNvPr id="13" name="Picture 12"/>
          <p:cNvPicPr>
            <a:picLocks noChangeAspect="1"/>
          </p:cNvPicPr>
          <p:nvPr/>
        </p:nvPicPr>
        <p:blipFill>
          <a:blip r:embed="rId3"/>
          <a:stretch>
            <a:fillRect/>
          </a:stretch>
        </p:blipFill>
        <p:spPr>
          <a:xfrm>
            <a:off x="621651" y="4371100"/>
            <a:ext cx="770966" cy="533283"/>
          </a:xfrm>
          <a:prstGeom prst="rect">
            <a:avLst/>
          </a:prstGeom>
        </p:spPr>
      </p:pic>
      <p:pic>
        <p:nvPicPr>
          <p:cNvPr id="14" name="Picture 13"/>
          <p:cNvPicPr>
            <a:picLocks noChangeAspect="1"/>
          </p:cNvPicPr>
          <p:nvPr/>
        </p:nvPicPr>
        <p:blipFill>
          <a:blip r:embed="rId3"/>
          <a:stretch>
            <a:fillRect/>
          </a:stretch>
        </p:blipFill>
        <p:spPr>
          <a:xfrm>
            <a:off x="621651" y="5328899"/>
            <a:ext cx="770966" cy="533283"/>
          </a:xfrm>
          <a:prstGeom prst="rect">
            <a:avLst/>
          </a:prstGeom>
        </p:spPr>
      </p:pic>
    </p:spTree>
    <p:extLst>
      <p:ext uri="{BB962C8B-B14F-4D97-AF65-F5344CB8AC3E}">
        <p14:creationId xmlns:p14="http://schemas.microsoft.com/office/powerpoint/2010/main" val="70845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4137" y="1131746"/>
            <a:ext cx="10887530" cy="5500587"/>
          </a:xfrm>
        </p:spPr>
        <p:txBody>
          <a:bodyPr>
            <a:normAutofit fontScale="62500" lnSpcReduction="20000"/>
          </a:bodyPr>
          <a:lstStyle/>
          <a:p>
            <a:pPr marL="457200" indent="-457200" algn="just">
              <a:lnSpc>
                <a:spcPct val="15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Python Lifetimes</a:t>
            </a:r>
          </a:p>
          <a:p>
            <a:pPr marL="914400" lvl="1" indent="-457200" algn="just">
              <a:lnSpc>
                <a:spcPct val="150000"/>
              </a:lnSpc>
              <a:buFont typeface="Wingdings" panose="05000000000000000000" pitchFamily="2" charset="2"/>
              <a:buChar char="§"/>
            </a:pPr>
            <a:r>
              <a:rPr lang="en-US" sz="2900" b="1" dirty="0">
                <a:latin typeface="Times New Roman" panose="02020603050405020304" pitchFamily="18" charset="0"/>
                <a:cs typeface="Times New Roman" panose="02020603050405020304" pitchFamily="18" charset="0"/>
                <a:hlinkClick r:id="rId3"/>
              </a:rPr>
              <a:t>https://lifetimes.readthedocs.io/en/latest/</a:t>
            </a:r>
            <a:r>
              <a:rPr lang="en-US" sz="2900" b="1" dirty="0">
                <a:latin typeface="Times New Roman" panose="02020603050405020304" pitchFamily="18" charset="0"/>
                <a:cs typeface="Times New Roman" panose="02020603050405020304" pitchFamily="18" charset="0"/>
              </a:rPr>
              <a:t> </a:t>
            </a:r>
          </a:p>
          <a:p>
            <a:pPr marL="914400" lvl="1" indent="-457200" algn="just">
              <a:lnSpc>
                <a:spcPct val="150000"/>
              </a:lnSpc>
              <a:buFont typeface="Wingdings" panose="05000000000000000000" pitchFamily="2" charset="2"/>
              <a:buChar char="§"/>
            </a:pPr>
            <a:r>
              <a:rPr lang="en-US" sz="2900" b="1" dirty="0">
                <a:latin typeface="Times New Roman" panose="02020603050405020304" pitchFamily="18" charset="0"/>
                <a:cs typeface="Times New Roman" panose="02020603050405020304" pitchFamily="18" charset="0"/>
              </a:rPr>
              <a:t>Lifetimes can be used to analyze your users based on a few assumption:</a:t>
            </a:r>
          </a:p>
          <a:p>
            <a:pPr marL="1371600" lvl="2" indent="-457200" algn="just">
              <a:lnSpc>
                <a:spcPct val="15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Users interact with you when they are “alive”.</a:t>
            </a:r>
          </a:p>
          <a:p>
            <a:pPr marL="1371600" lvl="2" indent="-457200" algn="just">
              <a:lnSpc>
                <a:spcPct val="15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Users under study may “die” after some period of time.</a:t>
            </a:r>
          </a:p>
          <a:p>
            <a:pPr marL="914400" lvl="1" indent="-457200" algn="just">
              <a:lnSpc>
                <a:spcPct val="150000"/>
              </a:lnSpc>
              <a:buFont typeface="Wingdings" panose="05000000000000000000" pitchFamily="2" charset="2"/>
              <a:buChar char="§"/>
            </a:pPr>
            <a:r>
              <a:rPr lang="en-US" sz="2900" b="1" dirty="0">
                <a:latin typeface="Times New Roman" panose="02020603050405020304" pitchFamily="18" charset="0"/>
                <a:cs typeface="Times New Roman" panose="02020603050405020304" pitchFamily="18" charset="0"/>
              </a:rPr>
              <a:t>Applications</a:t>
            </a:r>
          </a:p>
          <a:p>
            <a:pPr marL="1371600" lvl="2" indent="-457200" algn="just">
              <a:lnSpc>
                <a:spcPct val="15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Predicting how often a visitor will return to your website. (Alive = visiting. Die = Churned)</a:t>
            </a:r>
          </a:p>
          <a:p>
            <a:pPr marL="1371600" lvl="2" indent="-457200" algn="just">
              <a:lnSpc>
                <a:spcPct val="15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Understanding how frequently a patient may return to a hospital. (Alive = visiting. Die = maybe the patient moved to a new city, or became deceased.)</a:t>
            </a:r>
          </a:p>
          <a:p>
            <a:pPr marL="1371600" lvl="2" indent="-457200" algn="just">
              <a:lnSpc>
                <a:spcPct val="15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Predicting individuals who have churned using only their usage history. (Alive = logins. Die = removed the app)</a:t>
            </a:r>
          </a:p>
          <a:p>
            <a:pPr marL="1371600" lvl="2" indent="-457200" algn="just">
              <a:lnSpc>
                <a:spcPct val="15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Predicting repeat purchases from a customer. (Alive = actively purchasing. Die = became disinterested with your product)</a:t>
            </a:r>
          </a:p>
          <a:p>
            <a:pPr marL="1371600" lvl="2" indent="-457200" algn="just">
              <a:lnSpc>
                <a:spcPct val="15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Predicting the lifetime value of your customers</a:t>
            </a:r>
            <a:endParaRPr lang="en-US" sz="23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18</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3125066" y="187469"/>
            <a:ext cx="535131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3351069" y="283470"/>
            <a:ext cx="4918364"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Customer Life Time Value</a:t>
            </a:r>
          </a:p>
        </p:txBody>
      </p:sp>
      <p:pic>
        <p:nvPicPr>
          <p:cNvPr id="9" name="Picture 8"/>
          <p:cNvPicPr>
            <a:picLocks noChangeAspect="1"/>
          </p:cNvPicPr>
          <p:nvPr/>
        </p:nvPicPr>
        <p:blipFill>
          <a:blip r:embed="rId4"/>
          <a:stretch>
            <a:fillRect/>
          </a:stretch>
        </p:blipFill>
        <p:spPr>
          <a:xfrm>
            <a:off x="358222" y="1077153"/>
            <a:ext cx="940386" cy="650472"/>
          </a:xfrm>
          <a:prstGeom prst="rect">
            <a:avLst/>
          </a:prstGeom>
        </p:spPr>
      </p:pic>
    </p:spTree>
    <p:extLst>
      <p:ext uri="{BB962C8B-B14F-4D97-AF65-F5344CB8AC3E}">
        <p14:creationId xmlns:p14="http://schemas.microsoft.com/office/powerpoint/2010/main" val="3149724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486468" y="2621294"/>
            <a:ext cx="3893795" cy="36459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Subtitle 2"/>
          <p:cNvSpPr>
            <a:spLocks noGrp="1"/>
          </p:cNvSpPr>
          <p:nvPr>
            <p:ph type="subTitle" idx="1"/>
          </p:nvPr>
        </p:nvSpPr>
        <p:spPr>
          <a:xfrm>
            <a:off x="904137" y="1131746"/>
            <a:ext cx="10887530" cy="5500587"/>
          </a:xfrm>
        </p:spPr>
        <p:txBody>
          <a:bodyPr>
            <a:normAutofit/>
          </a:bodyPr>
          <a:lstStyle/>
          <a:p>
            <a:pPr marL="457200" indent="-457200" algn="just">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Customer Life Time Value – (</a:t>
            </a:r>
            <a:r>
              <a:rPr lang="en-US" sz="1800" dirty="0">
                <a:latin typeface="Times New Roman" panose="02020603050405020304" pitchFamily="18" charset="0"/>
                <a:cs typeface="Times New Roman" panose="02020603050405020304" pitchFamily="18" charset="0"/>
              </a:rPr>
              <a:t>I am using other dataset as </a:t>
            </a:r>
            <a:r>
              <a:rPr lang="en-US" sz="1800" b="1" dirty="0">
                <a:solidFill>
                  <a:srgbClr val="0070C0"/>
                </a:solidFill>
                <a:latin typeface="Times New Roman" panose="02020603050405020304" pitchFamily="18" charset="0"/>
                <a:cs typeface="Times New Roman" panose="02020603050405020304" pitchFamily="18" charset="0"/>
              </a:rPr>
              <a:t>Daily Harvest’s Data is Missing Main Columns</a:t>
            </a:r>
            <a:r>
              <a:rPr lang="en-US" sz="1800" dirty="0">
                <a:latin typeface="Times New Roman" panose="02020603050405020304" pitchFamily="18" charset="0"/>
                <a:cs typeface="Times New Roman" panose="02020603050405020304" pitchFamily="18" charset="0"/>
              </a:rPr>
              <a:t> in data which are </a:t>
            </a:r>
            <a:r>
              <a:rPr lang="en-US" sz="1800" b="1" dirty="0">
                <a:solidFill>
                  <a:srgbClr val="C00000"/>
                </a:solidFill>
                <a:latin typeface="Times New Roman" panose="02020603050405020304" pitchFamily="18" charset="0"/>
                <a:cs typeface="Times New Roman" panose="02020603050405020304" pitchFamily="18" charset="0"/>
              </a:rPr>
              <a:t>Transaction Date</a:t>
            </a:r>
            <a:r>
              <a:rPr lang="en-US" sz="1800" dirty="0">
                <a:solidFill>
                  <a:srgbClr val="C0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a:t>
            </a:r>
            <a:r>
              <a:rPr lang="en-US" sz="1800" b="1" dirty="0">
                <a:solidFill>
                  <a:srgbClr val="C00000"/>
                </a:solidFill>
                <a:latin typeface="Times New Roman" panose="02020603050405020304" pitchFamily="18" charset="0"/>
                <a:cs typeface="Times New Roman" panose="02020603050405020304" pitchFamily="18" charset="0"/>
              </a:rPr>
              <a:t>Price of Item (Monetary)</a:t>
            </a:r>
            <a:r>
              <a:rPr lang="en-US" sz="1800" b="1" dirty="0">
                <a:latin typeface="Times New Roman" panose="02020603050405020304" pitchFamily="18" charset="0"/>
                <a:cs typeface="Times New Roman" panose="02020603050405020304" pitchFamily="18" charset="0"/>
              </a:rPr>
              <a:t> )</a:t>
            </a:r>
          </a:p>
          <a:p>
            <a:pPr marL="457200" indent="-457200" algn="just">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1: </a:t>
            </a:r>
            <a:r>
              <a:rPr lang="en-US" sz="1800" dirty="0">
                <a:latin typeface="Times New Roman" panose="02020603050405020304" pitchFamily="18" charset="0"/>
                <a:cs typeface="Times New Roman" panose="02020603050405020304" pitchFamily="18" charset="0"/>
              </a:rPr>
              <a:t>I will transform Daily Harvest’s Data into given form</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19</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2239422" y="187469"/>
            <a:ext cx="7122606"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834641" y="283470"/>
            <a:ext cx="5951220"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Other Way for LTV Calculation</a:t>
            </a:r>
          </a:p>
        </p:txBody>
      </p:sp>
      <p:pic>
        <p:nvPicPr>
          <p:cNvPr id="9" name="Picture 8"/>
          <p:cNvPicPr>
            <a:picLocks noChangeAspect="1"/>
          </p:cNvPicPr>
          <p:nvPr/>
        </p:nvPicPr>
        <p:blipFill>
          <a:blip r:embed="rId4"/>
          <a:stretch>
            <a:fillRect/>
          </a:stretch>
        </p:blipFill>
        <p:spPr>
          <a:xfrm>
            <a:off x="573246" y="1118098"/>
            <a:ext cx="770966" cy="533283"/>
          </a:xfrm>
          <a:prstGeom prst="rect">
            <a:avLst/>
          </a:prstGeom>
        </p:spPr>
      </p:pic>
      <p:sp>
        <p:nvSpPr>
          <p:cNvPr id="10" name="Titel 1"/>
          <p:cNvSpPr txBox="1">
            <a:spLocks/>
          </p:cNvSpPr>
          <p:nvPr/>
        </p:nvSpPr>
        <p:spPr bwMode="auto">
          <a:xfrm>
            <a:off x="6627000" y="2672644"/>
            <a:ext cx="5393095" cy="518612"/>
          </a:xfrm>
          <a:prstGeom prst="rect">
            <a:avLst/>
          </a:prstGeom>
          <a:solidFill>
            <a:schemeClr val="bg1"/>
          </a:solid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r>
              <a:rPr lang="en-US" sz="2000" dirty="0">
                <a:solidFill>
                  <a:srgbClr val="C00000"/>
                </a:solidFill>
              </a:rPr>
              <a:t>Customer Unique ID – For Calculating LTV</a:t>
            </a:r>
          </a:p>
        </p:txBody>
      </p:sp>
      <p:sp>
        <p:nvSpPr>
          <p:cNvPr id="11" name="Rectangle 10"/>
          <p:cNvSpPr/>
          <p:nvPr/>
        </p:nvSpPr>
        <p:spPr>
          <a:xfrm>
            <a:off x="1593273" y="2931950"/>
            <a:ext cx="899615" cy="24284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solidFill>
                <a:srgbClr val="C00000"/>
              </a:solidFill>
            </a:endParaRPr>
          </a:p>
        </p:txBody>
      </p:sp>
      <p:sp>
        <p:nvSpPr>
          <p:cNvPr id="12" name="Rectangle 11"/>
          <p:cNvSpPr/>
          <p:nvPr/>
        </p:nvSpPr>
        <p:spPr>
          <a:xfrm>
            <a:off x="2465744" y="2701560"/>
            <a:ext cx="673612" cy="19487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4" name="Titel 1"/>
          <p:cNvSpPr txBox="1">
            <a:spLocks/>
          </p:cNvSpPr>
          <p:nvPr/>
        </p:nvSpPr>
        <p:spPr bwMode="auto">
          <a:xfrm>
            <a:off x="6626999" y="3299790"/>
            <a:ext cx="5393095" cy="5186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r>
              <a:rPr lang="en-US" sz="2000" dirty="0">
                <a:solidFill>
                  <a:srgbClr val="00B050"/>
                </a:solidFill>
              </a:rPr>
              <a:t>Frequency – Total Orders by Customers</a:t>
            </a:r>
          </a:p>
        </p:txBody>
      </p:sp>
      <p:sp>
        <p:nvSpPr>
          <p:cNvPr id="15" name="Rectangle 14"/>
          <p:cNvSpPr/>
          <p:nvPr/>
        </p:nvSpPr>
        <p:spPr>
          <a:xfrm>
            <a:off x="3187095" y="2701560"/>
            <a:ext cx="673612" cy="19487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el 1"/>
          <p:cNvSpPr txBox="1">
            <a:spLocks/>
          </p:cNvSpPr>
          <p:nvPr/>
        </p:nvSpPr>
        <p:spPr bwMode="auto">
          <a:xfrm>
            <a:off x="6626998" y="3940011"/>
            <a:ext cx="5565002" cy="518612"/>
          </a:xfrm>
          <a:prstGeom prst="rect">
            <a:avLst/>
          </a:prstGeom>
          <a:solidFill>
            <a:schemeClr val="bg1"/>
          </a:solid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r>
              <a:rPr lang="en-US" sz="2000" dirty="0">
                <a:solidFill>
                  <a:srgbClr val="0070C0"/>
                </a:solidFill>
              </a:rPr>
              <a:t>Recency – Today’s Order Date Minus Last Order Date</a:t>
            </a:r>
          </a:p>
        </p:txBody>
      </p:sp>
      <p:sp>
        <p:nvSpPr>
          <p:cNvPr id="18" name="Rectangle 17"/>
          <p:cNvSpPr/>
          <p:nvPr/>
        </p:nvSpPr>
        <p:spPr>
          <a:xfrm>
            <a:off x="3946872" y="2701560"/>
            <a:ext cx="1296751" cy="1948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9" name="Titel 1"/>
          <p:cNvSpPr txBox="1">
            <a:spLocks/>
          </p:cNvSpPr>
          <p:nvPr/>
        </p:nvSpPr>
        <p:spPr bwMode="auto">
          <a:xfrm>
            <a:off x="6626998" y="4796974"/>
            <a:ext cx="5565002" cy="518612"/>
          </a:xfrm>
          <a:prstGeom prst="rect">
            <a:avLst/>
          </a:prstGeom>
          <a:solidFill>
            <a:schemeClr val="bg1"/>
          </a:solid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just"/>
            <a:r>
              <a:rPr lang="en-US" sz="2000" dirty="0"/>
              <a:t>Monetary – Total Transactions and Revenue by Specific Customer</a:t>
            </a:r>
          </a:p>
        </p:txBody>
      </p:sp>
      <p:grpSp>
        <p:nvGrpSpPr>
          <p:cNvPr id="20" name="Group 19"/>
          <p:cNvGrpSpPr/>
          <p:nvPr/>
        </p:nvGrpSpPr>
        <p:grpSpPr>
          <a:xfrm>
            <a:off x="489183" y="2814256"/>
            <a:ext cx="11702817" cy="2373326"/>
            <a:chOff x="317277" y="1360225"/>
            <a:chExt cx="11702817" cy="2974412"/>
          </a:xfrm>
        </p:grpSpPr>
        <p:sp>
          <p:nvSpPr>
            <p:cNvPr id="21" name="Rounded Rectangle 20"/>
            <p:cNvSpPr/>
            <p:nvPr/>
          </p:nvSpPr>
          <p:spPr>
            <a:xfrm>
              <a:off x="317277" y="1360225"/>
              <a:ext cx="11702817" cy="29744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2" name="Title 1"/>
            <p:cNvSpPr txBox="1">
              <a:spLocks/>
            </p:cNvSpPr>
            <p:nvPr/>
          </p:nvSpPr>
          <p:spPr>
            <a:xfrm>
              <a:off x="523203" y="1513881"/>
              <a:ext cx="11290963" cy="2756902"/>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lnSpc>
                  <a:spcPct val="120000"/>
                </a:lnSpc>
                <a:buFont typeface="Wingdings" panose="05000000000000000000" pitchFamily="2" charset="2"/>
                <a:buChar char="q"/>
              </a:pPr>
              <a:r>
                <a:rPr lang="en-US" sz="3600" dirty="0">
                  <a:solidFill>
                    <a:srgbClr val="0070C0"/>
                  </a:solidFill>
                  <a:latin typeface="Times New Roman" panose="02020603050405020304" pitchFamily="18" charset="0"/>
                  <a:cs typeface="Times New Roman" panose="02020603050405020304" pitchFamily="18" charset="0"/>
                </a:rPr>
                <a:t>Important Thing about Calculating LTV – We always Select Specific Time Frame like selecting transactions of whole year or a month. </a:t>
              </a:r>
              <a:endParaRPr lang="en-US" sz="4800" dirty="0">
                <a:solidFill>
                  <a:srgbClr val="0070C0"/>
                </a:solidFill>
                <a:latin typeface="Times New Roman" panose="02020603050405020304" pitchFamily="18" charset="0"/>
                <a:cs typeface="Times New Roman" panose="02020603050405020304" pitchFamily="18" charset="0"/>
              </a:endParaRPr>
            </a:p>
          </p:txBody>
        </p:sp>
      </p:grpSp>
      <p:pic>
        <p:nvPicPr>
          <p:cNvPr id="23" name="Picture 22"/>
          <p:cNvPicPr>
            <a:picLocks noChangeAspect="1"/>
          </p:cNvPicPr>
          <p:nvPr/>
        </p:nvPicPr>
        <p:blipFill>
          <a:blip r:embed="rId4"/>
          <a:stretch>
            <a:fillRect/>
          </a:stretch>
        </p:blipFill>
        <p:spPr>
          <a:xfrm>
            <a:off x="578360" y="2008390"/>
            <a:ext cx="770966" cy="533283"/>
          </a:xfrm>
          <a:prstGeom prst="rect">
            <a:avLst/>
          </a:prstGeom>
        </p:spPr>
      </p:pic>
    </p:spTree>
    <p:extLst>
      <p:ext uri="{BB962C8B-B14F-4D97-AF65-F5344CB8AC3E}">
        <p14:creationId xmlns:p14="http://schemas.microsoft.com/office/powerpoint/2010/main" val="254068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1000" fill="hold"/>
                                        <p:tgtEl>
                                          <p:spTgt spid="20"/>
                                        </p:tgtEl>
                                        <p:attrNameLst>
                                          <p:attrName>ppt_w</p:attrName>
                                        </p:attrNameLst>
                                      </p:cBhvr>
                                      <p:tavLst>
                                        <p:tav tm="0">
                                          <p:val>
                                            <p:fltVal val="0"/>
                                          </p:val>
                                        </p:tav>
                                        <p:tav tm="100000">
                                          <p:val>
                                            <p:strVal val="#ppt_w"/>
                                          </p:val>
                                        </p:tav>
                                      </p:tavLst>
                                    </p:anim>
                                    <p:anim calcmode="lin" valueType="num">
                                      <p:cBhvr>
                                        <p:cTn id="44" dur="1000" fill="hold"/>
                                        <p:tgtEl>
                                          <p:spTgt spid="20"/>
                                        </p:tgtEl>
                                        <p:attrNameLst>
                                          <p:attrName>ppt_h</p:attrName>
                                        </p:attrNameLst>
                                      </p:cBhvr>
                                      <p:tavLst>
                                        <p:tav tm="0">
                                          <p:val>
                                            <p:fltVal val="0"/>
                                          </p:val>
                                        </p:tav>
                                        <p:tav tm="100000">
                                          <p:val>
                                            <p:strVal val="#ppt_h"/>
                                          </p:val>
                                        </p:tav>
                                      </p:tavLst>
                                    </p:anim>
                                    <p:anim calcmode="lin" valueType="num">
                                      <p:cBhvr>
                                        <p:cTn id="45" dur="1000" fill="hold"/>
                                        <p:tgtEl>
                                          <p:spTgt spid="20"/>
                                        </p:tgtEl>
                                        <p:attrNameLst>
                                          <p:attrName>style.rotation</p:attrName>
                                        </p:attrNameLst>
                                      </p:cBhvr>
                                      <p:tavLst>
                                        <p:tav tm="0">
                                          <p:val>
                                            <p:fltVal val="90"/>
                                          </p:val>
                                        </p:tav>
                                        <p:tav tm="100000">
                                          <p:val>
                                            <p:fltVal val="0"/>
                                          </p:val>
                                        </p:tav>
                                      </p:tavLst>
                                    </p:anim>
                                    <p:animEffect transition="in" filter="fade">
                                      <p:cBhvr>
                                        <p:cTn id="46"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p:bldP spid="15" grpId="0" animBg="1"/>
      <p:bldP spid="16" grpId="0" animBg="1"/>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7278" y="1230724"/>
            <a:ext cx="11646988" cy="2847109"/>
          </a:xfrm>
        </p:spPr>
        <p:txBody>
          <a:bodyPr>
            <a:normAutofit fontScale="90000"/>
          </a:bodyPr>
          <a:lstStyle/>
          <a:p>
            <a:pPr algn="just">
              <a:lnSpc>
                <a:spcPct val="150000"/>
              </a:lnSpc>
            </a:pPr>
            <a:r>
              <a:rPr lang="en-US" sz="3600" dirty="0">
                <a:latin typeface="Times New Roman" panose="02020603050405020304" pitchFamily="18" charset="0"/>
                <a:cs typeface="Times New Roman" panose="02020603050405020304" pitchFamily="18" charset="0"/>
              </a:rPr>
              <a:t>A well-known customer success law, the Pareto principle says that repeat customers generate revenue that is nearly 16 times more efficient than one-time customers. The potency of </a:t>
            </a:r>
            <a:r>
              <a:rPr lang="en-US" sz="3600" dirty="0">
                <a:solidFill>
                  <a:srgbClr val="0070C0"/>
                </a:solidFill>
                <a:latin typeface="Times New Roman" panose="02020603050405020304" pitchFamily="18" charset="0"/>
                <a:cs typeface="Times New Roman" panose="02020603050405020304" pitchFamily="18" charset="0"/>
              </a:rPr>
              <a:t>80/20</a:t>
            </a:r>
            <a:r>
              <a:rPr lang="en-US" sz="3600" dirty="0">
                <a:latin typeface="Times New Roman" panose="02020603050405020304" pitchFamily="18" charset="0"/>
                <a:cs typeface="Times New Roman" panose="02020603050405020304" pitchFamily="18" charset="0"/>
              </a:rPr>
              <a:t> is that </a:t>
            </a:r>
            <a:r>
              <a:rPr lang="en-US" sz="3600" dirty="0">
                <a:solidFill>
                  <a:srgbClr val="0070C0"/>
                </a:solidFill>
                <a:latin typeface="Times New Roman" panose="02020603050405020304" pitchFamily="18" charset="0"/>
                <a:cs typeface="Times New Roman" panose="02020603050405020304" pitchFamily="18" charset="0"/>
              </a:rPr>
              <a:t>20 percent of a group is responsible for 80 percent of the sales</a:t>
            </a:r>
            <a:r>
              <a:rPr lang="en-US" sz="3600" dirty="0">
                <a:latin typeface="Times New Roman" panose="02020603050405020304" pitchFamily="18" charset="0"/>
                <a:cs typeface="Times New Roman" panose="02020603050405020304" pitchFamily="18" charset="0"/>
              </a:rPr>
              <a:t>.</a:t>
            </a:r>
            <a:endParaRPr lang="de-DE" sz="3600" kern="0" dirty="0">
              <a:solidFill>
                <a:srgbClr val="00B05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77650" y="6301525"/>
            <a:ext cx="286616" cy="365125"/>
          </a:xfrm>
        </p:spPr>
        <p:txBody>
          <a:bodyPr/>
          <a:lstStyle/>
          <a:p>
            <a:fld id="{1A791804-FCC1-42DE-84BE-371365D4A817}" type="slidenum">
              <a:rPr lang="en-US" sz="1800" b="1" smtClean="0">
                <a:solidFill>
                  <a:schemeClr val="tx1"/>
                </a:solidFill>
              </a:rPr>
              <a:t>2</a:t>
            </a:fld>
            <a:endParaRPr lang="en-US" sz="1800" b="1" dirty="0">
              <a:solidFill>
                <a:schemeClr val="tx1"/>
              </a:solidFill>
            </a:endParaRPr>
          </a:p>
        </p:txBody>
      </p:sp>
      <p:pic>
        <p:nvPicPr>
          <p:cNvPr id="13" name="Picture 12"/>
          <p:cNvPicPr>
            <a:picLocks noChangeAspect="1"/>
          </p:cNvPicPr>
          <p:nvPr/>
        </p:nvPicPr>
        <p:blipFill>
          <a:blip r:embed="rId3"/>
          <a:stretch>
            <a:fillRect/>
          </a:stretch>
        </p:blipFill>
        <p:spPr>
          <a:xfrm>
            <a:off x="3741736" y="3663659"/>
            <a:ext cx="4724400" cy="3152775"/>
          </a:xfrm>
          <a:prstGeom prst="rect">
            <a:avLst/>
          </a:prstGeom>
        </p:spPr>
      </p:pic>
      <p:sp>
        <p:nvSpPr>
          <p:cNvPr id="14" name="Rounded Rectangle 13"/>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nvGrpSpPr>
          <p:cNvPr id="5" name="Group 4"/>
          <p:cNvGrpSpPr/>
          <p:nvPr/>
        </p:nvGrpSpPr>
        <p:grpSpPr>
          <a:xfrm>
            <a:off x="3531766" y="187469"/>
            <a:ext cx="4296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Customers’ 80/20 Rule</a:t>
              </a:r>
            </a:p>
          </p:txBody>
        </p:sp>
      </p:grpSp>
      <p:pic>
        <p:nvPicPr>
          <p:cNvPr id="17" name="Picture 16"/>
          <p:cNvPicPr>
            <a:picLocks noChangeAspect="1"/>
          </p:cNvPicPr>
          <p:nvPr/>
        </p:nvPicPr>
        <p:blipFill>
          <a:blip r:embed="rId4"/>
          <a:stretch>
            <a:fillRect/>
          </a:stretch>
        </p:blipFill>
        <p:spPr>
          <a:xfrm>
            <a:off x="3666849" y="4509836"/>
            <a:ext cx="3144982" cy="2129953"/>
          </a:xfrm>
          <a:prstGeom prst="rect">
            <a:avLst/>
          </a:prstGeom>
        </p:spPr>
      </p:pic>
    </p:spTree>
    <p:extLst>
      <p:ext uri="{BB962C8B-B14F-4D97-AF65-F5344CB8AC3E}">
        <p14:creationId xmlns:p14="http://schemas.microsoft.com/office/powerpoint/2010/main" val="190384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889E-6 -4.07407E-6 L -0.09271 0.07037 " pathEditMode="relative" rAng="0" ptsTypes="AA">
                                      <p:cBhvr>
                                        <p:cTn id="6" dur="2000" fill="hold"/>
                                        <p:tgtEl>
                                          <p:spTgt spid="17"/>
                                        </p:tgtEl>
                                        <p:attrNameLst>
                                          <p:attrName>ppt_x</p:attrName>
                                          <p:attrName>ppt_y</p:attrName>
                                        </p:attrNameLst>
                                      </p:cBhvr>
                                      <p:rCtr x="-4635" y="35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4137" y="1131746"/>
            <a:ext cx="10887530" cy="5500587"/>
          </a:xfrm>
        </p:spPr>
        <p:txBody>
          <a:bodyPr>
            <a:normAutofit/>
          </a:bodyPr>
          <a:lstStyle/>
          <a:p>
            <a:pPr marL="457200" indent="-457200" algn="just">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Customer Life Time Value – (</a:t>
            </a:r>
            <a:r>
              <a:rPr lang="en-US" sz="1800" dirty="0">
                <a:latin typeface="Times New Roman" panose="02020603050405020304" pitchFamily="18" charset="0"/>
                <a:cs typeface="Times New Roman" panose="02020603050405020304" pitchFamily="18" charset="0"/>
              </a:rPr>
              <a:t>I am using other dataset as </a:t>
            </a:r>
            <a:r>
              <a:rPr lang="en-US" sz="1800" b="1" dirty="0">
                <a:solidFill>
                  <a:srgbClr val="0070C0"/>
                </a:solidFill>
                <a:latin typeface="Times New Roman" panose="02020603050405020304" pitchFamily="18" charset="0"/>
                <a:cs typeface="Times New Roman" panose="02020603050405020304" pitchFamily="18" charset="0"/>
              </a:rPr>
              <a:t>Daily Harvest’s Data is Missing Main Columns</a:t>
            </a:r>
            <a:r>
              <a:rPr lang="en-US" sz="1800" dirty="0">
                <a:latin typeface="Times New Roman" panose="02020603050405020304" pitchFamily="18" charset="0"/>
                <a:cs typeface="Times New Roman" panose="02020603050405020304" pitchFamily="18" charset="0"/>
              </a:rPr>
              <a:t> in data which are </a:t>
            </a:r>
            <a:r>
              <a:rPr lang="en-US" sz="1800" b="1" dirty="0">
                <a:solidFill>
                  <a:srgbClr val="C00000"/>
                </a:solidFill>
                <a:latin typeface="Times New Roman" panose="02020603050405020304" pitchFamily="18" charset="0"/>
                <a:cs typeface="Times New Roman" panose="02020603050405020304" pitchFamily="18" charset="0"/>
              </a:rPr>
              <a:t>Transaction Date</a:t>
            </a:r>
            <a:r>
              <a:rPr lang="en-US" sz="1800" dirty="0">
                <a:solidFill>
                  <a:srgbClr val="C0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a:t>
            </a:r>
            <a:r>
              <a:rPr lang="en-US" sz="1800" b="1" dirty="0">
                <a:solidFill>
                  <a:srgbClr val="C00000"/>
                </a:solidFill>
                <a:latin typeface="Times New Roman" panose="02020603050405020304" pitchFamily="18" charset="0"/>
                <a:cs typeface="Times New Roman" panose="02020603050405020304" pitchFamily="18" charset="0"/>
              </a:rPr>
              <a:t>Price of Item (Monetary)</a:t>
            </a:r>
            <a:r>
              <a:rPr lang="en-US" sz="1800" b="1" dirty="0">
                <a:latin typeface="Times New Roman" panose="02020603050405020304" pitchFamily="18" charset="0"/>
                <a:cs typeface="Times New Roman" panose="02020603050405020304" pitchFamily="18" charset="0"/>
              </a:rPr>
              <a:t> )</a:t>
            </a:r>
          </a:p>
          <a:p>
            <a:pPr marL="457200" indent="-457200" algn="just">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2: </a:t>
            </a:r>
            <a:r>
              <a:rPr lang="en-US" sz="1800" dirty="0">
                <a:latin typeface="Times New Roman" panose="02020603050405020304" pitchFamily="18" charset="0"/>
                <a:cs typeface="Times New Roman" panose="02020603050405020304" pitchFamily="18" charset="0"/>
              </a:rPr>
              <a:t>Using Lifetimes Calculate the </a:t>
            </a:r>
            <a:r>
              <a:rPr lang="en-US" sz="1800" b="1" dirty="0">
                <a:solidFill>
                  <a:srgbClr val="0070C0"/>
                </a:solidFill>
                <a:latin typeface="Times New Roman" panose="02020603050405020304" pitchFamily="18" charset="0"/>
                <a:cs typeface="Times New Roman" panose="02020603050405020304" pitchFamily="18" charset="0"/>
              </a:rPr>
              <a:t>Probability of Alive</a:t>
            </a:r>
            <a:r>
              <a:rPr lang="en-US" sz="1800" dirty="0">
                <a:latin typeface="Times New Roman" panose="02020603050405020304" pitchFamily="18" charset="0"/>
                <a:cs typeface="Times New Roman" panose="02020603050405020304" pitchFamily="18" charset="0"/>
              </a:rPr>
              <a:t> (for each Customer)</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20</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3125066" y="187469"/>
            <a:ext cx="535131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3351069" y="283470"/>
            <a:ext cx="4918364"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Working with your Data</a:t>
            </a:r>
          </a:p>
        </p:txBody>
      </p:sp>
      <p:pic>
        <p:nvPicPr>
          <p:cNvPr id="9" name="Picture 8"/>
          <p:cNvPicPr>
            <a:picLocks noChangeAspect="1"/>
          </p:cNvPicPr>
          <p:nvPr/>
        </p:nvPicPr>
        <p:blipFill>
          <a:blip r:embed="rId3"/>
          <a:stretch>
            <a:fillRect/>
          </a:stretch>
        </p:blipFill>
        <p:spPr>
          <a:xfrm>
            <a:off x="573246" y="1118098"/>
            <a:ext cx="770966" cy="533283"/>
          </a:xfrm>
          <a:prstGeom prst="rect">
            <a:avLst/>
          </a:prstGeom>
        </p:spPr>
      </p:pic>
      <p:sp>
        <p:nvSpPr>
          <p:cNvPr id="10" name="Titel 1"/>
          <p:cNvSpPr txBox="1">
            <a:spLocks/>
          </p:cNvSpPr>
          <p:nvPr/>
        </p:nvSpPr>
        <p:spPr bwMode="auto">
          <a:xfrm>
            <a:off x="1344212" y="2515048"/>
            <a:ext cx="10675883" cy="518612"/>
          </a:xfrm>
          <a:prstGeom prst="rect">
            <a:avLst/>
          </a:prstGeom>
          <a:solidFill>
            <a:schemeClr val="bg1"/>
          </a:solid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r>
              <a:rPr lang="en-US" sz="2000" dirty="0">
                <a:solidFill>
                  <a:srgbClr val="C00000"/>
                </a:solidFill>
              </a:rPr>
              <a:t>http://www.brucehardie.com/notes/021/palive_for_BGNBD.pdf</a:t>
            </a:r>
          </a:p>
        </p:txBody>
      </p:sp>
      <p:pic>
        <p:nvPicPr>
          <p:cNvPr id="7" name="Picture 6"/>
          <p:cNvPicPr>
            <a:picLocks noChangeAspect="1"/>
          </p:cNvPicPr>
          <p:nvPr/>
        </p:nvPicPr>
        <p:blipFill>
          <a:blip r:embed="rId4"/>
          <a:stretch>
            <a:fillRect/>
          </a:stretch>
        </p:blipFill>
        <p:spPr>
          <a:xfrm>
            <a:off x="1462826" y="3152889"/>
            <a:ext cx="4562475" cy="3095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5"/>
          <a:stretch>
            <a:fillRect/>
          </a:stretch>
        </p:blipFill>
        <p:spPr>
          <a:xfrm>
            <a:off x="6257558" y="3152889"/>
            <a:ext cx="4584613" cy="3114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3" name="Picture 22"/>
          <p:cNvPicPr>
            <a:picLocks noChangeAspect="1"/>
          </p:cNvPicPr>
          <p:nvPr/>
        </p:nvPicPr>
        <p:blipFill>
          <a:blip r:embed="rId3"/>
          <a:stretch>
            <a:fillRect/>
          </a:stretch>
        </p:blipFill>
        <p:spPr>
          <a:xfrm>
            <a:off x="547682" y="1981765"/>
            <a:ext cx="770966" cy="533283"/>
          </a:xfrm>
          <a:prstGeom prst="rect">
            <a:avLst/>
          </a:prstGeom>
        </p:spPr>
      </p:pic>
    </p:spTree>
    <p:extLst>
      <p:ext uri="{BB962C8B-B14F-4D97-AF65-F5344CB8AC3E}">
        <p14:creationId xmlns:p14="http://schemas.microsoft.com/office/powerpoint/2010/main" val="1706772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4137" y="1131746"/>
            <a:ext cx="10887530" cy="5500587"/>
          </a:xfrm>
        </p:spPr>
        <p:txBody>
          <a:bodyPr>
            <a:normAutofit/>
          </a:bodyPr>
          <a:lstStyle/>
          <a:p>
            <a:pPr marL="457200" indent="-457200" algn="just">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Customer Life Time Value – (</a:t>
            </a:r>
            <a:r>
              <a:rPr lang="en-US" sz="1800" dirty="0">
                <a:latin typeface="Times New Roman" panose="02020603050405020304" pitchFamily="18" charset="0"/>
                <a:cs typeface="Times New Roman" panose="02020603050405020304" pitchFamily="18" charset="0"/>
              </a:rPr>
              <a:t>I am using other dataset as </a:t>
            </a:r>
            <a:r>
              <a:rPr lang="en-US" sz="1800" b="1" dirty="0">
                <a:solidFill>
                  <a:srgbClr val="0070C0"/>
                </a:solidFill>
                <a:latin typeface="Times New Roman" panose="02020603050405020304" pitchFamily="18" charset="0"/>
                <a:cs typeface="Times New Roman" panose="02020603050405020304" pitchFamily="18" charset="0"/>
              </a:rPr>
              <a:t>Daily Harvest’s Data is Missing Main Columns</a:t>
            </a:r>
            <a:r>
              <a:rPr lang="en-US" sz="1800" dirty="0">
                <a:latin typeface="Times New Roman" panose="02020603050405020304" pitchFamily="18" charset="0"/>
                <a:cs typeface="Times New Roman" panose="02020603050405020304" pitchFamily="18" charset="0"/>
              </a:rPr>
              <a:t> in data which are </a:t>
            </a:r>
            <a:r>
              <a:rPr lang="en-US" sz="1800" b="1" dirty="0">
                <a:solidFill>
                  <a:srgbClr val="C00000"/>
                </a:solidFill>
                <a:latin typeface="Times New Roman" panose="02020603050405020304" pitchFamily="18" charset="0"/>
                <a:cs typeface="Times New Roman" panose="02020603050405020304" pitchFamily="18" charset="0"/>
              </a:rPr>
              <a:t>Transaction Date</a:t>
            </a:r>
            <a:r>
              <a:rPr lang="en-US" sz="1800" dirty="0">
                <a:solidFill>
                  <a:srgbClr val="C0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a:t>
            </a:r>
            <a:r>
              <a:rPr lang="en-US" sz="1800" b="1" dirty="0">
                <a:solidFill>
                  <a:srgbClr val="C00000"/>
                </a:solidFill>
                <a:latin typeface="Times New Roman" panose="02020603050405020304" pitchFamily="18" charset="0"/>
                <a:cs typeface="Times New Roman" panose="02020603050405020304" pitchFamily="18" charset="0"/>
              </a:rPr>
              <a:t>Price of Item (Monetary)</a:t>
            </a:r>
            <a:r>
              <a:rPr lang="en-US" sz="1800" b="1" dirty="0">
                <a:latin typeface="Times New Roman" panose="02020603050405020304" pitchFamily="18" charset="0"/>
                <a:cs typeface="Times New Roman" panose="02020603050405020304" pitchFamily="18" charset="0"/>
              </a:rPr>
              <a:t> )</a:t>
            </a:r>
          </a:p>
          <a:p>
            <a:pPr marL="457200" indent="-457200" algn="just">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3: </a:t>
            </a:r>
            <a:r>
              <a:rPr lang="en-US" sz="1800" dirty="0">
                <a:latin typeface="Times New Roman" panose="02020603050405020304" pitchFamily="18" charset="0"/>
                <a:cs typeface="Times New Roman" panose="02020603050405020304" pitchFamily="18" charset="0"/>
              </a:rPr>
              <a:t>Predict Number of Transactions in next 30 or X days using Conditional Probability (for each Customer)</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21</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3125066" y="187469"/>
            <a:ext cx="535131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3351069" y="283470"/>
            <a:ext cx="4918364"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Working with your Data</a:t>
            </a:r>
          </a:p>
        </p:txBody>
      </p:sp>
      <p:pic>
        <p:nvPicPr>
          <p:cNvPr id="9" name="Picture 8"/>
          <p:cNvPicPr>
            <a:picLocks noChangeAspect="1"/>
          </p:cNvPicPr>
          <p:nvPr/>
        </p:nvPicPr>
        <p:blipFill>
          <a:blip r:embed="rId3"/>
          <a:stretch>
            <a:fillRect/>
          </a:stretch>
        </p:blipFill>
        <p:spPr>
          <a:xfrm>
            <a:off x="573246" y="1118098"/>
            <a:ext cx="770966" cy="533283"/>
          </a:xfrm>
          <a:prstGeom prst="rect">
            <a:avLst/>
          </a:prstGeom>
        </p:spPr>
      </p:pic>
      <p:sp>
        <p:nvSpPr>
          <p:cNvPr id="10" name="Titel 1"/>
          <p:cNvSpPr txBox="1">
            <a:spLocks/>
          </p:cNvSpPr>
          <p:nvPr/>
        </p:nvSpPr>
        <p:spPr bwMode="auto">
          <a:xfrm>
            <a:off x="1344212" y="2515048"/>
            <a:ext cx="10675883" cy="518612"/>
          </a:xfrm>
          <a:prstGeom prst="rect">
            <a:avLst/>
          </a:prstGeom>
          <a:solidFill>
            <a:schemeClr val="bg1"/>
          </a:solid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r>
              <a:rPr lang="en-US" sz="2000" dirty="0">
                <a:solidFill>
                  <a:srgbClr val="C00000"/>
                </a:solidFill>
              </a:rPr>
              <a:t>http://brucehardie.com/papers/018/fader_et_al_mksc_05.pdf</a:t>
            </a:r>
          </a:p>
        </p:txBody>
      </p:sp>
      <p:pic>
        <p:nvPicPr>
          <p:cNvPr id="5" name="Picture 4"/>
          <p:cNvPicPr>
            <a:picLocks noChangeAspect="1"/>
          </p:cNvPicPr>
          <p:nvPr/>
        </p:nvPicPr>
        <p:blipFill>
          <a:blip r:embed="rId4"/>
          <a:stretch>
            <a:fillRect/>
          </a:stretch>
        </p:blipFill>
        <p:spPr>
          <a:xfrm>
            <a:off x="2441579" y="3213491"/>
            <a:ext cx="8418143" cy="34025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p:cNvPicPr>
            <a:picLocks noChangeAspect="1"/>
          </p:cNvPicPr>
          <p:nvPr/>
        </p:nvPicPr>
        <p:blipFill>
          <a:blip r:embed="rId3"/>
          <a:stretch>
            <a:fillRect/>
          </a:stretch>
        </p:blipFill>
        <p:spPr>
          <a:xfrm>
            <a:off x="573246" y="1981765"/>
            <a:ext cx="770966" cy="533283"/>
          </a:xfrm>
          <a:prstGeom prst="rect">
            <a:avLst/>
          </a:prstGeom>
        </p:spPr>
      </p:pic>
    </p:spTree>
    <p:extLst>
      <p:ext uri="{BB962C8B-B14F-4D97-AF65-F5344CB8AC3E}">
        <p14:creationId xmlns:p14="http://schemas.microsoft.com/office/powerpoint/2010/main" val="1256634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4137" y="1131746"/>
            <a:ext cx="10887530" cy="5500587"/>
          </a:xfrm>
        </p:spPr>
        <p:txBody>
          <a:bodyPr>
            <a:normAutofit/>
          </a:bodyPr>
          <a:lstStyle/>
          <a:p>
            <a:pPr marL="457200" indent="-457200" algn="just">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Customer Life Time Value – (</a:t>
            </a:r>
            <a:r>
              <a:rPr lang="en-US" sz="1800" dirty="0">
                <a:latin typeface="Times New Roman" panose="02020603050405020304" pitchFamily="18" charset="0"/>
                <a:cs typeface="Times New Roman" panose="02020603050405020304" pitchFamily="18" charset="0"/>
              </a:rPr>
              <a:t>I am using other dataset as </a:t>
            </a:r>
            <a:r>
              <a:rPr lang="en-US" sz="1800" b="1" dirty="0">
                <a:solidFill>
                  <a:srgbClr val="0070C0"/>
                </a:solidFill>
                <a:latin typeface="Times New Roman" panose="02020603050405020304" pitchFamily="18" charset="0"/>
                <a:cs typeface="Times New Roman" panose="02020603050405020304" pitchFamily="18" charset="0"/>
              </a:rPr>
              <a:t>Daily Harvest’s Data is Missing Main Columns</a:t>
            </a:r>
            <a:r>
              <a:rPr lang="en-US" sz="1800" dirty="0">
                <a:latin typeface="Times New Roman" panose="02020603050405020304" pitchFamily="18" charset="0"/>
                <a:cs typeface="Times New Roman" panose="02020603050405020304" pitchFamily="18" charset="0"/>
              </a:rPr>
              <a:t> in data which are </a:t>
            </a:r>
            <a:r>
              <a:rPr lang="en-US" sz="1800" b="1" dirty="0">
                <a:solidFill>
                  <a:srgbClr val="C00000"/>
                </a:solidFill>
                <a:latin typeface="Times New Roman" panose="02020603050405020304" pitchFamily="18" charset="0"/>
                <a:cs typeface="Times New Roman" panose="02020603050405020304" pitchFamily="18" charset="0"/>
              </a:rPr>
              <a:t>Transaction Date</a:t>
            </a:r>
            <a:r>
              <a:rPr lang="en-US" sz="1800" dirty="0">
                <a:solidFill>
                  <a:srgbClr val="C0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a:t>
            </a:r>
            <a:r>
              <a:rPr lang="en-US" sz="1800" b="1" dirty="0">
                <a:solidFill>
                  <a:srgbClr val="C00000"/>
                </a:solidFill>
                <a:latin typeface="Times New Roman" panose="02020603050405020304" pitchFamily="18" charset="0"/>
                <a:cs typeface="Times New Roman" panose="02020603050405020304" pitchFamily="18" charset="0"/>
              </a:rPr>
              <a:t>Price of Item (Monetary)</a:t>
            </a:r>
            <a:r>
              <a:rPr lang="en-US" sz="1800" b="1" dirty="0">
                <a:latin typeface="Times New Roman" panose="02020603050405020304" pitchFamily="18" charset="0"/>
                <a:cs typeface="Times New Roman" panose="02020603050405020304" pitchFamily="18" charset="0"/>
              </a:rPr>
              <a:t> )</a:t>
            </a:r>
          </a:p>
          <a:p>
            <a:pPr marL="457200" indent="-457200" algn="just">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4: </a:t>
            </a:r>
            <a:r>
              <a:rPr lang="en-US" sz="1800" dirty="0">
                <a:latin typeface="Times New Roman" panose="02020603050405020304" pitchFamily="18" charset="0"/>
                <a:cs typeface="Times New Roman" panose="02020603050405020304" pitchFamily="18" charset="0"/>
              </a:rPr>
              <a:t>Calculate LTV for each Customer using Gamma </a:t>
            </a:r>
            <a:r>
              <a:rPr lang="en-US" sz="1800" dirty="0" err="1">
                <a:latin typeface="Times New Roman" panose="02020603050405020304" pitchFamily="18" charset="0"/>
                <a:cs typeface="Times New Roman" panose="02020603050405020304" pitchFamily="18" charset="0"/>
              </a:rPr>
              <a:t>Gamma</a:t>
            </a:r>
            <a:r>
              <a:rPr lang="en-US" sz="1800" dirty="0">
                <a:latin typeface="Times New Roman" panose="02020603050405020304" pitchFamily="18" charset="0"/>
                <a:cs typeface="Times New Roman" panose="02020603050405020304" pitchFamily="18" charset="0"/>
              </a:rPr>
              <a:t> Fitter (Statistical Method)</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22</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3125066" y="187469"/>
            <a:ext cx="535131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3351069" y="283470"/>
            <a:ext cx="4918364"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Working with your Data</a:t>
            </a:r>
          </a:p>
        </p:txBody>
      </p:sp>
      <p:pic>
        <p:nvPicPr>
          <p:cNvPr id="9" name="Picture 8"/>
          <p:cNvPicPr>
            <a:picLocks noChangeAspect="1"/>
          </p:cNvPicPr>
          <p:nvPr/>
        </p:nvPicPr>
        <p:blipFill>
          <a:blip r:embed="rId3"/>
          <a:stretch>
            <a:fillRect/>
          </a:stretch>
        </p:blipFill>
        <p:spPr>
          <a:xfrm>
            <a:off x="573246" y="1118098"/>
            <a:ext cx="770966" cy="533283"/>
          </a:xfrm>
          <a:prstGeom prst="rect">
            <a:avLst/>
          </a:prstGeom>
        </p:spPr>
      </p:pic>
      <p:pic>
        <p:nvPicPr>
          <p:cNvPr id="7" name="Picture 6"/>
          <p:cNvPicPr>
            <a:picLocks noChangeAspect="1"/>
          </p:cNvPicPr>
          <p:nvPr/>
        </p:nvPicPr>
        <p:blipFill>
          <a:blip r:embed="rId4"/>
          <a:stretch>
            <a:fillRect/>
          </a:stretch>
        </p:blipFill>
        <p:spPr>
          <a:xfrm>
            <a:off x="2380738" y="2656114"/>
            <a:ext cx="8210411" cy="39898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3"/>
          <a:stretch>
            <a:fillRect/>
          </a:stretch>
        </p:blipFill>
        <p:spPr>
          <a:xfrm>
            <a:off x="573246" y="2010727"/>
            <a:ext cx="770966" cy="533283"/>
          </a:xfrm>
          <a:prstGeom prst="rect">
            <a:avLst/>
          </a:prstGeom>
        </p:spPr>
      </p:pic>
    </p:spTree>
    <p:extLst>
      <p:ext uri="{BB962C8B-B14F-4D97-AF65-F5344CB8AC3E}">
        <p14:creationId xmlns:p14="http://schemas.microsoft.com/office/powerpoint/2010/main" val="2713240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6423" y="1063512"/>
            <a:ext cx="10887530" cy="5500587"/>
          </a:xfrm>
        </p:spPr>
        <p:txBody>
          <a:bodyPr>
            <a:normAutofit fontScale="92500"/>
          </a:bodyPr>
          <a:lstStyle/>
          <a:p>
            <a:pPr marL="457200" indent="-457200" algn="just">
              <a:lnSpc>
                <a:spcPct val="150000"/>
              </a:lnSpc>
              <a:buFont typeface="Wingdings" panose="05000000000000000000" pitchFamily="2" charset="2"/>
              <a:buChar char="v"/>
            </a:pPr>
            <a:r>
              <a:rPr lang="en-US" sz="1900" b="1" dirty="0">
                <a:solidFill>
                  <a:srgbClr val="0070C0"/>
                </a:solidFill>
                <a:latin typeface="Times New Roman" panose="02020603050405020304" pitchFamily="18" charset="0"/>
                <a:cs typeface="Times New Roman" panose="02020603050405020304" pitchFamily="18" charset="0"/>
              </a:rPr>
              <a:t>You will always have to spend money to acquire new customers and retain old ones. In fact, acquiring new customers costs almost five times more than retaining existing ones. Moreover, while the probability of selling to an existing customer is 60-70%, the chance of selling to a new customer is just 5-20%. </a:t>
            </a:r>
          </a:p>
          <a:p>
            <a:pPr marL="457200" indent="-457200" algn="just">
              <a:lnSpc>
                <a:spcPct val="150000"/>
              </a:lnSpc>
              <a:buFont typeface="Wingdings" panose="05000000000000000000" pitchFamily="2" charset="2"/>
              <a:buChar char="v"/>
            </a:pPr>
            <a:r>
              <a:rPr lang="en-US" sz="1800" b="1" dirty="0">
                <a:solidFill>
                  <a:srgbClr val="C00000"/>
                </a:solidFill>
                <a:latin typeface="Times New Roman" panose="02020603050405020304" pitchFamily="18" charset="0"/>
                <a:cs typeface="Times New Roman" panose="02020603050405020304" pitchFamily="18" charset="0"/>
              </a:rPr>
              <a:t>By clearly estimating LTV, marketing teams can focus more on targeting qualified leads who can be easily acquired with the lowest costs. For instance, spending $10 acquiring a lead that ends up buying more than $500 of products may seem like a great bargain. But what if your close ratio was 5%? You would have to spend $10 x 20 leads = $200 just for acquiring one customer who would buy your product worth $500.  </a:t>
            </a:r>
          </a:p>
          <a:p>
            <a:pPr marL="457200" indent="-457200" algn="just">
              <a:lnSpc>
                <a:spcPct val="150000"/>
              </a:lnSpc>
              <a:buFont typeface="Wingdings" panose="05000000000000000000" pitchFamily="2" charset="2"/>
              <a:buChar char="v"/>
            </a:pPr>
            <a:r>
              <a:rPr lang="en-US" sz="1800" b="1" dirty="0">
                <a:solidFill>
                  <a:srgbClr val="00B050"/>
                </a:solidFill>
                <a:latin typeface="Times New Roman" panose="02020603050405020304" pitchFamily="18" charset="0"/>
                <a:cs typeface="Times New Roman" panose="02020603050405020304" pitchFamily="18" charset="0"/>
              </a:rPr>
              <a:t>A clear LTV helps set the maximum marketing budget for both acquiring new customers, and for maintaining relationships with existing ones.  </a:t>
            </a:r>
          </a:p>
          <a:p>
            <a:pPr marL="457200" indent="-457200" algn="just">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It is also important for marketing teams to understand that, just like there isn’t a simple target segment, there also isn’t just a single LTV number. Instead, they need to segment their marketing efforts according to the value of the target customer segment. </a:t>
            </a:r>
            <a:endParaRPr lang="en-US" sz="1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23</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2563177" y="187469"/>
            <a:ext cx="6475097"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3105151" y="283470"/>
            <a:ext cx="5410200"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How LTV Impact Marketing?</a:t>
            </a:r>
          </a:p>
        </p:txBody>
      </p:sp>
    </p:spTree>
    <p:extLst>
      <p:ext uri="{BB962C8B-B14F-4D97-AF65-F5344CB8AC3E}">
        <p14:creationId xmlns:p14="http://schemas.microsoft.com/office/powerpoint/2010/main" val="380458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3748" y="1063512"/>
            <a:ext cx="10887530" cy="5500587"/>
          </a:xfrm>
        </p:spPr>
        <p:txBody>
          <a:bodyPr>
            <a:normAutofit/>
          </a:bodyPr>
          <a:lstStyle/>
          <a:p>
            <a:pPr marL="457200" indent="-457200" algn="just">
              <a:lnSpc>
                <a:spcPct val="150000"/>
              </a:lnSpc>
              <a:buFont typeface="Wingdings" panose="05000000000000000000" pitchFamily="2" charset="2"/>
              <a:buChar char="v"/>
            </a:pPr>
            <a:r>
              <a:rPr lang="en-US" sz="1800" b="1" dirty="0">
                <a:solidFill>
                  <a:srgbClr val="0070C0"/>
                </a:solidFill>
                <a:latin typeface="Times New Roman" panose="02020603050405020304" pitchFamily="18" charset="0"/>
                <a:cs typeface="Times New Roman" panose="02020603050405020304" pitchFamily="18" charset="0"/>
              </a:rPr>
              <a:t>Optimize Onboarding </a:t>
            </a:r>
            <a:r>
              <a:rPr lang="en-US" sz="1800" b="1" dirty="0">
                <a:latin typeface="Times New Roman" panose="02020603050405020304" pitchFamily="18" charset="0"/>
                <a:cs typeface="Times New Roman" panose="02020603050405020304" pitchFamily="18" charset="0"/>
              </a:rPr>
              <a:t>- It’s important to make the first impression positive. Customers often need education on the features and benefits of your product to truly understand how the product can positively impact their live – </a:t>
            </a:r>
            <a:r>
              <a:rPr lang="en-US" sz="1800" b="1" dirty="0">
                <a:solidFill>
                  <a:srgbClr val="00B050"/>
                </a:solidFill>
                <a:latin typeface="Times New Roman" panose="02020603050405020304" pitchFamily="18" charset="0"/>
                <a:cs typeface="Times New Roman" panose="02020603050405020304" pitchFamily="18" charset="0"/>
              </a:rPr>
              <a:t>Do effective onboarding</a:t>
            </a:r>
          </a:p>
          <a:p>
            <a:pPr marL="457200" indent="-457200" algn="just">
              <a:lnSpc>
                <a:spcPct val="150000"/>
              </a:lnSpc>
              <a:buFont typeface="Wingdings" panose="05000000000000000000" pitchFamily="2" charset="2"/>
              <a:buChar char="v"/>
            </a:pPr>
            <a:r>
              <a:rPr lang="en-US" sz="1800" b="1" dirty="0">
                <a:solidFill>
                  <a:srgbClr val="0070C0"/>
                </a:solidFill>
                <a:latin typeface="Times New Roman" panose="02020603050405020304" pitchFamily="18" charset="0"/>
                <a:cs typeface="Times New Roman" panose="02020603050405020304" pitchFamily="18" charset="0"/>
              </a:rPr>
              <a:t>Listen to your Customers </a:t>
            </a:r>
            <a:r>
              <a:rPr lang="en-US" sz="1800" b="1" dirty="0">
                <a:latin typeface="Times New Roman" panose="02020603050405020304" pitchFamily="18" charset="0"/>
                <a:cs typeface="Times New Roman" panose="02020603050405020304" pitchFamily="18" charset="0"/>
              </a:rPr>
              <a:t>– Customer appreciate when their voices are heard – </a:t>
            </a:r>
            <a:r>
              <a:rPr lang="en-US" sz="1800" b="1" dirty="0">
                <a:solidFill>
                  <a:srgbClr val="00B050"/>
                </a:solidFill>
                <a:latin typeface="Times New Roman" panose="02020603050405020304" pitchFamily="18" charset="0"/>
                <a:cs typeface="Times New Roman" panose="02020603050405020304" pitchFamily="18" charset="0"/>
              </a:rPr>
              <a:t>Get weekly/ monthly feedback from users, online survey, ask them what else you need, launch custom products</a:t>
            </a:r>
            <a:endParaRPr lang="en-US" sz="1800" b="1"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v"/>
            </a:pPr>
            <a:r>
              <a:rPr lang="en-US" sz="1800" b="1" dirty="0">
                <a:solidFill>
                  <a:srgbClr val="0070C0"/>
                </a:solidFill>
                <a:latin typeface="Times New Roman" panose="02020603050405020304" pitchFamily="18" charset="0"/>
                <a:cs typeface="Times New Roman" panose="02020603050405020304" pitchFamily="18" charset="0"/>
              </a:rPr>
              <a:t>Loyalty Program </a:t>
            </a:r>
            <a:r>
              <a:rPr lang="en-US" sz="1800" b="1" dirty="0">
                <a:latin typeface="Times New Roman" panose="02020603050405020304" pitchFamily="18" charset="0"/>
                <a:cs typeface="Times New Roman" panose="02020603050405020304" pitchFamily="18" charset="0"/>
              </a:rPr>
              <a:t>- Implementing a loyalty program can be a great way to personalize the customer experience while incentivizing repeat purchases. Some common loyalty programs offer reward points, or the ability to unlock free and discounted product after the accumulation of purchases. </a:t>
            </a:r>
            <a:r>
              <a:rPr lang="en-US" sz="1800" b="1" dirty="0">
                <a:solidFill>
                  <a:srgbClr val="00B050"/>
                </a:solidFill>
                <a:latin typeface="Times New Roman" panose="02020603050405020304" pitchFamily="18" charset="0"/>
                <a:cs typeface="Times New Roman" panose="02020603050405020304" pitchFamily="18" charset="0"/>
              </a:rPr>
              <a:t>For example, buy nine </a:t>
            </a:r>
            <a:r>
              <a:rPr lang="en-US" sz="1800" b="1" dirty="0" err="1">
                <a:solidFill>
                  <a:srgbClr val="00B050"/>
                </a:solidFill>
                <a:latin typeface="Times New Roman" panose="02020603050405020304" pitchFamily="18" charset="0"/>
                <a:cs typeface="Times New Roman" panose="02020603050405020304" pitchFamily="18" charset="0"/>
              </a:rPr>
              <a:t>Smoothees</a:t>
            </a:r>
            <a:r>
              <a:rPr lang="en-US" sz="1800" b="1" dirty="0">
                <a:solidFill>
                  <a:srgbClr val="00B050"/>
                </a:solidFill>
                <a:latin typeface="Times New Roman" panose="02020603050405020304" pitchFamily="18" charset="0"/>
                <a:cs typeface="Times New Roman" panose="02020603050405020304" pitchFamily="18" charset="0"/>
              </a:rPr>
              <a:t> and get the tenth free</a:t>
            </a:r>
          </a:p>
          <a:p>
            <a:pPr marL="457200" indent="-457200" algn="just">
              <a:lnSpc>
                <a:spcPct val="150000"/>
              </a:lnSpc>
              <a:buFont typeface="Wingdings" panose="05000000000000000000" pitchFamily="2" charset="2"/>
              <a:buChar char="v"/>
            </a:pPr>
            <a:r>
              <a:rPr lang="en-US" sz="1800" b="1" dirty="0">
                <a:solidFill>
                  <a:srgbClr val="0070C0"/>
                </a:solidFill>
                <a:latin typeface="Times New Roman" panose="02020603050405020304" pitchFamily="18" charset="0"/>
                <a:cs typeface="Times New Roman" panose="02020603050405020304" pitchFamily="18" charset="0"/>
              </a:rPr>
              <a:t>Retargeting </a:t>
            </a:r>
            <a:r>
              <a:rPr lang="en-US" sz="1800" b="1" dirty="0">
                <a:latin typeface="Times New Roman" panose="02020603050405020304" pitchFamily="18" charset="0"/>
                <a:cs typeface="Times New Roman" panose="02020603050405020304" pitchFamily="18" charset="0"/>
              </a:rPr>
              <a:t>- One of the most important tactics to improve customer lifetime value is to re-engage customers who have had a previous experience with the brand. Retargeting can be a simple reminder of the company and at the very least, increase brand recognition. </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24</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2563177" y="187469"/>
            <a:ext cx="6475097"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3105151" y="283470"/>
            <a:ext cx="5410200"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How to Increase LTV?</a:t>
            </a:r>
          </a:p>
        </p:txBody>
      </p:sp>
    </p:spTree>
    <p:extLst>
      <p:ext uri="{BB962C8B-B14F-4D97-AF65-F5344CB8AC3E}">
        <p14:creationId xmlns:p14="http://schemas.microsoft.com/office/powerpoint/2010/main" val="164594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730756" y="3425588"/>
            <a:ext cx="6344665" cy="3432412"/>
          </a:xfrm>
          <a:prstGeom prst="rect">
            <a:avLst/>
          </a:prstGeom>
        </p:spPr>
      </p:pic>
      <p:sp>
        <p:nvSpPr>
          <p:cNvPr id="3" name="Subtitle 2"/>
          <p:cNvSpPr>
            <a:spLocks noGrp="1"/>
          </p:cNvSpPr>
          <p:nvPr>
            <p:ph type="subTitle" idx="1"/>
          </p:nvPr>
        </p:nvSpPr>
        <p:spPr>
          <a:xfrm>
            <a:off x="358222" y="1159043"/>
            <a:ext cx="11392501" cy="3917920"/>
          </a:xfrm>
        </p:spPr>
        <p:txBody>
          <a:bodyPr>
            <a:normAutofit/>
          </a:bodyPr>
          <a:lstStyle/>
          <a:p>
            <a:pPr marL="457200" indent="-457200" algn="l">
              <a:lnSpc>
                <a:spcPct val="13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Developing  models for predicting demand</a:t>
            </a:r>
          </a:p>
          <a:p>
            <a:pPr marL="914400" lvl="1" indent="-457200" algn="just">
              <a:lnSpc>
                <a:spcPct val="13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Make dataset from customer’s demographic and transactional data</a:t>
            </a:r>
          </a:p>
          <a:p>
            <a:pPr marL="914400" lvl="1" indent="-457200" algn="just">
              <a:lnSpc>
                <a:spcPct val="13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Train Machine Learning Model (</a:t>
            </a:r>
            <a:r>
              <a:rPr lang="en-US" b="1" dirty="0">
                <a:solidFill>
                  <a:srgbClr val="0070C0"/>
                </a:solidFill>
                <a:latin typeface="Times New Roman" panose="02020603050405020304" pitchFamily="18" charset="0"/>
                <a:cs typeface="Times New Roman" panose="02020603050405020304" pitchFamily="18" charset="0"/>
              </a:rPr>
              <a:t>Supervised &amp; Unsupervised</a:t>
            </a:r>
            <a:r>
              <a:rPr lang="en-US" dirty="0">
                <a:latin typeface="Times New Roman" panose="02020603050405020304" pitchFamily="18" charset="0"/>
                <a:cs typeface="Times New Roman" panose="02020603050405020304" pitchFamily="18" charset="0"/>
              </a:rPr>
              <a:t>)</a:t>
            </a:r>
          </a:p>
          <a:p>
            <a:pPr marL="914400" lvl="1" indent="-457200" algn="just">
              <a:lnSpc>
                <a:spcPct val="13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Predicting whether customer will purchase in next day/ week/ month? (</a:t>
            </a:r>
            <a:r>
              <a:rPr lang="en-US" b="1" dirty="0">
                <a:solidFill>
                  <a:srgbClr val="0070C0"/>
                </a:solidFill>
                <a:latin typeface="Times New Roman" panose="02020603050405020304" pitchFamily="18" charset="0"/>
                <a:cs typeface="Times New Roman" panose="02020603050405020304" pitchFamily="18" charset="0"/>
              </a:rPr>
              <a:t>Classification Model</a:t>
            </a:r>
            <a:r>
              <a:rPr lang="en-US" dirty="0">
                <a:latin typeface="Times New Roman" panose="02020603050405020304" pitchFamily="18" charset="0"/>
                <a:cs typeface="Times New Roman" panose="02020603050405020304" pitchFamily="18" charset="0"/>
              </a:rPr>
              <a:t>)</a:t>
            </a:r>
          </a:p>
          <a:p>
            <a:pPr marL="914400" lvl="1" indent="-457200" algn="just">
              <a:lnSpc>
                <a:spcPct val="13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How much customer will spend in his/ her next visit? (</a:t>
            </a:r>
            <a:r>
              <a:rPr lang="en-US" b="1" dirty="0">
                <a:solidFill>
                  <a:srgbClr val="0070C0"/>
                </a:solidFill>
                <a:latin typeface="Times New Roman" panose="02020603050405020304" pitchFamily="18" charset="0"/>
                <a:cs typeface="Times New Roman" panose="02020603050405020304" pitchFamily="18" charset="0"/>
              </a:rPr>
              <a:t>Regression Model</a:t>
            </a:r>
            <a:r>
              <a:rPr lang="en-US" dirty="0">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25</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1060631" y="187469"/>
            <a:ext cx="948018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1453661" y="283470"/>
            <a:ext cx="8713181"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Part 2 - Models for predicting demand </a:t>
            </a:r>
          </a:p>
        </p:txBody>
      </p:sp>
    </p:spTree>
    <p:extLst>
      <p:ext uri="{BB962C8B-B14F-4D97-AF65-F5344CB8AC3E}">
        <p14:creationId xmlns:p14="http://schemas.microsoft.com/office/powerpoint/2010/main" val="3812739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3" name="Subtitle 2"/>
          <p:cNvSpPr>
            <a:spLocks noGrp="1"/>
          </p:cNvSpPr>
          <p:nvPr>
            <p:ph type="subTitle" idx="1"/>
          </p:nvPr>
        </p:nvSpPr>
        <p:spPr>
          <a:xfrm>
            <a:off x="358222" y="1159043"/>
            <a:ext cx="11392501" cy="3917920"/>
          </a:xfrm>
        </p:spPr>
        <p:txBody>
          <a:bodyPr>
            <a:normAutofit/>
          </a:bodyPr>
          <a:lstStyle/>
          <a:p>
            <a:pPr marL="457200" indent="-457200" algn="l">
              <a:lnSpc>
                <a:spcPct val="13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Model for Predicting Demand</a:t>
            </a:r>
          </a:p>
          <a:p>
            <a:pPr marL="914400" lvl="1" indent="-457200" algn="just">
              <a:lnSpc>
                <a:spcPct val="13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Take Data for specific Time Frame (let say one year)</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26</a:t>
            </a:fld>
            <a:endParaRPr lang="en-US" sz="2400" b="1" dirty="0">
              <a:solidFill>
                <a:schemeClr val="tx1"/>
              </a:solidFill>
            </a:endParaRPr>
          </a:p>
        </p:txBody>
      </p:sp>
      <p:grpSp>
        <p:nvGrpSpPr>
          <p:cNvPr id="28" name="Group 27"/>
          <p:cNvGrpSpPr/>
          <p:nvPr/>
        </p:nvGrpSpPr>
        <p:grpSpPr>
          <a:xfrm>
            <a:off x="2239422" y="2473469"/>
            <a:ext cx="7122606" cy="764446"/>
            <a:chOff x="2239422" y="2473469"/>
            <a:chExt cx="7122606" cy="764446"/>
          </a:xfrm>
        </p:grpSpPr>
        <p:sp>
          <p:nvSpPr>
            <p:cNvPr id="9" name="Rounded Rectangle 8"/>
            <p:cNvSpPr/>
            <p:nvPr/>
          </p:nvSpPr>
          <p:spPr>
            <a:xfrm>
              <a:off x="2239422" y="2473469"/>
              <a:ext cx="7122606"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0" name="Title 1"/>
            <p:cNvSpPr txBox="1">
              <a:spLocks/>
            </p:cNvSpPr>
            <p:nvPr/>
          </p:nvSpPr>
          <p:spPr>
            <a:xfrm>
              <a:off x="2537080" y="2569470"/>
              <a:ext cx="6546342"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One Year Data</a:t>
              </a:r>
            </a:p>
          </p:txBody>
        </p:sp>
      </p:grpSp>
      <p:grpSp>
        <p:nvGrpSpPr>
          <p:cNvPr id="7" name="Group 6"/>
          <p:cNvGrpSpPr/>
          <p:nvPr/>
        </p:nvGrpSpPr>
        <p:grpSpPr>
          <a:xfrm>
            <a:off x="1330292" y="3512821"/>
            <a:ext cx="4020525" cy="764446"/>
            <a:chOff x="2070520" y="3657961"/>
            <a:chExt cx="4020525" cy="764446"/>
          </a:xfrm>
        </p:grpSpPr>
        <p:sp>
          <p:nvSpPr>
            <p:cNvPr id="11" name="Rounded Rectangle 10"/>
            <p:cNvSpPr/>
            <p:nvPr/>
          </p:nvSpPr>
          <p:spPr>
            <a:xfrm>
              <a:off x="2070520" y="3657961"/>
              <a:ext cx="4020525"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2" name="Title 1"/>
            <p:cNvSpPr txBox="1">
              <a:spLocks/>
            </p:cNvSpPr>
            <p:nvPr/>
          </p:nvSpPr>
          <p:spPr>
            <a:xfrm>
              <a:off x="2242688" y="3753962"/>
              <a:ext cx="3695240" cy="567123"/>
            </a:xfrm>
            <a:prstGeom prst="rect">
              <a:avLst/>
            </a:prstGeom>
            <a:solidFill>
              <a:schemeClr val="bg1"/>
            </a:solidFill>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Data up to October</a:t>
              </a:r>
            </a:p>
          </p:txBody>
        </p:sp>
      </p:grpSp>
      <p:grpSp>
        <p:nvGrpSpPr>
          <p:cNvPr id="18" name="Group 17"/>
          <p:cNvGrpSpPr/>
          <p:nvPr/>
        </p:nvGrpSpPr>
        <p:grpSpPr>
          <a:xfrm>
            <a:off x="6132584" y="3512821"/>
            <a:ext cx="4020525" cy="764446"/>
            <a:chOff x="6263213" y="3657717"/>
            <a:chExt cx="4020525" cy="764446"/>
          </a:xfrm>
        </p:grpSpPr>
        <p:sp>
          <p:nvSpPr>
            <p:cNvPr id="16" name="Rounded Rectangle 15"/>
            <p:cNvSpPr/>
            <p:nvPr/>
          </p:nvSpPr>
          <p:spPr>
            <a:xfrm>
              <a:off x="6263213" y="3657717"/>
              <a:ext cx="4020525"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7" name="Title 1"/>
            <p:cNvSpPr txBox="1">
              <a:spLocks/>
            </p:cNvSpPr>
            <p:nvPr/>
          </p:nvSpPr>
          <p:spPr>
            <a:xfrm>
              <a:off x="6435381" y="3753718"/>
              <a:ext cx="3695240" cy="567123"/>
            </a:xfrm>
            <a:prstGeom prst="rect">
              <a:avLst/>
            </a:prstGeom>
            <a:solidFill>
              <a:schemeClr val="bg1"/>
            </a:solidFill>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Data after October</a:t>
              </a:r>
            </a:p>
          </p:txBody>
        </p:sp>
      </p:grpSp>
      <p:grpSp>
        <p:nvGrpSpPr>
          <p:cNvPr id="19" name="Group 18"/>
          <p:cNvGrpSpPr/>
          <p:nvPr/>
        </p:nvGrpSpPr>
        <p:grpSpPr>
          <a:xfrm>
            <a:off x="1321330" y="4645601"/>
            <a:ext cx="4020525" cy="764446"/>
            <a:chOff x="2070520" y="3657961"/>
            <a:chExt cx="4020525" cy="764446"/>
          </a:xfrm>
        </p:grpSpPr>
        <p:sp>
          <p:nvSpPr>
            <p:cNvPr id="20" name="Rounded Rectangle 19"/>
            <p:cNvSpPr/>
            <p:nvPr/>
          </p:nvSpPr>
          <p:spPr>
            <a:xfrm>
              <a:off x="2070520" y="3657961"/>
              <a:ext cx="4020525"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1" name="Title 1"/>
            <p:cNvSpPr txBox="1">
              <a:spLocks/>
            </p:cNvSpPr>
            <p:nvPr/>
          </p:nvSpPr>
          <p:spPr>
            <a:xfrm>
              <a:off x="2242688" y="3753962"/>
              <a:ext cx="3695240"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Training Data</a:t>
              </a:r>
            </a:p>
          </p:txBody>
        </p:sp>
      </p:grpSp>
      <p:grpSp>
        <p:nvGrpSpPr>
          <p:cNvPr id="22" name="Group 21"/>
          <p:cNvGrpSpPr/>
          <p:nvPr/>
        </p:nvGrpSpPr>
        <p:grpSpPr>
          <a:xfrm>
            <a:off x="6123622" y="4645601"/>
            <a:ext cx="4020525" cy="764446"/>
            <a:chOff x="6263213" y="3657717"/>
            <a:chExt cx="4020525" cy="764446"/>
          </a:xfrm>
        </p:grpSpPr>
        <p:sp>
          <p:nvSpPr>
            <p:cNvPr id="23" name="Rounded Rectangle 22"/>
            <p:cNvSpPr/>
            <p:nvPr/>
          </p:nvSpPr>
          <p:spPr>
            <a:xfrm>
              <a:off x="6263213" y="3657717"/>
              <a:ext cx="4020525"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4" name="Title 1"/>
            <p:cNvSpPr txBox="1">
              <a:spLocks/>
            </p:cNvSpPr>
            <p:nvPr/>
          </p:nvSpPr>
          <p:spPr>
            <a:xfrm>
              <a:off x="6435381" y="3753718"/>
              <a:ext cx="3695240"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Testing Data</a:t>
              </a:r>
            </a:p>
          </p:txBody>
        </p:sp>
      </p:grpSp>
      <p:grpSp>
        <p:nvGrpSpPr>
          <p:cNvPr id="25" name="Group 24"/>
          <p:cNvGrpSpPr/>
          <p:nvPr/>
        </p:nvGrpSpPr>
        <p:grpSpPr>
          <a:xfrm>
            <a:off x="3590879" y="5723896"/>
            <a:ext cx="4020525" cy="764446"/>
            <a:chOff x="6263213" y="3657717"/>
            <a:chExt cx="4020525" cy="764446"/>
          </a:xfrm>
        </p:grpSpPr>
        <p:sp>
          <p:nvSpPr>
            <p:cNvPr id="26" name="Rounded Rectangle 25"/>
            <p:cNvSpPr/>
            <p:nvPr/>
          </p:nvSpPr>
          <p:spPr>
            <a:xfrm>
              <a:off x="6263213" y="3657717"/>
              <a:ext cx="4020525"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7" name="Title 1"/>
            <p:cNvSpPr txBox="1">
              <a:spLocks/>
            </p:cNvSpPr>
            <p:nvPr/>
          </p:nvSpPr>
          <p:spPr>
            <a:xfrm>
              <a:off x="6435381" y="3753718"/>
              <a:ext cx="3695240" cy="567123"/>
            </a:xfrm>
            <a:prstGeom prst="rect">
              <a:avLst/>
            </a:prstGeom>
            <a:solidFill>
              <a:schemeClr val="bg1"/>
            </a:solidFill>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Machine Learning</a:t>
              </a:r>
            </a:p>
          </p:txBody>
        </p:sp>
      </p:grpSp>
      <p:sp>
        <p:nvSpPr>
          <p:cNvPr id="30" name="Rounded Rectangle 29"/>
          <p:cNvSpPr/>
          <p:nvPr/>
        </p:nvSpPr>
        <p:spPr>
          <a:xfrm>
            <a:off x="1060631" y="187469"/>
            <a:ext cx="948018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31" name="Title 1"/>
          <p:cNvSpPr>
            <a:spLocks noGrp="1"/>
          </p:cNvSpPr>
          <p:nvPr>
            <p:ph type="ctrTitle"/>
          </p:nvPr>
        </p:nvSpPr>
        <p:spPr>
          <a:xfrm>
            <a:off x="1453661" y="283470"/>
            <a:ext cx="8713181"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Part 2 – Supervised Learning Technique</a:t>
            </a:r>
          </a:p>
        </p:txBody>
      </p:sp>
    </p:spTree>
    <p:extLst>
      <p:ext uri="{BB962C8B-B14F-4D97-AF65-F5344CB8AC3E}">
        <p14:creationId xmlns:p14="http://schemas.microsoft.com/office/powerpoint/2010/main" val="232957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par>
                                <p:cTn id="13" presetID="22" presetClass="entr" presetSubtype="1"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up)">
                                      <p:cBhvr>
                                        <p:cTn id="20" dur="500"/>
                                        <p:tgtEl>
                                          <p:spTgt spid="22"/>
                                        </p:tgtEl>
                                      </p:cBhvr>
                                    </p:animEffect>
                                  </p:childTnLst>
                                </p:cTn>
                              </p:par>
                              <p:par>
                                <p:cTn id="21" presetID="22" presetClass="entr" presetSubtype="1"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up)">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3" name="Subtitle 2"/>
          <p:cNvSpPr>
            <a:spLocks noGrp="1"/>
          </p:cNvSpPr>
          <p:nvPr>
            <p:ph type="subTitle" idx="1"/>
          </p:nvPr>
        </p:nvSpPr>
        <p:spPr>
          <a:xfrm>
            <a:off x="333185" y="1260835"/>
            <a:ext cx="11392501" cy="5108165"/>
          </a:xfrm>
        </p:spPr>
        <p:txBody>
          <a:bodyPr>
            <a:normAutofit/>
          </a:bodyPr>
          <a:lstStyle/>
          <a:p>
            <a:pPr marL="457200" indent="-457200" algn="l">
              <a:lnSpc>
                <a:spcPct val="13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Model for Predicting Demand</a:t>
            </a:r>
          </a:p>
          <a:p>
            <a:pPr marL="914400" lvl="1" indent="-457200" algn="just">
              <a:lnSpc>
                <a:spcPct val="13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training data (</a:t>
            </a:r>
            <a:r>
              <a:rPr lang="en-US" b="1" dirty="0">
                <a:solidFill>
                  <a:srgbClr val="0070C0"/>
                </a:solidFill>
                <a:latin typeface="Times New Roman" panose="02020603050405020304" pitchFamily="18" charset="0"/>
                <a:cs typeface="Times New Roman" panose="02020603050405020304" pitchFamily="18" charset="0"/>
              </a:rPr>
              <a:t>till October</a:t>
            </a:r>
            <a:r>
              <a:rPr lang="en-US" dirty="0">
                <a:latin typeface="Times New Roman" panose="02020603050405020304" pitchFamily="18" charset="0"/>
                <a:cs typeface="Times New Roman" panose="02020603050405020304" pitchFamily="18" charset="0"/>
              </a:rPr>
              <a:t>), I will calculate some features such as</a:t>
            </a:r>
          </a:p>
          <a:p>
            <a:pPr marL="1371600" lvl="2" indent="-457200" algn="just">
              <a:lnSpc>
                <a:spcPct val="13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Number of Orders Placed by customer, Total revenue generated so far, Most bought items, Least bought Items, Average daily/ weekly/ monthly orders, Recency, Frequency</a:t>
            </a:r>
          </a:p>
          <a:p>
            <a:pPr marL="1371600" lvl="2" indent="-457200" algn="just">
              <a:lnSpc>
                <a:spcPct val="13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RFM Score for each customer ID</a:t>
            </a:r>
          </a:p>
          <a:p>
            <a:pPr marL="1371600" lvl="2" indent="-457200" algn="just">
              <a:lnSpc>
                <a:spcPct val="13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These features will be used for training Machine Learning Algorithm – X</a:t>
            </a:r>
          </a:p>
          <a:p>
            <a:pPr marL="914400" lvl="1" indent="-457200" algn="just">
              <a:lnSpc>
                <a:spcPct val="13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training data (</a:t>
            </a:r>
            <a:r>
              <a:rPr lang="en-US" b="1" dirty="0">
                <a:solidFill>
                  <a:srgbClr val="0070C0"/>
                </a:solidFill>
                <a:latin typeface="Times New Roman" panose="02020603050405020304" pitchFamily="18" charset="0"/>
                <a:cs typeface="Times New Roman" panose="02020603050405020304" pitchFamily="18" charset="0"/>
              </a:rPr>
              <a:t>after October</a:t>
            </a:r>
            <a:r>
              <a:rPr lang="en-US" dirty="0">
                <a:latin typeface="Times New Roman" panose="02020603050405020304" pitchFamily="18" charset="0"/>
                <a:cs typeface="Times New Roman" panose="02020603050405020304" pitchFamily="18" charset="0"/>
              </a:rPr>
              <a:t>), I will calculate following</a:t>
            </a:r>
          </a:p>
          <a:p>
            <a:pPr marL="1371600" lvl="2" indent="-457200" algn="just">
              <a:lnSpc>
                <a:spcPct val="13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Total Items Ordered by Customer - Y</a:t>
            </a:r>
          </a:p>
          <a:p>
            <a:pPr marL="914400" lvl="1" indent="-457200" algn="just">
              <a:lnSpc>
                <a:spcPct val="13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Mathematical Model</a:t>
            </a:r>
          </a:p>
          <a:p>
            <a:pPr lvl="1">
              <a:lnSpc>
                <a:spcPct val="130000"/>
              </a:lnSpc>
            </a:pPr>
            <a:r>
              <a:rPr lang="en-US" b="1" dirty="0">
                <a:solidFill>
                  <a:srgbClr val="C00000"/>
                </a:solidFill>
                <a:latin typeface="Times New Roman" panose="02020603050405020304" pitchFamily="18" charset="0"/>
                <a:cs typeface="Times New Roman" panose="02020603050405020304" pitchFamily="18" charset="0"/>
              </a:rPr>
              <a:t>Y = f(X)</a:t>
            </a:r>
          </a:p>
          <a:p>
            <a:pPr lvl="1">
              <a:lnSpc>
                <a:spcPct val="130000"/>
              </a:lnSpc>
            </a:pPr>
            <a:r>
              <a:rPr lang="en-US" b="1" dirty="0">
                <a:solidFill>
                  <a:srgbClr val="C00000"/>
                </a:solidFill>
                <a:latin typeface="Times New Roman" panose="02020603050405020304" pitchFamily="18" charset="0"/>
                <a:cs typeface="Times New Roman" panose="02020603050405020304" pitchFamily="18" charset="0"/>
              </a:rPr>
              <a:t>Demand with next 2 months = f(features of last 10 months)</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27</a:t>
            </a:fld>
            <a:endParaRPr lang="en-US" sz="2400" b="1" dirty="0">
              <a:solidFill>
                <a:schemeClr val="tx1"/>
              </a:solidFill>
            </a:endParaRPr>
          </a:p>
        </p:txBody>
      </p:sp>
      <p:sp>
        <p:nvSpPr>
          <p:cNvPr id="4" name="Rounded Rectangle 3"/>
          <p:cNvSpPr/>
          <p:nvPr/>
        </p:nvSpPr>
        <p:spPr>
          <a:xfrm>
            <a:off x="1060631" y="187469"/>
            <a:ext cx="948018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5" name="Title 1"/>
          <p:cNvSpPr>
            <a:spLocks noGrp="1"/>
          </p:cNvSpPr>
          <p:nvPr>
            <p:ph type="ctrTitle"/>
          </p:nvPr>
        </p:nvSpPr>
        <p:spPr>
          <a:xfrm>
            <a:off x="1453661" y="283470"/>
            <a:ext cx="8713181"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Part 2 – Using Supervised Learning Technique</a:t>
            </a:r>
          </a:p>
        </p:txBody>
      </p:sp>
    </p:spTree>
    <p:extLst>
      <p:ext uri="{BB962C8B-B14F-4D97-AF65-F5344CB8AC3E}">
        <p14:creationId xmlns:p14="http://schemas.microsoft.com/office/powerpoint/2010/main" val="1823298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3" name="Subtitle 2"/>
          <p:cNvSpPr>
            <a:spLocks noGrp="1"/>
          </p:cNvSpPr>
          <p:nvPr>
            <p:ph type="subTitle" idx="1"/>
          </p:nvPr>
        </p:nvSpPr>
        <p:spPr>
          <a:xfrm>
            <a:off x="333185" y="1260835"/>
            <a:ext cx="11392501" cy="5108165"/>
          </a:xfrm>
        </p:spPr>
        <p:txBody>
          <a:bodyPr>
            <a:normAutofit/>
          </a:bodyPr>
          <a:lstStyle/>
          <a:p>
            <a:pPr marL="457200" indent="-457200" algn="l">
              <a:lnSpc>
                <a:spcPct val="13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Important Data</a:t>
            </a:r>
          </a:p>
          <a:p>
            <a:pPr marL="914400" lvl="1" indent="-457200" algn="just">
              <a:lnSpc>
                <a:spcPct val="13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Customers’ Data( Name, Location, Age, rating)</a:t>
            </a:r>
          </a:p>
          <a:p>
            <a:pPr marL="914400" lvl="1" indent="-457200" algn="just">
              <a:lnSpc>
                <a:spcPct val="13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Customers’ Transactional Data(Customer ID, Order Date and time, product line, product name, Product Price)</a:t>
            </a:r>
          </a:p>
          <a:p>
            <a:pPr marL="914400" lvl="1" indent="-457200" algn="just">
              <a:lnSpc>
                <a:spcPct val="13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Deciding the time frame:- 6 months</a:t>
            </a:r>
          </a:p>
          <a:p>
            <a:pPr marL="914400" lvl="1" indent="-457200" algn="just">
              <a:lnSpc>
                <a:spcPct val="13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Calculate Recency, Frequency and Monetary Value (we will call it Revenue from now on) and apply unsupervised machine learning to identify different segment groups (clusters) for each</a:t>
            </a:r>
          </a:p>
          <a:p>
            <a:pPr marL="914400" lvl="1" indent="-457200" algn="just">
              <a:lnSpc>
                <a:spcPct val="13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28</a:t>
            </a:fld>
            <a:endParaRPr lang="en-US" sz="2400" b="1" dirty="0">
              <a:solidFill>
                <a:schemeClr val="tx1"/>
              </a:solidFill>
            </a:endParaRPr>
          </a:p>
        </p:txBody>
      </p:sp>
      <p:sp>
        <p:nvSpPr>
          <p:cNvPr id="4" name="Rounded Rectangle 3"/>
          <p:cNvSpPr/>
          <p:nvPr/>
        </p:nvSpPr>
        <p:spPr>
          <a:xfrm>
            <a:off x="865632" y="187469"/>
            <a:ext cx="9736870"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5" name="Title 1"/>
          <p:cNvSpPr>
            <a:spLocks noGrp="1"/>
          </p:cNvSpPr>
          <p:nvPr>
            <p:ph type="ctrTitle"/>
          </p:nvPr>
        </p:nvSpPr>
        <p:spPr>
          <a:xfrm>
            <a:off x="1018002" y="283470"/>
            <a:ext cx="9584499"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Part 2 – Using Unsupervised Learning Technique</a:t>
            </a:r>
          </a:p>
        </p:txBody>
      </p:sp>
    </p:spTree>
    <p:extLst>
      <p:ext uri="{BB962C8B-B14F-4D97-AF65-F5344CB8AC3E}">
        <p14:creationId xmlns:p14="http://schemas.microsoft.com/office/powerpoint/2010/main" val="4132536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3" name="Subtitle 2"/>
          <p:cNvSpPr>
            <a:spLocks noGrp="1"/>
          </p:cNvSpPr>
          <p:nvPr>
            <p:ph type="subTitle" idx="1"/>
          </p:nvPr>
        </p:nvSpPr>
        <p:spPr>
          <a:xfrm>
            <a:off x="333185" y="1260835"/>
            <a:ext cx="11392501" cy="5108165"/>
          </a:xfrm>
        </p:spPr>
        <p:txBody>
          <a:bodyPr>
            <a:normAutofit/>
          </a:bodyPr>
          <a:lstStyle/>
          <a:p>
            <a:pPr marL="457200" indent="-457200" algn="l">
              <a:lnSpc>
                <a:spcPct val="13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Calculate Recency</a:t>
            </a:r>
          </a:p>
          <a:p>
            <a:pPr marL="914400" lvl="1" indent="-457200" algn="just">
              <a:lnSpc>
                <a:spcPct val="13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calculate Recency, we need to find out most recent purchase date of each customer ID and see how many days they are inactive for.</a:t>
            </a:r>
          </a:p>
          <a:p>
            <a:pPr marL="914400" lvl="1" indent="-457200" algn="just">
              <a:lnSpc>
                <a:spcPct val="13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After having no. of inactive days for each customer ID, we will apply K-means* clustering to assign customers a Recency score.</a:t>
            </a:r>
          </a:p>
          <a:p>
            <a:pPr marL="914400" lvl="1" indent="-457200" algn="just">
              <a:lnSpc>
                <a:spcPct val="13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We will apply Elbow Method to tell how many clusters we need to K-means algorithm. To find it out,  Elbow Method simply tells the optimal cluster number for optimal inertia(3 is the optimal one) </a:t>
            </a:r>
          </a:p>
          <a:p>
            <a:pPr marL="914400" lvl="1" indent="-457200" algn="just">
              <a:lnSpc>
                <a:spcPct val="13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customers in one Cluster will more recent compared to the others </a:t>
            </a:r>
          </a:p>
          <a:p>
            <a:pPr marL="914400" lvl="1" indent="-457200" algn="just">
              <a:lnSpc>
                <a:spcPct val="13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29</a:t>
            </a:fld>
            <a:endParaRPr lang="en-US" sz="2400" b="1" dirty="0">
              <a:solidFill>
                <a:schemeClr val="tx1"/>
              </a:solidFill>
            </a:endParaRPr>
          </a:p>
        </p:txBody>
      </p:sp>
      <p:sp>
        <p:nvSpPr>
          <p:cNvPr id="4" name="Rounded Rectangle 3"/>
          <p:cNvSpPr/>
          <p:nvPr/>
        </p:nvSpPr>
        <p:spPr>
          <a:xfrm>
            <a:off x="865632" y="187469"/>
            <a:ext cx="9736870"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5" name="Title 1"/>
          <p:cNvSpPr>
            <a:spLocks noGrp="1"/>
          </p:cNvSpPr>
          <p:nvPr>
            <p:ph type="ctrTitle"/>
          </p:nvPr>
        </p:nvSpPr>
        <p:spPr>
          <a:xfrm>
            <a:off x="1018002" y="283470"/>
            <a:ext cx="9584499"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Part 2 – Using Unsupervised Learning Technique</a:t>
            </a:r>
          </a:p>
        </p:txBody>
      </p:sp>
    </p:spTree>
    <p:extLst>
      <p:ext uri="{BB962C8B-B14F-4D97-AF65-F5344CB8AC3E}">
        <p14:creationId xmlns:p14="http://schemas.microsoft.com/office/powerpoint/2010/main" val="2358223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7278" y="1260835"/>
            <a:ext cx="10437158" cy="5159388"/>
          </a:xfrm>
        </p:spPr>
        <p:txBody>
          <a:bodyPr>
            <a:noAutofit/>
          </a:bodyPr>
          <a:lstStyle/>
          <a:p>
            <a:pPr marL="457200" indent="-457200" algn="l">
              <a:lnSpc>
                <a:spcPct val="12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Why we need CLTV?</a:t>
            </a:r>
          </a:p>
          <a:p>
            <a:pPr marL="457200" indent="-457200" algn="l">
              <a:lnSpc>
                <a:spcPct val="12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What type of Data we Need?</a:t>
            </a:r>
          </a:p>
          <a:p>
            <a:pPr marL="457200" indent="-457200" algn="l">
              <a:lnSpc>
                <a:spcPct val="12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What Use Cases Possible for Daily Harvest?</a:t>
            </a:r>
          </a:p>
          <a:p>
            <a:pPr marL="914400" lvl="1" indent="-457200" algn="l">
              <a:lnSpc>
                <a:spcPct val="12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Customer Segmentation</a:t>
            </a:r>
          </a:p>
          <a:p>
            <a:pPr marL="914400" lvl="1" indent="-457200" algn="l">
              <a:lnSpc>
                <a:spcPct val="12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Rule Base Association Mining (Market Basket Analysis)</a:t>
            </a:r>
          </a:p>
          <a:p>
            <a:pPr marL="914400" lvl="1" indent="-457200" algn="l">
              <a:lnSpc>
                <a:spcPct val="12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Demand Forecasting/ Next Purchase Model</a:t>
            </a:r>
          </a:p>
          <a:p>
            <a:pPr marL="914400" lvl="1" indent="-457200" algn="l">
              <a:lnSpc>
                <a:spcPct val="12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Customer Life Time Value</a:t>
            </a:r>
          </a:p>
          <a:p>
            <a:pPr marL="914400" lvl="1" indent="-457200" algn="l">
              <a:lnSpc>
                <a:spcPct val="12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Customer Churn Analysis </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3</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4285400" y="187469"/>
            <a:ext cx="2934268"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4573311" y="283470"/>
            <a:ext cx="2470245"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Agenda</a:t>
            </a:r>
          </a:p>
        </p:txBody>
      </p:sp>
      <p:sp>
        <p:nvSpPr>
          <p:cNvPr id="5" name="Rectangle 4"/>
          <p:cNvSpPr/>
          <p:nvPr/>
        </p:nvSpPr>
        <p:spPr>
          <a:xfrm>
            <a:off x="585216" y="4267200"/>
            <a:ext cx="9083040" cy="113385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Tree>
    <p:extLst>
      <p:ext uri="{BB962C8B-B14F-4D97-AF65-F5344CB8AC3E}">
        <p14:creationId xmlns:p14="http://schemas.microsoft.com/office/powerpoint/2010/main" val="91214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3" name="Subtitle 2"/>
          <p:cNvSpPr>
            <a:spLocks noGrp="1"/>
          </p:cNvSpPr>
          <p:nvPr>
            <p:ph type="subTitle" idx="1"/>
          </p:nvPr>
        </p:nvSpPr>
        <p:spPr>
          <a:xfrm>
            <a:off x="333185" y="1260835"/>
            <a:ext cx="11392501" cy="5108165"/>
          </a:xfrm>
        </p:spPr>
        <p:txBody>
          <a:bodyPr>
            <a:normAutofit fontScale="92500" lnSpcReduction="20000"/>
          </a:bodyPr>
          <a:lstStyle/>
          <a:p>
            <a:pPr marL="457200" indent="-457200" algn="l">
              <a:lnSpc>
                <a:spcPct val="13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Calculate Frequency</a:t>
            </a:r>
          </a:p>
          <a:p>
            <a:pPr marL="914400" lvl="1" indent="-457200" algn="just">
              <a:lnSpc>
                <a:spcPct val="13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create frequency clusters, we need to find total number orders for each customer</a:t>
            </a:r>
          </a:p>
          <a:p>
            <a:pPr marL="914400" lvl="1" indent="-457200" algn="just">
              <a:lnSpc>
                <a:spcPct val="13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We will apply K-means clustering to assign customers ID a frequency  score and apply same logic to choose K value</a:t>
            </a:r>
          </a:p>
          <a:p>
            <a:pPr marL="914400" lvl="1" indent="-457200" algn="just">
              <a:lnSpc>
                <a:spcPct val="13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As the same notation as Recency clusters, high frequency number indicates better customers</a:t>
            </a:r>
          </a:p>
          <a:p>
            <a:pPr marL="457200" indent="-457200" algn="just">
              <a:lnSpc>
                <a:spcPct val="13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Calculating Revenue</a:t>
            </a:r>
          </a:p>
          <a:p>
            <a:pPr marL="914400" lvl="1" indent="-457200" algn="just">
              <a:lnSpc>
                <a:spcPct val="13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We will calculate revenue for each customer, plot a histogram and apply the same clustering method as Frequency and Recency</a:t>
            </a:r>
          </a:p>
          <a:p>
            <a:pPr marL="457200" indent="-457200" algn="just">
              <a:lnSpc>
                <a:spcPct val="13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Overall Score(RPM):-</a:t>
            </a:r>
            <a:r>
              <a:rPr lang="en-US" sz="2800" dirty="0">
                <a:latin typeface="Times New Roman" panose="02020603050405020304" pitchFamily="18" charset="0"/>
                <a:cs typeface="Times New Roman" panose="02020603050405020304" pitchFamily="18" charset="0"/>
              </a:rPr>
              <a:t>We have scores (cluster numbers) for Recency, frequency &amp; revenue. Let’s create an overall score out of them</a:t>
            </a:r>
          </a:p>
          <a:p>
            <a:pPr marL="914400" lvl="1" indent="-457200" algn="just">
              <a:lnSpc>
                <a:spcPct val="13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30</a:t>
            </a:fld>
            <a:endParaRPr lang="en-US" sz="2400" b="1" dirty="0">
              <a:solidFill>
                <a:schemeClr val="tx1"/>
              </a:solidFill>
            </a:endParaRPr>
          </a:p>
        </p:txBody>
      </p:sp>
      <p:sp>
        <p:nvSpPr>
          <p:cNvPr id="4" name="Rounded Rectangle 3"/>
          <p:cNvSpPr/>
          <p:nvPr/>
        </p:nvSpPr>
        <p:spPr>
          <a:xfrm>
            <a:off x="865632" y="187469"/>
            <a:ext cx="9736870"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5" name="Title 1"/>
          <p:cNvSpPr>
            <a:spLocks noGrp="1"/>
          </p:cNvSpPr>
          <p:nvPr>
            <p:ph type="ctrTitle"/>
          </p:nvPr>
        </p:nvSpPr>
        <p:spPr>
          <a:xfrm>
            <a:off x="1018002" y="283470"/>
            <a:ext cx="9584499"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Part 2 – Using Unsupervised Learning Technique</a:t>
            </a:r>
          </a:p>
        </p:txBody>
      </p:sp>
    </p:spTree>
    <p:extLst>
      <p:ext uri="{BB962C8B-B14F-4D97-AF65-F5344CB8AC3E}">
        <p14:creationId xmlns:p14="http://schemas.microsoft.com/office/powerpoint/2010/main" val="398958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3" name="Subtitle 2"/>
          <p:cNvSpPr>
            <a:spLocks noGrp="1"/>
          </p:cNvSpPr>
          <p:nvPr>
            <p:ph type="subTitle" idx="1"/>
          </p:nvPr>
        </p:nvSpPr>
        <p:spPr>
          <a:xfrm>
            <a:off x="333185" y="1260835"/>
            <a:ext cx="11392501" cy="5108165"/>
          </a:xfrm>
        </p:spPr>
        <p:txBody>
          <a:bodyPr>
            <a:normAutofit fontScale="92500" lnSpcReduction="10000"/>
          </a:bodyPr>
          <a:lstStyle/>
          <a:p>
            <a:pPr marL="457200" indent="-457200" algn="l">
              <a:lnSpc>
                <a:spcPct val="13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Prediction RFM for next 6 months</a:t>
            </a:r>
          </a:p>
          <a:p>
            <a:pPr marL="914400" lvl="1" indent="-457200" algn="just">
              <a:lnSpc>
                <a:spcPct val="13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After RFM scores for each customer ID , we will go ahead to implement it correctly by:-</a:t>
            </a:r>
          </a:p>
          <a:p>
            <a:pPr marL="914400" lvl="1" indent="-457200" algn="just">
              <a:lnSpc>
                <a:spcPct val="13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Splitting  our dataset. We will take 3 months of data, calculate RFM Score  and use it for predicting next 6 months.  So, we need to create two data frames first and append RFM scores to them.</a:t>
            </a:r>
          </a:p>
          <a:p>
            <a:pPr marL="914400" lvl="1" indent="-457200" algn="just">
              <a:lnSpc>
                <a:spcPct val="13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After our  feature set is ready, we calculate 6 months LTV for each customer  ID  which we are going to use for training our model.</a:t>
            </a:r>
          </a:p>
          <a:p>
            <a:pPr marL="914400" lvl="1" indent="-457200" algn="just">
              <a:lnSpc>
                <a:spcPct val="13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Revenue becomes our LTV directly since  there is no cost specified in the dataset.</a:t>
            </a:r>
          </a:p>
          <a:p>
            <a:pPr marL="914400" lvl="1" indent="-457200" algn="just">
              <a:lnSpc>
                <a:spcPct val="13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Plot Histogram and check outliers </a:t>
            </a:r>
          </a:p>
          <a:p>
            <a:pPr marL="914400" lvl="1" indent="-457200" algn="just">
              <a:lnSpc>
                <a:spcPct val="13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Merge our 3 months and 6 months data frames to see correlations between LTV and the feature set we have, plots LTV vs overall RFM score, High RFM score will mean high LTV</a:t>
            </a:r>
          </a:p>
          <a:p>
            <a:pPr marL="914400" lvl="1" indent="-457200" algn="just">
              <a:lnSpc>
                <a:spcPct val="13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31</a:t>
            </a:fld>
            <a:endParaRPr lang="en-US" sz="2400" b="1" dirty="0">
              <a:solidFill>
                <a:schemeClr val="tx1"/>
              </a:solidFill>
            </a:endParaRPr>
          </a:p>
        </p:txBody>
      </p:sp>
      <p:sp>
        <p:nvSpPr>
          <p:cNvPr id="4" name="Rounded Rectangle 3"/>
          <p:cNvSpPr/>
          <p:nvPr/>
        </p:nvSpPr>
        <p:spPr>
          <a:xfrm>
            <a:off x="865632" y="187469"/>
            <a:ext cx="9736870"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5" name="Title 1"/>
          <p:cNvSpPr>
            <a:spLocks noGrp="1"/>
          </p:cNvSpPr>
          <p:nvPr>
            <p:ph type="ctrTitle"/>
          </p:nvPr>
        </p:nvSpPr>
        <p:spPr>
          <a:xfrm>
            <a:off x="1018002" y="283470"/>
            <a:ext cx="9584499"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Part 2 – Using Unsupervised Learning Technique</a:t>
            </a:r>
          </a:p>
        </p:txBody>
      </p:sp>
    </p:spTree>
    <p:extLst>
      <p:ext uri="{BB962C8B-B14F-4D97-AF65-F5344CB8AC3E}">
        <p14:creationId xmlns:p14="http://schemas.microsoft.com/office/powerpoint/2010/main" val="1594430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8222" y="1159043"/>
            <a:ext cx="11392501" cy="3917920"/>
          </a:xfrm>
        </p:spPr>
        <p:txBody>
          <a:bodyPr>
            <a:normAutofit/>
          </a:bodyPr>
          <a:lstStyle/>
          <a:p>
            <a:pPr marL="457200" indent="-457200" algn="l">
              <a:lnSpc>
                <a:spcPct val="130000"/>
              </a:lnSpc>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Point to be Noted!</a:t>
            </a:r>
          </a:p>
          <a:p>
            <a:pPr marL="914400" lvl="1" indent="-457200" algn="just">
              <a:lnSpc>
                <a:spcPct val="13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Before building the machine learning model, we need to identify what is the type of this machine learning problem. LTV itself is a regression problem. A machine learning model can predict the $ value of the LTV. But here, we want LTV segments. Because it makes it more actionable and easier to communicate with stakeholders. By applying K-means clustering, we can identify our existing LTV  Segment groups.</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32</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2239422" y="187469"/>
            <a:ext cx="7122606"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537080" y="283470"/>
            <a:ext cx="6546342"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Important Note about LTV</a:t>
            </a:r>
          </a:p>
        </p:txBody>
      </p:sp>
    </p:spTree>
    <p:extLst>
      <p:ext uri="{BB962C8B-B14F-4D97-AF65-F5344CB8AC3E}">
        <p14:creationId xmlns:p14="http://schemas.microsoft.com/office/powerpoint/2010/main" val="3373858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3185" y="1159513"/>
            <a:ext cx="11392501" cy="4299580"/>
          </a:xfrm>
        </p:spPr>
        <p:txBody>
          <a:bodyPr>
            <a:normAutofit/>
          </a:bodyPr>
          <a:lstStyle/>
          <a:p>
            <a:pPr marL="457200" indent="-457200" algn="l">
              <a:lnSpc>
                <a:spcPct val="13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Customer Segmentation</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33</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2239422" y="187469"/>
            <a:ext cx="7122606"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537080" y="283470"/>
            <a:ext cx="6546342"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RFM Example – Dummy Data</a:t>
            </a:r>
          </a:p>
        </p:txBody>
      </p:sp>
      <p:pic>
        <p:nvPicPr>
          <p:cNvPr id="5" name="Picture 4"/>
          <p:cNvPicPr>
            <a:picLocks noChangeAspect="1"/>
          </p:cNvPicPr>
          <p:nvPr/>
        </p:nvPicPr>
        <p:blipFill>
          <a:blip r:embed="rId3"/>
          <a:stretch>
            <a:fillRect/>
          </a:stretch>
        </p:blipFill>
        <p:spPr>
          <a:xfrm>
            <a:off x="816118" y="1791133"/>
            <a:ext cx="3971925" cy="2486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4"/>
          <a:stretch>
            <a:fillRect/>
          </a:stretch>
        </p:blipFill>
        <p:spPr>
          <a:xfrm>
            <a:off x="4999758" y="1791133"/>
            <a:ext cx="3543300" cy="3409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5"/>
          <a:stretch>
            <a:fillRect/>
          </a:stretch>
        </p:blipFill>
        <p:spPr>
          <a:xfrm>
            <a:off x="4999758" y="5363088"/>
            <a:ext cx="5905500" cy="1000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05417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3185" y="1159513"/>
            <a:ext cx="11392501" cy="4299580"/>
          </a:xfrm>
        </p:spPr>
        <p:txBody>
          <a:bodyPr>
            <a:normAutofit/>
          </a:bodyPr>
          <a:lstStyle/>
          <a:p>
            <a:pPr marL="457200" indent="-457200" algn="l">
              <a:lnSpc>
                <a:spcPct val="13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Customer Segmentation</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34</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2239422" y="187469"/>
            <a:ext cx="7122606"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537080" y="283470"/>
            <a:ext cx="6546342"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RFM Example – Dummy Data</a:t>
            </a:r>
          </a:p>
        </p:txBody>
      </p:sp>
      <p:pic>
        <p:nvPicPr>
          <p:cNvPr id="11" name="Picture 10"/>
          <p:cNvPicPr>
            <a:picLocks noChangeAspect="1"/>
          </p:cNvPicPr>
          <p:nvPr/>
        </p:nvPicPr>
        <p:blipFill>
          <a:blip r:embed="rId3"/>
          <a:stretch>
            <a:fillRect/>
          </a:stretch>
        </p:blipFill>
        <p:spPr>
          <a:xfrm>
            <a:off x="937347" y="2208500"/>
            <a:ext cx="10253860" cy="30492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4"/>
          <a:stretch>
            <a:fillRect/>
          </a:stretch>
        </p:blipFill>
        <p:spPr>
          <a:xfrm>
            <a:off x="937347" y="2180574"/>
            <a:ext cx="10253860" cy="3105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5"/>
          <a:stretch>
            <a:fillRect/>
          </a:stretch>
        </p:blipFill>
        <p:spPr>
          <a:xfrm>
            <a:off x="937347" y="2180574"/>
            <a:ext cx="10253860" cy="3105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3251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3185" y="3236205"/>
            <a:ext cx="11392501" cy="3917920"/>
          </a:xfrm>
        </p:spPr>
        <p:txBody>
          <a:bodyPr>
            <a:normAutofit/>
          </a:bodyPr>
          <a:lstStyle/>
          <a:p>
            <a:pPr marL="457200" indent="-457200" algn="l">
              <a:lnSpc>
                <a:spcPct val="13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Customer’s Churn Analysis</a:t>
            </a:r>
          </a:p>
          <a:p>
            <a:pPr marL="914400" lvl="1" indent="-457200" algn="just">
              <a:lnSpc>
                <a:spcPct val="13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Customers due to issue can churn (leave you, go to your competitor) – </a:t>
            </a:r>
            <a:r>
              <a:rPr lang="en-US" b="1" dirty="0">
                <a:solidFill>
                  <a:srgbClr val="0070C0"/>
                </a:solidFill>
                <a:latin typeface="Times New Roman" panose="02020603050405020304" pitchFamily="18" charset="0"/>
                <a:cs typeface="Times New Roman" panose="02020603050405020304" pitchFamily="18" charset="0"/>
              </a:rPr>
              <a:t>You must know in advance</a:t>
            </a:r>
          </a:p>
          <a:p>
            <a:pPr marL="914400" lvl="1" indent="-457200" algn="just">
              <a:lnSpc>
                <a:spcPct val="13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Data can help you to create an </a:t>
            </a:r>
            <a:r>
              <a:rPr lang="en-US" b="1" dirty="0">
                <a:solidFill>
                  <a:srgbClr val="0070C0"/>
                </a:solidFill>
                <a:latin typeface="Times New Roman" panose="02020603050405020304" pitchFamily="18" charset="0"/>
                <a:cs typeface="Times New Roman" panose="02020603050405020304" pitchFamily="18" charset="0"/>
              </a:rPr>
              <a:t>Early Warning System</a:t>
            </a:r>
            <a:r>
              <a:rPr lang="en-US" dirty="0">
                <a:latin typeface="Times New Roman" panose="02020603050405020304" pitchFamily="18" charset="0"/>
                <a:cs typeface="Times New Roman" panose="02020603050405020304" pitchFamily="18" charset="0"/>
              </a:rPr>
              <a:t>, which can raise alarm a head of time frame</a:t>
            </a:r>
          </a:p>
          <a:p>
            <a:pPr marL="914400" lvl="1" indent="-457200" algn="just">
              <a:lnSpc>
                <a:spcPct val="13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need customer transactional behavior, where we can make dataset</a:t>
            </a:r>
          </a:p>
          <a:p>
            <a:pPr marL="914400" lvl="1" indent="-457200" algn="just">
              <a:lnSpc>
                <a:spcPct val="13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Training machine learning algorithm</a:t>
            </a:r>
          </a:p>
          <a:p>
            <a:pPr marL="914400" lvl="1" indent="-457200" algn="just">
              <a:lnSpc>
                <a:spcPct val="13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Identify your loyal customers and customers at Risk</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35</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2239422" y="187469"/>
            <a:ext cx="7122606"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537080" y="283470"/>
            <a:ext cx="6546342"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Possible Use Cases at Daily Harvest</a:t>
            </a:r>
          </a:p>
        </p:txBody>
      </p:sp>
      <p:pic>
        <p:nvPicPr>
          <p:cNvPr id="2050" name="Picture 2" descr="How to track customer churn in eCommerce busines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4620" y="1159513"/>
            <a:ext cx="7191262" cy="1924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503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8222" y="1159043"/>
            <a:ext cx="11392501" cy="3917920"/>
          </a:xfrm>
        </p:spPr>
        <p:txBody>
          <a:bodyPr>
            <a:normAutofit/>
          </a:bodyPr>
          <a:lstStyle/>
          <a:p>
            <a:pPr marL="457200" indent="-457200" algn="l">
              <a:lnSpc>
                <a:spcPct val="13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Market Basket Analysis</a:t>
            </a:r>
          </a:p>
          <a:p>
            <a:pPr marL="914400" lvl="1" indent="-457200" algn="just">
              <a:lnSpc>
                <a:spcPct val="13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Market basket analysis is a data mining technique can be used by </a:t>
            </a:r>
            <a:r>
              <a:rPr lang="en-US" b="1" dirty="0">
                <a:solidFill>
                  <a:srgbClr val="0070C0"/>
                </a:solidFill>
                <a:latin typeface="Times New Roman" panose="02020603050405020304" pitchFamily="18" charset="0"/>
                <a:cs typeface="Times New Roman" panose="02020603050405020304" pitchFamily="18" charset="0"/>
              </a:rPr>
              <a:t>Daily Harvest to increase orders</a:t>
            </a:r>
            <a:r>
              <a:rPr lang="en-US" dirty="0">
                <a:solidFill>
                  <a:srgbClr val="0070C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by better understanding </a:t>
            </a:r>
            <a:r>
              <a:rPr lang="en-US" b="1" dirty="0">
                <a:solidFill>
                  <a:srgbClr val="0070C0"/>
                </a:solidFill>
                <a:latin typeface="Times New Roman" panose="02020603050405020304" pitchFamily="18" charset="0"/>
                <a:cs typeface="Times New Roman" panose="02020603050405020304" pitchFamily="18" charset="0"/>
              </a:rPr>
              <a:t>customer purchasing patterns</a:t>
            </a:r>
            <a:r>
              <a:rPr lang="en-US" dirty="0">
                <a:latin typeface="Times New Roman" panose="02020603050405020304" pitchFamily="18" charset="0"/>
                <a:cs typeface="Times New Roman" panose="02020603050405020304" pitchFamily="18" charset="0"/>
              </a:rPr>
              <a:t>. It involves analyzing large data sets, such as purchase history, to reveal product groupings, as well as products that are likely to be purchased together.</a:t>
            </a:r>
            <a:endParaRPr lang="en-US" sz="2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36</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2239422" y="187469"/>
            <a:ext cx="7122606"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537080" y="283470"/>
            <a:ext cx="6546342"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Possible Use Cases at Daily Harvest</a:t>
            </a:r>
          </a:p>
        </p:txBody>
      </p:sp>
      <p:pic>
        <p:nvPicPr>
          <p:cNvPr id="1026" name="Picture 2" descr="Do a market basket analysis with your data by Bevarasystems | Fiver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231" y="3264786"/>
            <a:ext cx="4780426" cy="3593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808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4137" y="1131746"/>
            <a:ext cx="10887530" cy="5500587"/>
          </a:xfrm>
        </p:spPr>
        <p:txBody>
          <a:bodyPr>
            <a:normAutofit/>
          </a:bodyPr>
          <a:lstStyle/>
          <a:p>
            <a:pPr marL="457200" indent="-457200" algn="just">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Customer’s Address, Orders, Products</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37</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3125066" y="187469"/>
            <a:ext cx="535131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3351069" y="283470"/>
            <a:ext cx="4918364"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Working with your Data</a:t>
            </a:r>
          </a:p>
        </p:txBody>
      </p:sp>
      <p:pic>
        <p:nvPicPr>
          <p:cNvPr id="9" name="Picture 8"/>
          <p:cNvPicPr>
            <a:picLocks noChangeAspect="1"/>
          </p:cNvPicPr>
          <p:nvPr/>
        </p:nvPicPr>
        <p:blipFill>
          <a:blip r:embed="rId3"/>
          <a:stretch>
            <a:fillRect/>
          </a:stretch>
        </p:blipFill>
        <p:spPr>
          <a:xfrm>
            <a:off x="573246" y="1118098"/>
            <a:ext cx="770966" cy="533283"/>
          </a:xfrm>
          <a:prstGeom prst="rect">
            <a:avLst/>
          </a:prstGeom>
        </p:spPr>
      </p:pic>
      <p:pic>
        <p:nvPicPr>
          <p:cNvPr id="5" name="Picture 4"/>
          <p:cNvPicPr>
            <a:picLocks noChangeAspect="1"/>
          </p:cNvPicPr>
          <p:nvPr/>
        </p:nvPicPr>
        <p:blipFill>
          <a:blip r:embed="rId4"/>
          <a:stretch>
            <a:fillRect/>
          </a:stretch>
        </p:blipFill>
        <p:spPr>
          <a:xfrm>
            <a:off x="1537276" y="1651381"/>
            <a:ext cx="9260864" cy="4799108"/>
          </a:xfrm>
          <a:prstGeom prst="rect">
            <a:avLst/>
          </a:prstGeom>
        </p:spPr>
      </p:pic>
    </p:spTree>
    <p:extLst>
      <p:ext uri="{BB962C8B-B14F-4D97-AF65-F5344CB8AC3E}">
        <p14:creationId xmlns:p14="http://schemas.microsoft.com/office/powerpoint/2010/main" val="3607681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4137" y="1131746"/>
            <a:ext cx="10887530" cy="5500587"/>
          </a:xfrm>
        </p:spPr>
        <p:txBody>
          <a:bodyPr>
            <a:normAutofit/>
          </a:bodyPr>
          <a:lstStyle/>
          <a:p>
            <a:pPr marL="457200" indent="-457200" algn="just">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Top 10 Customers – Maximum Orders &amp;  10 Customers – Least Orders</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38</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3125066" y="187469"/>
            <a:ext cx="535131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3351069" y="283470"/>
            <a:ext cx="4918364"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Working with your Data</a:t>
            </a:r>
          </a:p>
        </p:txBody>
      </p:sp>
      <p:pic>
        <p:nvPicPr>
          <p:cNvPr id="9" name="Picture 8"/>
          <p:cNvPicPr>
            <a:picLocks noChangeAspect="1"/>
          </p:cNvPicPr>
          <p:nvPr/>
        </p:nvPicPr>
        <p:blipFill>
          <a:blip r:embed="rId3"/>
          <a:stretch>
            <a:fillRect/>
          </a:stretch>
        </p:blipFill>
        <p:spPr>
          <a:xfrm>
            <a:off x="573246" y="1118098"/>
            <a:ext cx="770966" cy="533283"/>
          </a:xfrm>
          <a:prstGeom prst="rect">
            <a:avLst/>
          </a:prstGeom>
        </p:spPr>
      </p:pic>
      <p:pic>
        <p:nvPicPr>
          <p:cNvPr id="7" name="Picture 6"/>
          <p:cNvPicPr>
            <a:picLocks noChangeAspect="1"/>
          </p:cNvPicPr>
          <p:nvPr/>
        </p:nvPicPr>
        <p:blipFill>
          <a:blip r:embed="rId4"/>
          <a:stretch>
            <a:fillRect/>
          </a:stretch>
        </p:blipFill>
        <p:spPr>
          <a:xfrm>
            <a:off x="644827" y="2258630"/>
            <a:ext cx="5328400" cy="32468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5"/>
          <a:stretch>
            <a:fillRect/>
          </a:stretch>
        </p:blipFill>
        <p:spPr>
          <a:xfrm>
            <a:off x="6340402" y="2244982"/>
            <a:ext cx="5137370" cy="32464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Donut 11"/>
          <p:cNvSpPr/>
          <p:nvPr/>
        </p:nvSpPr>
        <p:spPr bwMode="auto">
          <a:xfrm>
            <a:off x="7171398" y="2167828"/>
            <a:ext cx="3422097" cy="3400759"/>
          </a:xfrm>
          <a:prstGeom prst="donut">
            <a:avLst>
              <a:gd name="adj" fmla="val 2907"/>
            </a:avLst>
          </a:prstGeom>
          <a:solidFill>
            <a:srgbClr val="FF0000"/>
          </a:solid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13" name="Titel 1"/>
          <p:cNvSpPr txBox="1">
            <a:spLocks/>
          </p:cNvSpPr>
          <p:nvPr/>
        </p:nvSpPr>
        <p:spPr bwMode="auto">
          <a:xfrm>
            <a:off x="1066244" y="5748417"/>
            <a:ext cx="4281054" cy="72062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ctr">
              <a:lnSpc>
                <a:spcPct val="250000"/>
              </a:lnSpc>
            </a:pPr>
            <a:r>
              <a:rPr lang="en-US" sz="2800" dirty="0">
                <a:solidFill>
                  <a:srgbClr val="00B050"/>
                </a:solidFill>
              </a:rPr>
              <a:t>Need to Maximize</a:t>
            </a:r>
          </a:p>
        </p:txBody>
      </p:sp>
      <p:sp>
        <p:nvSpPr>
          <p:cNvPr id="14" name="Donut 13"/>
          <p:cNvSpPr/>
          <p:nvPr/>
        </p:nvSpPr>
        <p:spPr bwMode="auto">
          <a:xfrm>
            <a:off x="1495723" y="2167827"/>
            <a:ext cx="3422097" cy="3400759"/>
          </a:xfrm>
          <a:prstGeom prst="donut">
            <a:avLst>
              <a:gd name="adj" fmla="val 2907"/>
            </a:avLst>
          </a:prstGeom>
          <a:solidFill>
            <a:srgbClr val="00B050"/>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18" name="Titel 1"/>
          <p:cNvSpPr txBox="1">
            <a:spLocks/>
          </p:cNvSpPr>
          <p:nvPr/>
        </p:nvSpPr>
        <p:spPr bwMode="auto">
          <a:xfrm>
            <a:off x="6826869" y="5796106"/>
            <a:ext cx="4281054" cy="67293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ctr">
              <a:lnSpc>
                <a:spcPct val="250000"/>
              </a:lnSpc>
            </a:pPr>
            <a:r>
              <a:rPr lang="en-US" sz="2800" dirty="0">
                <a:solidFill>
                  <a:srgbClr val="FF0000"/>
                </a:solidFill>
              </a:rPr>
              <a:t>Need to Minimize</a:t>
            </a:r>
          </a:p>
        </p:txBody>
      </p:sp>
    </p:spTree>
    <p:extLst>
      <p:ext uri="{BB962C8B-B14F-4D97-AF65-F5344CB8AC3E}">
        <p14:creationId xmlns:p14="http://schemas.microsoft.com/office/powerpoint/2010/main" val="150857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8">
                                            <p:txEl>
                                              <p:pRg st="0" end="0"/>
                                            </p:txEl>
                                          </p:spTgt>
                                        </p:tgtEl>
                                        <p:attrNameLst>
                                          <p:attrName>style.visibility</p:attrName>
                                        </p:attrNameLst>
                                      </p:cBhvr>
                                      <p:to>
                                        <p:strVal val="visible"/>
                                      </p:to>
                                    </p:set>
                                    <p:animEffect transition="in" filter="wipe(up)">
                                      <p:cBhvr>
                                        <p:cTn id="26"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19254" y="2222419"/>
            <a:ext cx="5439004" cy="32994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Subtitle 2"/>
          <p:cNvSpPr>
            <a:spLocks noGrp="1"/>
          </p:cNvSpPr>
          <p:nvPr>
            <p:ph type="subTitle" idx="1"/>
          </p:nvPr>
        </p:nvSpPr>
        <p:spPr>
          <a:xfrm>
            <a:off x="904137" y="1131746"/>
            <a:ext cx="10887530" cy="5500587"/>
          </a:xfrm>
        </p:spPr>
        <p:txBody>
          <a:bodyPr>
            <a:normAutofit/>
          </a:bodyPr>
          <a:lstStyle/>
          <a:p>
            <a:pPr marL="457200" indent="-457200" algn="just">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Top 10 Orders – Maximum Items &amp;  10 Orders – Least Items</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39</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3125066" y="187469"/>
            <a:ext cx="535131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3351069" y="283470"/>
            <a:ext cx="4918364"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Working with your Data</a:t>
            </a:r>
          </a:p>
        </p:txBody>
      </p:sp>
      <p:pic>
        <p:nvPicPr>
          <p:cNvPr id="9" name="Picture 8"/>
          <p:cNvPicPr>
            <a:picLocks noChangeAspect="1"/>
          </p:cNvPicPr>
          <p:nvPr/>
        </p:nvPicPr>
        <p:blipFill>
          <a:blip r:embed="rId4"/>
          <a:stretch>
            <a:fillRect/>
          </a:stretch>
        </p:blipFill>
        <p:spPr>
          <a:xfrm>
            <a:off x="573246" y="1118098"/>
            <a:ext cx="770966" cy="533283"/>
          </a:xfrm>
          <a:prstGeom prst="rect">
            <a:avLst/>
          </a:prstGeom>
        </p:spPr>
      </p:pic>
      <p:pic>
        <p:nvPicPr>
          <p:cNvPr id="16" name="Picture 15"/>
          <p:cNvPicPr>
            <a:picLocks noChangeAspect="1"/>
          </p:cNvPicPr>
          <p:nvPr/>
        </p:nvPicPr>
        <p:blipFill>
          <a:blip r:embed="rId5"/>
          <a:stretch>
            <a:fillRect/>
          </a:stretch>
        </p:blipFill>
        <p:spPr>
          <a:xfrm>
            <a:off x="6343141" y="2222419"/>
            <a:ext cx="5170759" cy="32994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38631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7266" y="1383023"/>
            <a:ext cx="11702816" cy="5066747"/>
          </a:xfrm>
        </p:spPr>
        <p:txBody>
          <a:bodyPr>
            <a:normAutofit/>
          </a:bodyPr>
          <a:lstStyle/>
          <a:p>
            <a:pPr algn="l">
              <a:lnSpc>
                <a:spcPct val="150000"/>
              </a:lnSpc>
            </a:pPr>
            <a:r>
              <a:rPr lang="en-US" sz="2800" dirty="0">
                <a:latin typeface="Times New Roman" panose="02020603050405020304" pitchFamily="18" charset="0"/>
                <a:cs typeface="Times New Roman" panose="02020603050405020304" pitchFamily="18" charset="0"/>
              </a:rPr>
              <a:t>We can have a lot of insights when we have good quality, multiple features data, but on minimum we need following data of customers.</a:t>
            </a:r>
          </a:p>
          <a:p>
            <a:pPr algn="l">
              <a:lnSpc>
                <a:spcPct val="150000"/>
              </a:lnSpc>
            </a:pPr>
            <a:r>
              <a:rPr lang="en-US" sz="2800" dirty="0">
                <a:latin typeface="Times New Roman" panose="02020603050405020304" pitchFamily="18" charset="0"/>
                <a:cs typeface="Times New Roman" panose="02020603050405020304" pitchFamily="18" charset="0"/>
              </a:rPr>
              <a:t>Customers’ Data </a:t>
            </a:r>
          </a:p>
          <a:p>
            <a:pPr algn="l">
              <a:lnSpc>
                <a:spcPct val="150000"/>
              </a:lnSpc>
            </a:pPr>
            <a:r>
              <a:rPr lang="en-US" sz="2800" dirty="0">
                <a:latin typeface="Times New Roman" panose="02020603050405020304" pitchFamily="18" charset="0"/>
                <a:cs typeface="Times New Roman" panose="02020603050405020304" pitchFamily="18" charset="0"/>
              </a:rPr>
              <a:t>(Address, Age, Likes, Dislikes etc.) </a:t>
            </a:r>
          </a:p>
          <a:p>
            <a:pPr algn="l">
              <a:lnSpc>
                <a:spcPct val="150000"/>
              </a:lnSpc>
            </a:pPr>
            <a:r>
              <a:rPr lang="en-US" sz="2800" dirty="0">
                <a:latin typeface="Times New Roman" panose="02020603050405020304" pitchFamily="18" charset="0"/>
                <a:cs typeface="Times New Roman" panose="02020603050405020304" pitchFamily="18" charset="0"/>
              </a:rPr>
              <a:t>Customers’ Transactional Data </a:t>
            </a:r>
          </a:p>
          <a:p>
            <a:pPr algn="l">
              <a:lnSpc>
                <a:spcPct val="150000"/>
              </a:lnSpc>
            </a:pPr>
            <a:r>
              <a:rPr lang="en-US" sz="2800" dirty="0">
                <a:latin typeface="Times New Roman" panose="02020603050405020304" pitchFamily="18" charset="0"/>
                <a:cs typeface="Times New Roman" panose="02020603050405020304" pitchFamily="18" charset="0"/>
              </a:rPr>
              <a:t>(Customer ID, Order Date, Items, Price)</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4</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2857500" y="187469"/>
            <a:ext cx="5886450"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3105151" y="283470"/>
            <a:ext cx="5410200"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Dataset Required</a:t>
            </a:r>
          </a:p>
        </p:txBody>
      </p:sp>
      <p:sp>
        <p:nvSpPr>
          <p:cNvPr id="10" name="Rectangle 9"/>
          <p:cNvSpPr/>
          <p:nvPr/>
        </p:nvSpPr>
        <p:spPr bwMode="auto">
          <a:xfrm>
            <a:off x="317278" y="1487605"/>
            <a:ext cx="11702817" cy="1251695"/>
          </a:xfrm>
          <a:prstGeom prst="rect">
            <a:avLst/>
          </a:prstGeom>
          <a:noFill/>
          <a:ln w="38100" cap="flat" cmpd="sng" algn="ctr">
            <a:solidFill>
              <a:schemeClr val="tx1"/>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11" name="Rectangle 10"/>
          <p:cNvSpPr/>
          <p:nvPr/>
        </p:nvSpPr>
        <p:spPr bwMode="auto">
          <a:xfrm>
            <a:off x="317277" y="2888771"/>
            <a:ext cx="11702817" cy="1489730"/>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13" name="Rectangle 12"/>
          <p:cNvSpPr/>
          <p:nvPr/>
        </p:nvSpPr>
        <p:spPr bwMode="auto">
          <a:xfrm>
            <a:off x="317277" y="4527972"/>
            <a:ext cx="11702817" cy="1489730"/>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Tree>
    <p:extLst>
      <p:ext uri="{BB962C8B-B14F-4D97-AF65-F5344CB8AC3E}">
        <p14:creationId xmlns:p14="http://schemas.microsoft.com/office/powerpoint/2010/main" val="4384377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4137" y="1131746"/>
            <a:ext cx="10887530" cy="5500587"/>
          </a:xfrm>
        </p:spPr>
        <p:txBody>
          <a:bodyPr>
            <a:normAutofit/>
          </a:bodyPr>
          <a:lstStyle/>
          <a:p>
            <a:pPr marL="457200" indent="-457200" algn="just">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Top 20 Daily Harvest’s Items</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40</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3125066" y="187469"/>
            <a:ext cx="535131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3351069" y="283470"/>
            <a:ext cx="4918364"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Working with your Data</a:t>
            </a:r>
          </a:p>
        </p:txBody>
      </p:sp>
      <p:pic>
        <p:nvPicPr>
          <p:cNvPr id="9" name="Picture 8"/>
          <p:cNvPicPr>
            <a:picLocks noChangeAspect="1"/>
          </p:cNvPicPr>
          <p:nvPr/>
        </p:nvPicPr>
        <p:blipFill>
          <a:blip r:embed="rId3"/>
          <a:stretch>
            <a:fillRect/>
          </a:stretch>
        </p:blipFill>
        <p:spPr>
          <a:xfrm>
            <a:off x="573246" y="1118098"/>
            <a:ext cx="770966" cy="533283"/>
          </a:xfrm>
          <a:prstGeom prst="rect">
            <a:avLst/>
          </a:prstGeom>
        </p:spPr>
      </p:pic>
      <p:pic>
        <p:nvPicPr>
          <p:cNvPr id="7" name="Picture 6"/>
          <p:cNvPicPr>
            <a:picLocks noChangeAspect="1"/>
          </p:cNvPicPr>
          <p:nvPr/>
        </p:nvPicPr>
        <p:blipFill>
          <a:blip r:embed="rId4"/>
          <a:stretch>
            <a:fillRect/>
          </a:stretch>
        </p:blipFill>
        <p:spPr>
          <a:xfrm>
            <a:off x="1489257" y="1737992"/>
            <a:ext cx="8883041" cy="45292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16059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4137" y="1131746"/>
            <a:ext cx="10887530" cy="5500587"/>
          </a:xfrm>
        </p:spPr>
        <p:txBody>
          <a:bodyPr>
            <a:normAutofit/>
          </a:bodyPr>
          <a:lstStyle/>
          <a:p>
            <a:pPr marL="457200" indent="-457200" algn="just">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Market Basket Analysis – </a:t>
            </a:r>
            <a:r>
              <a:rPr lang="en-US" sz="1800" b="1" dirty="0" err="1">
                <a:latin typeface="Times New Roman" panose="02020603050405020304" pitchFamily="18" charset="0"/>
                <a:cs typeface="Times New Roman" panose="02020603050405020304" pitchFamily="18" charset="0"/>
              </a:rPr>
              <a:t>Apriori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Algo</a:t>
            </a:r>
            <a:r>
              <a:rPr lang="en-US" sz="1800" b="1" dirty="0">
                <a:latin typeface="Times New Roman" panose="02020603050405020304" pitchFamily="18" charset="0"/>
                <a:cs typeface="Times New Roman" panose="02020603050405020304" pitchFamily="18" charset="0"/>
              </a:rPr>
              <a:t> – Rule Mining Association</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41</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3125066" y="187469"/>
            <a:ext cx="535131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3351069" y="283470"/>
            <a:ext cx="4918364"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Working with your Data</a:t>
            </a:r>
          </a:p>
        </p:txBody>
      </p:sp>
      <p:pic>
        <p:nvPicPr>
          <p:cNvPr id="9" name="Picture 8"/>
          <p:cNvPicPr>
            <a:picLocks noChangeAspect="1"/>
          </p:cNvPicPr>
          <p:nvPr/>
        </p:nvPicPr>
        <p:blipFill>
          <a:blip r:embed="rId3"/>
          <a:stretch>
            <a:fillRect/>
          </a:stretch>
        </p:blipFill>
        <p:spPr>
          <a:xfrm>
            <a:off x="573246" y="1118098"/>
            <a:ext cx="770966" cy="533283"/>
          </a:xfrm>
          <a:prstGeom prst="rect">
            <a:avLst/>
          </a:prstGeom>
        </p:spPr>
      </p:pic>
      <p:grpSp>
        <p:nvGrpSpPr>
          <p:cNvPr id="11" name="Group 10"/>
          <p:cNvGrpSpPr/>
          <p:nvPr/>
        </p:nvGrpSpPr>
        <p:grpSpPr>
          <a:xfrm>
            <a:off x="1463615" y="1651381"/>
            <a:ext cx="9768574" cy="4615827"/>
            <a:chOff x="1463615" y="1651381"/>
            <a:chExt cx="9768574" cy="4615827"/>
          </a:xfrm>
        </p:grpSpPr>
        <p:pic>
          <p:nvPicPr>
            <p:cNvPr id="5" name="Picture 4"/>
            <p:cNvPicPr>
              <a:picLocks noChangeAspect="1"/>
            </p:cNvPicPr>
            <p:nvPr/>
          </p:nvPicPr>
          <p:blipFill>
            <a:blip r:embed="rId4"/>
            <a:stretch>
              <a:fillRect/>
            </a:stretch>
          </p:blipFill>
          <p:spPr>
            <a:xfrm>
              <a:off x="1463615" y="2224585"/>
              <a:ext cx="9768574" cy="40426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itel 1"/>
            <p:cNvSpPr txBox="1">
              <a:spLocks/>
            </p:cNvSpPr>
            <p:nvPr/>
          </p:nvSpPr>
          <p:spPr bwMode="auto">
            <a:xfrm>
              <a:off x="1463615" y="1651381"/>
              <a:ext cx="9768574" cy="518612"/>
            </a:xfrm>
            <a:prstGeom prst="rect">
              <a:avLst/>
            </a:prstGeom>
            <a:solidFill>
              <a:schemeClr val="bg1"/>
            </a:solid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r>
                <a:rPr lang="en-US" sz="2400" dirty="0">
                  <a:solidFill>
                    <a:srgbClr val="00B050"/>
                  </a:solidFill>
                </a:rPr>
                <a:t>Create Transactions Dataset</a:t>
              </a:r>
            </a:p>
          </p:txBody>
        </p:sp>
      </p:grpSp>
      <p:grpSp>
        <p:nvGrpSpPr>
          <p:cNvPr id="14" name="Group 13"/>
          <p:cNvGrpSpPr/>
          <p:nvPr/>
        </p:nvGrpSpPr>
        <p:grpSpPr>
          <a:xfrm>
            <a:off x="1434276" y="1665029"/>
            <a:ext cx="9768574" cy="4602179"/>
            <a:chOff x="1434276" y="1665029"/>
            <a:chExt cx="9768574" cy="4602179"/>
          </a:xfrm>
        </p:grpSpPr>
        <p:pic>
          <p:nvPicPr>
            <p:cNvPr id="12" name="Picture 11"/>
            <p:cNvPicPr>
              <a:picLocks noChangeAspect="1"/>
            </p:cNvPicPr>
            <p:nvPr/>
          </p:nvPicPr>
          <p:blipFill>
            <a:blip r:embed="rId5"/>
            <a:stretch>
              <a:fillRect/>
            </a:stretch>
          </p:blipFill>
          <p:spPr>
            <a:xfrm>
              <a:off x="1463615" y="2224585"/>
              <a:ext cx="9739235" cy="40426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itel 1"/>
            <p:cNvSpPr txBox="1">
              <a:spLocks/>
            </p:cNvSpPr>
            <p:nvPr/>
          </p:nvSpPr>
          <p:spPr bwMode="auto">
            <a:xfrm>
              <a:off x="1434276" y="1665029"/>
              <a:ext cx="9768574" cy="518612"/>
            </a:xfrm>
            <a:prstGeom prst="rect">
              <a:avLst/>
            </a:prstGeom>
            <a:solidFill>
              <a:schemeClr val="bg1"/>
            </a:solid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r>
                <a:rPr lang="en-US" sz="2400" dirty="0">
                  <a:solidFill>
                    <a:srgbClr val="00B050"/>
                  </a:solidFill>
                </a:rPr>
                <a:t>Association Between Items Bought by Customers</a:t>
              </a:r>
            </a:p>
          </p:txBody>
        </p:sp>
      </p:grpSp>
      <p:grpSp>
        <p:nvGrpSpPr>
          <p:cNvPr id="17" name="Group 16"/>
          <p:cNvGrpSpPr/>
          <p:nvPr/>
        </p:nvGrpSpPr>
        <p:grpSpPr>
          <a:xfrm>
            <a:off x="1404937" y="1651381"/>
            <a:ext cx="9797913" cy="4670419"/>
            <a:chOff x="1404937" y="1651381"/>
            <a:chExt cx="9797913" cy="4670419"/>
          </a:xfrm>
        </p:grpSpPr>
        <p:pic>
          <p:nvPicPr>
            <p:cNvPr id="15" name="Picture 14"/>
            <p:cNvPicPr>
              <a:picLocks noChangeAspect="1"/>
            </p:cNvPicPr>
            <p:nvPr/>
          </p:nvPicPr>
          <p:blipFill>
            <a:blip r:embed="rId6"/>
            <a:stretch>
              <a:fillRect/>
            </a:stretch>
          </p:blipFill>
          <p:spPr>
            <a:xfrm>
              <a:off x="1434276" y="2224585"/>
              <a:ext cx="9768574" cy="40972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itel 1"/>
            <p:cNvSpPr txBox="1">
              <a:spLocks/>
            </p:cNvSpPr>
            <p:nvPr/>
          </p:nvSpPr>
          <p:spPr bwMode="auto">
            <a:xfrm>
              <a:off x="1404937" y="1651381"/>
              <a:ext cx="9768574" cy="518612"/>
            </a:xfrm>
            <a:prstGeom prst="rect">
              <a:avLst/>
            </a:prstGeom>
            <a:solidFill>
              <a:schemeClr val="bg1"/>
            </a:solid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r>
                <a:rPr lang="en-US" sz="2400" dirty="0">
                  <a:solidFill>
                    <a:srgbClr val="00B050"/>
                  </a:solidFill>
                </a:rPr>
                <a:t>Association of </a:t>
              </a:r>
              <a:r>
                <a:rPr lang="en-US" sz="2400" dirty="0" err="1">
                  <a:solidFill>
                    <a:srgbClr val="0070C0"/>
                  </a:solidFill>
                </a:rPr>
                <a:t>Banana+Greens</a:t>
              </a:r>
              <a:r>
                <a:rPr lang="en-US" sz="2400" dirty="0">
                  <a:solidFill>
                    <a:srgbClr val="00B050"/>
                  </a:solidFill>
                </a:rPr>
                <a:t> with other Items Bought by Customers</a:t>
              </a:r>
            </a:p>
          </p:txBody>
        </p:sp>
      </p:grpSp>
      <p:grpSp>
        <p:nvGrpSpPr>
          <p:cNvPr id="22" name="Group 21"/>
          <p:cNvGrpSpPr/>
          <p:nvPr/>
        </p:nvGrpSpPr>
        <p:grpSpPr>
          <a:xfrm>
            <a:off x="1404937" y="1596789"/>
            <a:ext cx="9853409" cy="4738658"/>
            <a:chOff x="1404937" y="1596789"/>
            <a:chExt cx="9853409" cy="4738658"/>
          </a:xfrm>
        </p:grpSpPr>
        <p:pic>
          <p:nvPicPr>
            <p:cNvPr id="18" name="Picture 17"/>
            <p:cNvPicPr>
              <a:picLocks noChangeAspect="1"/>
            </p:cNvPicPr>
            <p:nvPr/>
          </p:nvPicPr>
          <p:blipFill>
            <a:blip r:embed="rId7"/>
            <a:stretch>
              <a:fillRect/>
            </a:stretch>
          </p:blipFill>
          <p:spPr>
            <a:xfrm>
              <a:off x="1434276" y="2210936"/>
              <a:ext cx="9824070" cy="41245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itel 1"/>
            <p:cNvSpPr txBox="1">
              <a:spLocks/>
            </p:cNvSpPr>
            <p:nvPr/>
          </p:nvSpPr>
          <p:spPr bwMode="auto">
            <a:xfrm>
              <a:off x="1404937" y="1596789"/>
              <a:ext cx="9768574" cy="518612"/>
            </a:xfrm>
            <a:prstGeom prst="rect">
              <a:avLst/>
            </a:prstGeom>
            <a:solidFill>
              <a:schemeClr val="bg1"/>
            </a:solid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r>
                <a:rPr lang="en-US" sz="2400" dirty="0">
                  <a:solidFill>
                    <a:srgbClr val="00B050"/>
                  </a:solidFill>
                </a:rPr>
                <a:t>Top Association of </a:t>
              </a:r>
              <a:r>
                <a:rPr lang="en-US" sz="2400" dirty="0" err="1">
                  <a:solidFill>
                    <a:srgbClr val="0070C0"/>
                  </a:solidFill>
                </a:rPr>
                <a:t>Blueberry+Lemon</a:t>
              </a:r>
              <a:r>
                <a:rPr lang="en-US" sz="2400" dirty="0">
                  <a:solidFill>
                    <a:srgbClr val="00B050"/>
                  </a:solidFill>
                </a:rPr>
                <a:t> with other Items Bought by Customers</a:t>
              </a:r>
            </a:p>
          </p:txBody>
        </p:sp>
        <p:pic>
          <p:nvPicPr>
            <p:cNvPr id="21" name="Picture 20"/>
            <p:cNvPicPr>
              <a:picLocks noChangeAspect="1"/>
            </p:cNvPicPr>
            <p:nvPr/>
          </p:nvPicPr>
          <p:blipFill>
            <a:blip r:embed="rId8"/>
            <a:stretch>
              <a:fillRect/>
            </a:stretch>
          </p:blipFill>
          <p:spPr>
            <a:xfrm>
              <a:off x="1720968" y="2363472"/>
              <a:ext cx="2114053" cy="1591390"/>
            </a:xfrm>
            <a:prstGeom prst="rect">
              <a:avLst/>
            </a:prstGeom>
          </p:spPr>
        </p:pic>
      </p:grpSp>
    </p:spTree>
    <p:extLst>
      <p:ext uri="{BB962C8B-B14F-4D97-AF65-F5344CB8AC3E}">
        <p14:creationId xmlns:p14="http://schemas.microsoft.com/office/powerpoint/2010/main" val="144790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up)">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506" y="1047450"/>
            <a:ext cx="7049900" cy="5810550"/>
          </a:xfrm>
        </p:spPr>
        <p:txBody>
          <a:bodyPr>
            <a:normAutofit/>
          </a:bodyPr>
          <a:lstStyle/>
          <a:p>
            <a:pPr marL="457200" indent="-457200" algn="l">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i</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42</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4428620" y="187469"/>
            <a:ext cx="306704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4466720" y="283470"/>
            <a:ext cx="2990851"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Conclusion</a:t>
            </a:r>
          </a:p>
        </p:txBody>
      </p:sp>
      <p:pic>
        <p:nvPicPr>
          <p:cNvPr id="9" name="Picture 2" descr="Closing Slides PowerPoint Template - PPT Slides | SketchBub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043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7266" y="1383023"/>
            <a:ext cx="11702816" cy="5066747"/>
          </a:xfrm>
        </p:spPr>
        <p:txBody>
          <a:bodyPr>
            <a:normAutofit/>
          </a:bodyPr>
          <a:lstStyle/>
          <a:p>
            <a:pPr algn="l">
              <a:lnSpc>
                <a:spcPct val="150000"/>
              </a:lnSpc>
            </a:pPr>
            <a:r>
              <a:rPr lang="en-US" sz="2800" dirty="0">
                <a:latin typeface="Times New Roman" panose="02020603050405020304" pitchFamily="18" charset="0"/>
                <a:cs typeface="Times New Roman" panose="02020603050405020304" pitchFamily="18" charset="0"/>
              </a:rPr>
              <a:t>We can have a lot of insights when we have good quality, multiple features data, but on minimum we need following data of customers.</a:t>
            </a:r>
          </a:p>
          <a:p>
            <a:pPr algn="l">
              <a:lnSpc>
                <a:spcPct val="150000"/>
              </a:lnSpc>
            </a:pPr>
            <a:r>
              <a:rPr lang="en-US" sz="2800" dirty="0">
                <a:latin typeface="Times New Roman" panose="02020603050405020304" pitchFamily="18" charset="0"/>
                <a:cs typeface="Times New Roman" panose="02020603050405020304" pitchFamily="18" charset="0"/>
              </a:rPr>
              <a:t>Customers’ Data </a:t>
            </a:r>
          </a:p>
          <a:p>
            <a:pPr algn="l">
              <a:lnSpc>
                <a:spcPct val="150000"/>
              </a:lnSpc>
            </a:pPr>
            <a:r>
              <a:rPr lang="en-US" sz="2800" dirty="0">
                <a:latin typeface="Times New Roman" panose="02020603050405020304" pitchFamily="18" charset="0"/>
                <a:cs typeface="Times New Roman" panose="02020603050405020304" pitchFamily="18" charset="0"/>
              </a:rPr>
              <a:t>(Address, Age, Likes, Dislikes etc.) </a:t>
            </a:r>
          </a:p>
          <a:p>
            <a:pPr algn="l">
              <a:lnSpc>
                <a:spcPct val="150000"/>
              </a:lnSpc>
            </a:pPr>
            <a:r>
              <a:rPr lang="en-US" sz="2800" dirty="0">
                <a:latin typeface="Times New Roman" panose="02020603050405020304" pitchFamily="18" charset="0"/>
                <a:cs typeface="Times New Roman" panose="02020603050405020304" pitchFamily="18" charset="0"/>
              </a:rPr>
              <a:t>Customers’ Transactional Data </a:t>
            </a:r>
          </a:p>
          <a:p>
            <a:pPr algn="l">
              <a:lnSpc>
                <a:spcPct val="150000"/>
              </a:lnSpc>
            </a:pPr>
            <a:r>
              <a:rPr lang="en-US" sz="2800" dirty="0">
                <a:latin typeface="Times New Roman" panose="02020603050405020304" pitchFamily="18" charset="0"/>
                <a:cs typeface="Times New Roman" panose="02020603050405020304" pitchFamily="18" charset="0"/>
              </a:rPr>
              <a:t>(Customer ID, Order Date, Items, Price)</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5</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2857500" y="187469"/>
            <a:ext cx="5886450"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3105151" y="283470"/>
            <a:ext cx="5410200"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Dataset Required</a:t>
            </a:r>
          </a:p>
        </p:txBody>
      </p:sp>
      <p:sp>
        <p:nvSpPr>
          <p:cNvPr id="10" name="Rectangle 9"/>
          <p:cNvSpPr/>
          <p:nvPr/>
        </p:nvSpPr>
        <p:spPr bwMode="auto">
          <a:xfrm>
            <a:off x="317278" y="2988865"/>
            <a:ext cx="11702817" cy="1356544"/>
          </a:xfrm>
          <a:prstGeom prst="rect">
            <a:avLst/>
          </a:prstGeom>
          <a:noFill/>
          <a:ln w="38100" cap="flat" cmpd="sng" algn="ctr">
            <a:solidFill>
              <a:schemeClr val="tx1"/>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11" name="Rectangle 10"/>
          <p:cNvSpPr/>
          <p:nvPr/>
        </p:nvSpPr>
        <p:spPr bwMode="auto">
          <a:xfrm>
            <a:off x="317277" y="1360224"/>
            <a:ext cx="11702817" cy="1489730"/>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13" name="Rectangle 12"/>
          <p:cNvSpPr/>
          <p:nvPr/>
        </p:nvSpPr>
        <p:spPr bwMode="auto">
          <a:xfrm>
            <a:off x="317277" y="4527972"/>
            <a:ext cx="11702817" cy="1489730"/>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grpSp>
        <p:nvGrpSpPr>
          <p:cNvPr id="7" name="Group 6"/>
          <p:cNvGrpSpPr/>
          <p:nvPr/>
        </p:nvGrpSpPr>
        <p:grpSpPr>
          <a:xfrm>
            <a:off x="317276" y="4561197"/>
            <a:ext cx="11702817" cy="1423279"/>
            <a:chOff x="317276" y="4561197"/>
            <a:chExt cx="11702817" cy="1423279"/>
          </a:xfrm>
        </p:grpSpPr>
        <p:sp>
          <p:nvSpPr>
            <p:cNvPr id="12" name="Rounded Rectangle 11"/>
            <p:cNvSpPr/>
            <p:nvPr/>
          </p:nvSpPr>
          <p:spPr>
            <a:xfrm>
              <a:off x="317276" y="4561197"/>
              <a:ext cx="11702817" cy="14232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4" name="Title 1"/>
            <p:cNvSpPr txBox="1">
              <a:spLocks/>
            </p:cNvSpPr>
            <p:nvPr/>
          </p:nvSpPr>
          <p:spPr>
            <a:xfrm>
              <a:off x="541645" y="4771753"/>
              <a:ext cx="11290963" cy="1039994"/>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500" dirty="0">
                  <a:latin typeface="Times New Roman" panose="02020603050405020304" pitchFamily="18" charset="0"/>
                  <a:cs typeface="Times New Roman" panose="02020603050405020304" pitchFamily="18" charset="0"/>
                </a:rPr>
                <a:t>This type of data help us to make </a:t>
              </a:r>
              <a:r>
                <a:rPr lang="en-US" sz="2500" b="1" dirty="0">
                  <a:solidFill>
                    <a:srgbClr val="0070C0"/>
                  </a:solidFill>
                  <a:latin typeface="Times New Roman" panose="02020603050405020304" pitchFamily="18" charset="0"/>
                  <a:cs typeface="Times New Roman" panose="02020603050405020304" pitchFamily="18" charset="0"/>
                </a:rPr>
                <a:t>Recommendation System</a:t>
              </a:r>
              <a:r>
                <a:rPr lang="en-US" sz="2500" dirty="0">
                  <a:latin typeface="Times New Roman" panose="02020603050405020304" pitchFamily="18" charset="0"/>
                  <a:cs typeface="Times New Roman" panose="02020603050405020304" pitchFamily="18" charset="0"/>
                </a:rPr>
                <a:t>, which will recommend </a:t>
              </a:r>
              <a:r>
                <a:rPr lang="en-US" sz="2500" b="1" dirty="0">
                  <a:solidFill>
                    <a:srgbClr val="0070C0"/>
                  </a:solidFill>
                  <a:latin typeface="Times New Roman" panose="02020603050405020304" pitchFamily="18" charset="0"/>
                  <a:cs typeface="Times New Roman" panose="02020603050405020304" pitchFamily="18" charset="0"/>
                </a:rPr>
                <a:t>Daily Harvest items</a:t>
              </a:r>
              <a:r>
                <a:rPr lang="en-US" sz="2500" dirty="0">
                  <a:latin typeface="Times New Roman" panose="02020603050405020304" pitchFamily="18" charset="0"/>
                  <a:cs typeface="Times New Roman" panose="02020603050405020304" pitchFamily="18" charset="0"/>
                </a:rPr>
                <a:t> to users as per their </a:t>
              </a:r>
              <a:r>
                <a:rPr lang="en-US" sz="2500" b="1" dirty="0">
                  <a:solidFill>
                    <a:srgbClr val="0070C0"/>
                  </a:solidFill>
                  <a:latin typeface="Times New Roman" panose="02020603050405020304" pitchFamily="18" charset="0"/>
                  <a:cs typeface="Times New Roman" panose="02020603050405020304" pitchFamily="18" charset="0"/>
                </a:rPr>
                <a:t>preferences and past behavior</a:t>
              </a:r>
              <a:r>
                <a:rPr lang="en-US" sz="2500" dirty="0">
                  <a:latin typeface="Times New Roman" panose="02020603050405020304" pitchFamily="18" charset="0"/>
                  <a:cs typeface="Times New Roman" panose="02020603050405020304" pitchFamily="18" charset="0"/>
                </a:rPr>
                <a:t>. </a:t>
              </a:r>
            </a:p>
          </p:txBody>
        </p:sp>
      </p:grpSp>
    </p:spTree>
    <p:extLst>
      <p:ext uri="{BB962C8B-B14F-4D97-AF65-F5344CB8AC3E}">
        <p14:creationId xmlns:p14="http://schemas.microsoft.com/office/powerpoint/2010/main" val="50611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7266" y="1383023"/>
            <a:ext cx="11702816" cy="5066747"/>
          </a:xfrm>
        </p:spPr>
        <p:txBody>
          <a:bodyPr>
            <a:normAutofit/>
          </a:bodyPr>
          <a:lstStyle/>
          <a:p>
            <a:pPr algn="l">
              <a:lnSpc>
                <a:spcPct val="150000"/>
              </a:lnSpc>
            </a:pPr>
            <a:r>
              <a:rPr lang="en-US" sz="2800" dirty="0">
                <a:latin typeface="Times New Roman" panose="02020603050405020304" pitchFamily="18" charset="0"/>
                <a:cs typeface="Times New Roman" panose="02020603050405020304" pitchFamily="18" charset="0"/>
              </a:rPr>
              <a:t>We can have a lot of insights when we have good quality, multiple features data, but on minimum we need following data of customers.</a:t>
            </a:r>
          </a:p>
          <a:p>
            <a:pPr algn="l">
              <a:lnSpc>
                <a:spcPct val="150000"/>
              </a:lnSpc>
            </a:pPr>
            <a:r>
              <a:rPr lang="en-US" sz="2800" dirty="0">
                <a:latin typeface="Times New Roman" panose="02020603050405020304" pitchFamily="18" charset="0"/>
                <a:cs typeface="Times New Roman" panose="02020603050405020304" pitchFamily="18" charset="0"/>
              </a:rPr>
              <a:t>Customers’ Data </a:t>
            </a:r>
          </a:p>
          <a:p>
            <a:pPr algn="l">
              <a:lnSpc>
                <a:spcPct val="150000"/>
              </a:lnSpc>
            </a:pPr>
            <a:r>
              <a:rPr lang="en-US" sz="2800" dirty="0">
                <a:latin typeface="Times New Roman" panose="02020603050405020304" pitchFamily="18" charset="0"/>
                <a:cs typeface="Times New Roman" panose="02020603050405020304" pitchFamily="18" charset="0"/>
              </a:rPr>
              <a:t>(Address, Age, Likes, Dislikes etc.) </a:t>
            </a:r>
          </a:p>
          <a:p>
            <a:pPr algn="l">
              <a:lnSpc>
                <a:spcPct val="150000"/>
              </a:lnSpc>
            </a:pPr>
            <a:r>
              <a:rPr lang="en-US" sz="2800" dirty="0">
                <a:latin typeface="Times New Roman" panose="02020603050405020304" pitchFamily="18" charset="0"/>
                <a:cs typeface="Times New Roman" panose="02020603050405020304" pitchFamily="18" charset="0"/>
              </a:rPr>
              <a:t>Customers’ Transactional Data </a:t>
            </a:r>
          </a:p>
          <a:p>
            <a:pPr algn="l">
              <a:lnSpc>
                <a:spcPct val="150000"/>
              </a:lnSpc>
            </a:pPr>
            <a:r>
              <a:rPr lang="en-US" sz="2800" dirty="0">
                <a:latin typeface="Times New Roman" panose="02020603050405020304" pitchFamily="18" charset="0"/>
                <a:cs typeface="Times New Roman" panose="02020603050405020304" pitchFamily="18" charset="0"/>
              </a:rPr>
              <a:t>(Customer ID, Order Date, Items, Price)</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6</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2857500" y="187469"/>
            <a:ext cx="5886450"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3105151" y="283470"/>
            <a:ext cx="5410200"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Dataset Required</a:t>
            </a:r>
          </a:p>
        </p:txBody>
      </p:sp>
      <p:sp>
        <p:nvSpPr>
          <p:cNvPr id="10" name="Rectangle 9"/>
          <p:cNvSpPr/>
          <p:nvPr/>
        </p:nvSpPr>
        <p:spPr bwMode="auto">
          <a:xfrm>
            <a:off x="317278" y="4462827"/>
            <a:ext cx="11702817" cy="1356544"/>
          </a:xfrm>
          <a:prstGeom prst="rect">
            <a:avLst/>
          </a:prstGeom>
          <a:noFill/>
          <a:ln w="38100" cap="flat" cmpd="sng" algn="ctr">
            <a:solidFill>
              <a:schemeClr val="tx1"/>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11" name="Rectangle 10"/>
          <p:cNvSpPr/>
          <p:nvPr/>
        </p:nvSpPr>
        <p:spPr bwMode="auto">
          <a:xfrm>
            <a:off x="317277" y="1360224"/>
            <a:ext cx="11702817" cy="1489730"/>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13" name="Rectangle 12"/>
          <p:cNvSpPr/>
          <p:nvPr/>
        </p:nvSpPr>
        <p:spPr bwMode="auto">
          <a:xfrm>
            <a:off x="317277" y="2975210"/>
            <a:ext cx="11702817" cy="1295575"/>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grpSp>
        <p:nvGrpSpPr>
          <p:cNvPr id="5" name="Group 4"/>
          <p:cNvGrpSpPr/>
          <p:nvPr/>
        </p:nvGrpSpPr>
        <p:grpSpPr>
          <a:xfrm>
            <a:off x="317277" y="1360225"/>
            <a:ext cx="11702817" cy="2974412"/>
            <a:chOff x="317277" y="1360225"/>
            <a:chExt cx="11702817" cy="2974412"/>
          </a:xfrm>
        </p:grpSpPr>
        <p:sp>
          <p:nvSpPr>
            <p:cNvPr id="12" name="Rounded Rectangle 11"/>
            <p:cNvSpPr/>
            <p:nvPr/>
          </p:nvSpPr>
          <p:spPr>
            <a:xfrm>
              <a:off x="317277" y="1360225"/>
              <a:ext cx="11702817" cy="29744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4" name="Title 1"/>
            <p:cNvSpPr txBox="1">
              <a:spLocks/>
            </p:cNvSpPr>
            <p:nvPr/>
          </p:nvSpPr>
          <p:spPr>
            <a:xfrm>
              <a:off x="523203" y="1513881"/>
              <a:ext cx="11290963" cy="2756903"/>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500" dirty="0">
                  <a:latin typeface="Times New Roman" panose="02020603050405020304" pitchFamily="18" charset="0"/>
                  <a:cs typeface="Times New Roman" panose="02020603050405020304" pitchFamily="18" charset="0"/>
                </a:rPr>
                <a:t>This type of data help us to make following systems;</a:t>
              </a:r>
            </a:p>
            <a:p>
              <a:pPr marL="342900" indent="-342900" algn="just">
                <a:lnSpc>
                  <a:spcPct val="120000"/>
                </a:lnSpc>
                <a:buFont typeface="Wingdings" panose="05000000000000000000" pitchFamily="2" charset="2"/>
                <a:buChar char="q"/>
              </a:pPr>
              <a:r>
                <a:rPr lang="en-US" sz="2500" b="1" dirty="0">
                  <a:solidFill>
                    <a:srgbClr val="0070C0"/>
                  </a:solidFill>
                  <a:latin typeface="Times New Roman" panose="02020603050405020304" pitchFamily="18" charset="0"/>
                  <a:cs typeface="Times New Roman" panose="02020603050405020304" pitchFamily="18" charset="0"/>
                </a:rPr>
                <a:t>Customer Segmentation </a:t>
              </a:r>
              <a:r>
                <a:rPr lang="en-US" sz="2500" b="1" dirty="0">
                  <a:solidFill>
                    <a:srgbClr val="C00000"/>
                  </a:solidFill>
                  <a:latin typeface="Times New Roman" panose="02020603050405020304" pitchFamily="18" charset="0"/>
                  <a:cs typeface="Times New Roman" panose="02020603050405020304" pitchFamily="18" charset="0"/>
                </a:rPr>
                <a:t>(</a:t>
              </a:r>
              <a:r>
                <a:rPr lang="en-US" sz="2200" b="1" dirty="0">
                  <a:solidFill>
                    <a:srgbClr val="C00000"/>
                  </a:solidFill>
                  <a:latin typeface="Times New Roman" panose="02020603050405020304" pitchFamily="18" charset="0"/>
                  <a:cs typeface="Times New Roman" panose="02020603050405020304" pitchFamily="18" charset="0"/>
                </a:rPr>
                <a:t>Help us to avoid Customer Churn &amp; increase Retention</a:t>
              </a:r>
              <a:r>
                <a:rPr lang="en-US" sz="2500" b="1" dirty="0">
                  <a:solidFill>
                    <a:srgbClr val="C00000"/>
                  </a:solidFill>
                  <a:latin typeface="Times New Roman" panose="02020603050405020304" pitchFamily="18" charset="0"/>
                  <a:cs typeface="Times New Roman" panose="02020603050405020304" pitchFamily="18" charset="0"/>
                </a:rPr>
                <a:t>)</a:t>
              </a:r>
            </a:p>
            <a:p>
              <a:pPr marL="342900" indent="-342900" algn="just">
                <a:lnSpc>
                  <a:spcPct val="120000"/>
                </a:lnSpc>
                <a:buFont typeface="Wingdings" panose="05000000000000000000" pitchFamily="2" charset="2"/>
                <a:buChar char="q"/>
              </a:pPr>
              <a:r>
                <a:rPr lang="en-US" sz="2500" b="1" dirty="0">
                  <a:solidFill>
                    <a:srgbClr val="0070C0"/>
                  </a:solidFill>
                  <a:latin typeface="Times New Roman" panose="02020603050405020304" pitchFamily="18" charset="0"/>
                  <a:cs typeface="Times New Roman" panose="02020603050405020304" pitchFamily="18" charset="0"/>
                </a:rPr>
                <a:t>Market Basket Analysis </a:t>
              </a:r>
              <a:r>
                <a:rPr lang="en-US" sz="3200" b="1" dirty="0">
                  <a:solidFill>
                    <a:srgbClr val="C00000"/>
                  </a:solidFill>
                  <a:latin typeface="Times New Roman" panose="02020603050405020304" pitchFamily="18" charset="0"/>
                  <a:cs typeface="Times New Roman" panose="02020603050405020304" pitchFamily="18" charset="0"/>
                </a:rPr>
                <a:t>(</a:t>
              </a:r>
              <a:r>
                <a:rPr lang="en-US" sz="2200" b="1" dirty="0">
                  <a:solidFill>
                    <a:srgbClr val="C00000"/>
                  </a:solidFill>
                  <a:latin typeface="Times New Roman" panose="02020603050405020304" pitchFamily="18" charset="0"/>
                  <a:cs typeface="Times New Roman" panose="02020603050405020304" pitchFamily="18" charset="0"/>
                </a:rPr>
                <a:t>Help us to know product’s mutual association</a:t>
              </a:r>
              <a:r>
                <a:rPr lang="en-US" sz="3200" b="1" dirty="0">
                  <a:solidFill>
                    <a:srgbClr val="C00000"/>
                  </a:solidFill>
                  <a:latin typeface="Times New Roman" panose="02020603050405020304" pitchFamily="18" charset="0"/>
                  <a:cs typeface="Times New Roman" panose="02020603050405020304" pitchFamily="18" charset="0"/>
                </a:rPr>
                <a:t>)</a:t>
              </a:r>
              <a:endParaRPr lang="en-US" sz="2500" b="1" dirty="0">
                <a:solidFill>
                  <a:srgbClr val="0070C0"/>
                </a:solidFill>
                <a:latin typeface="Times New Roman" panose="02020603050405020304" pitchFamily="18" charset="0"/>
                <a:cs typeface="Times New Roman" panose="02020603050405020304" pitchFamily="18" charset="0"/>
              </a:endParaRPr>
            </a:p>
            <a:p>
              <a:pPr marL="342900" indent="-342900" algn="just">
                <a:lnSpc>
                  <a:spcPct val="120000"/>
                </a:lnSpc>
                <a:buFont typeface="Wingdings" panose="05000000000000000000" pitchFamily="2" charset="2"/>
                <a:buChar char="q"/>
              </a:pPr>
              <a:r>
                <a:rPr lang="en-US" sz="2500" b="1" dirty="0">
                  <a:solidFill>
                    <a:srgbClr val="0070C0"/>
                  </a:solidFill>
                  <a:latin typeface="Times New Roman" panose="02020603050405020304" pitchFamily="18" charset="0"/>
                  <a:cs typeface="Times New Roman" panose="02020603050405020304" pitchFamily="18" charset="0"/>
                </a:rPr>
                <a:t>Customer Life Time Value </a:t>
              </a:r>
              <a:r>
                <a:rPr lang="en-US" sz="3600" b="1" dirty="0">
                  <a:solidFill>
                    <a:srgbClr val="C00000"/>
                  </a:solidFill>
                  <a:latin typeface="Times New Roman" panose="02020603050405020304" pitchFamily="18" charset="0"/>
                  <a:cs typeface="Times New Roman" panose="02020603050405020304" pitchFamily="18" charset="0"/>
                </a:rPr>
                <a:t>(</a:t>
              </a:r>
              <a:r>
                <a:rPr lang="en-US" sz="2200" b="1" dirty="0">
                  <a:solidFill>
                    <a:srgbClr val="C00000"/>
                  </a:solidFill>
                  <a:latin typeface="Times New Roman" panose="02020603050405020304" pitchFamily="18" charset="0"/>
                  <a:cs typeface="Times New Roman" panose="02020603050405020304" pitchFamily="18" charset="0"/>
                </a:rPr>
                <a:t>Help us to know our Best and Loyal Customers</a:t>
              </a:r>
              <a:r>
                <a:rPr lang="en-US" sz="3600" b="1" dirty="0">
                  <a:solidFill>
                    <a:srgbClr val="C00000"/>
                  </a:solidFill>
                  <a:latin typeface="Times New Roman" panose="02020603050405020304" pitchFamily="18" charset="0"/>
                  <a:cs typeface="Times New Roman" panose="02020603050405020304" pitchFamily="18" charset="0"/>
                </a:rPr>
                <a:t>)</a:t>
              </a:r>
              <a:endParaRPr lang="en-US" sz="2500" b="1" dirty="0">
                <a:solidFill>
                  <a:srgbClr val="0070C0"/>
                </a:solidFill>
                <a:latin typeface="Times New Roman" panose="02020603050405020304" pitchFamily="18" charset="0"/>
                <a:cs typeface="Times New Roman" panose="02020603050405020304" pitchFamily="18" charset="0"/>
              </a:endParaRPr>
            </a:p>
            <a:p>
              <a:pPr marL="342900" indent="-342900" algn="just">
                <a:lnSpc>
                  <a:spcPct val="120000"/>
                </a:lnSpc>
                <a:buFont typeface="Wingdings" panose="05000000000000000000" pitchFamily="2" charset="2"/>
                <a:buChar char="q"/>
              </a:pPr>
              <a:r>
                <a:rPr lang="en-US" sz="2500" b="1" dirty="0">
                  <a:solidFill>
                    <a:srgbClr val="0070C0"/>
                  </a:solidFill>
                  <a:latin typeface="Times New Roman" panose="02020603050405020304" pitchFamily="18" charset="0"/>
                  <a:cs typeface="Times New Roman" panose="02020603050405020304" pitchFamily="18" charset="0"/>
                </a:rPr>
                <a:t>Customers’ Demand Prediction Model </a:t>
              </a:r>
              <a:r>
                <a:rPr lang="en-US" sz="3600" b="1" dirty="0">
                  <a:solidFill>
                    <a:srgbClr val="C00000"/>
                  </a:solidFill>
                  <a:latin typeface="Times New Roman" panose="02020603050405020304" pitchFamily="18" charset="0"/>
                  <a:cs typeface="Times New Roman" panose="02020603050405020304" pitchFamily="18" charset="0"/>
                </a:rPr>
                <a:t>(</a:t>
              </a:r>
              <a:r>
                <a:rPr lang="en-US" sz="2200" b="1" dirty="0">
                  <a:solidFill>
                    <a:srgbClr val="C00000"/>
                  </a:solidFill>
                  <a:latin typeface="Times New Roman" panose="02020603050405020304" pitchFamily="18" charset="0"/>
                  <a:cs typeface="Times New Roman" panose="02020603050405020304" pitchFamily="18" charset="0"/>
                </a:rPr>
                <a:t>Potential Incoming Customers</a:t>
              </a:r>
              <a:r>
                <a:rPr lang="en-US" sz="3600" b="1" dirty="0">
                  <a:solidFill>
                    <a:srgbClr val="C00000"/>
                  </a:solidFill>
                  <a:latin typeface="Times New Roman" panose="02020603050405020304" pitchFamily="18" charset="0"/>
                  <a:cs typeface="Times New Roman" panose="02020603050405020304" pitchFamily="18" charset="0"/>
                </a:rPr>
                <a:t>)</a:t>
              </a:r>
              <a:endParaRPr lang="en-US" sz="3600" b="1" dirty="0">
                <a:solidFill>
                  <a:srgbClr val="0070C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4486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1080660"/>
            <a:ext cx="12192000" cy="5781009"/>
          </a:xfrm>
          <a:prstGeom prst="rect">
            <a:avLst/>
          </a:prstGeom>
        </p:spPr>
      </p:pic>
      <p:sp>
        <p:nvSpPr>
          <p:cNvPr id="2" name="Title 1"/>
          <p:cNvSpPr>
            <a:spLocks noGrp="1"/>
          </p:cNvSpPr>
          <p:nvPr>
            <p:ph type="ctrTitle"/>
          </p:nvPr>
        </p:nvSpPr>
        <p:spPr>
          <a:xfrm>
            <a:off x="1524000" y="236101"/>
            <a:ext cx="9144000" cy="706690"/>
          </a:xfrm>
        </p:spPr>
        <p:txBody>
          <a:bodyPr>
            <a:noAutofit/>
          </a:bodyPr>
          <a:lstStyle/>
          <a:p>
            <a:r>
              <a:rPr lang="en-US" sz="3600" b="1" dirty="0">
                <a:solidFill>
                  <a:srgbClr val="002060"/>
                </a:solidFill>
                <a:latin typeface="Times New Roman" panose="02020603050405020304" pitchFamily="18" charset="0"/>
                <a:cs typeface="Times New Roman" panose="02020603050405020304" pitchFamily="18" charset="0"/>
              </a:rPr>
              <a:t>Part 1 - Customer Life Time Value (CLTV)</a:t>
            </a: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7422412" y="6358675"/>
            <a:ext cx="2743200" cy="365125"/>
          </a:xfrm>
        </p:spPr>
        <p:txBody>
          <a:bodyPr/>
          <a:lstStyle/>
          <a:p>
            <a:fld id="{1A791804-FCC1-42DE-84BE-371365D4A817}" type="slidenum">
              <a:rPr lang="en-US" smtClean="0"/>
              <a:t>7</a:t>
            </a:fld>
            <a:endParaRPr lang="en-US" dirty="0"/>
          </a:p>
        </p:txBody>
      </p:sp>
    </p:spTree>
    <p:extLst>
      <p:ext uri="{BB962C8B-B14F-4D97-AF65-F5344CB8AC3E}">
        <p14:creationId xmlns:p14="http://schemas.microsoft.com/office/powerpoint/2010/main" val="495822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8222" y="1159042"/>
            <a:ext cx="11392501" cy="5108165"/>
          </a:xfrm>
        </p:spPr>
        <p:txBody>
          <a:bodyPr>
            <a:normAutofit/>
          </a:bodyPr>
          <a:lstStyle/>
          <a:p>
            <a:pPr marL="457200" indent="-457200" algn="l">
              <a:lnSpc>
                <a:spcPct val="15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Customer Life Time Value (LTV)</a:t>
            </a:r>
          </a:p>
          <a:p>
            <a:pPr marL="914400" lvl="1" indent="-45720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Not all customers are created equal. </a:t>
            </a:r>
          </a:p>
          <a:p>
            <a:pPr marL="914400" lvl="1" indent="-45720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is type of </a:t>
            </a:r>
            <a:r>
              <a:rPr lang="en-US" b="1" dirty="0">
                <a:solidFill>
                  <a:srgbClr val="0070C0"/>
                </a:solidFill>
                <a:latin typeface="Times New Roman" panose="02020603050405020304" pitchFamily="18" charset="0"/>
                <a:cs typeface="Times New Roman" panose="02020603050405020304" pitchFamily="18" charset="0"/>
              </a:rPr>
              <a:t>Value-based segmentation</a:t>
            </a:r>
            <a:r>
              <a:rPr lang="en-US" dirty="0">
                <a:latin typeface="Times New Roman" panose="02020603050405020304" pitchFamily="18" charset="0"/>
                <a:cs typeface="Times New Roman" panose="02020603050405020304" pitchFamily="18" charset="0"/>
              </a:rPr>
              <a:t>, which differentiates customers by their economic value, grouping customers with the same value level into individual segments that can be distinctly targeted</a:t>
            </a:r>
          </a:p>
          <a:p>
            <a:pPr marL="914400" lvl="1" indent="-45720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CLV gives you crucial insight into how much money you should be spending on acquiring your customers by telling you how much value they’ll bring to your business in the long run. </a:t>
            </a:r>
          </a:p>
          <a:p>
            <a:pPr marL="914400" lvl="1" indent="-45720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Two approaches for LTV</a:t>
            </a:r>
          </a:p>
          <a:p>
            <a:pPr marL="1371600" lvl="2" indent="-4572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Historical Approach</a:t>
            </a:r>
          </a:p>
          <a:p>
            <a:pPr marL="1371600" lvl="2" indent="-4572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Predictive Approach</a:t>
            </a:r>
          </a:p>
        </p:txBody>
      </p:sp>
      <p:sp>
        <p:nvSpPr>
          <p:cNvPr id="6" name="Slide Number Placeholder 5"/>
          <p:cNvSpPr>
            <a:spLocks noGrp="1"/>
          </p:cNvSpPr>
          <p:nvPr>
            <p:ph type="sldNum" sz="quarter" idx="12"/>
          </p:nvPr>
        </p:nvSpPr>
        <p:spPr>
          <a:xfrm>
            <a:off x="11431278" y="6267208"/>
            <a:ext cx="588817" cy="365125"/>
          </a:xfrm>
        </p:spPr>
        <p:txBody>
          <a:bodyPr/>
          <a:lstStyle/>
          <a:p>
            <a:fld id="{1A791804-FCC1-42DE-84BE-371365D4A817}" type="slidenum">
              <a:rPr lang="en-US" sz="2400" b="1" smtClean="0">
                <a:solidFill>
                  <a:schemeClr val="tx1"/>
                </a:solidFill>
              </a:rPr>
              <a:t>8</a:t>
            </a:fld>
            <a:endParaRPr lang="en-US" sz="2400" b="1" dirty="0">
              <a:solidFill>
                <a:schemeClr val="tx1"/>
              </a:solidFill>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2239422" y="187469"/>
            <a:ext cx="7122606"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537080" y="283470"/>
            <a:ext cx="6546342"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Possible Use Cases at Daily Harvest</a:t>
            </a:r>
          </a:p>
        </p:txBody>
      </p:sp>
    </p:spTree>
    <p:extLst>
      <p:ext uri="{BB962C8B-B14F-4D97-AF65-F5344CB8AC3E}">
        <p14:creationId xmlns:p14="http://schemas.microsoft.com/office/powerpoint/2010/main" val="247790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left)">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7881" y="2988860"/>
            <a:ext cx="11646988" cy="3358849"/>
          </a:xfrm>
        </p:spPr>
        <p:txBody>
          <a:bodyPr>
            <a:normAutofit/>
          </a:bodyPr>
          <a:lstStyle/>
          <a:p>
            <a:pPr algn="just">
              <a:lnSpc>
                <a:spcPct val="150000"/>
              </a:lnSpc>
            </a:pPr>
            <a:r>
              <a:rPr lang="en-US" sz="2800" dirty="0">
                <a:latin typeface="Times New Roman" panose="02020603050405020304" pitchFamily="18" charset="0"/>
                <a:cs typeface="Times New Roman" panose="02020603050405020304" pitchFamily="18" charset="0"/>
              </a:rPr>
              <a:t>We invest in customers (</a:t>
            </a:r>
            <a:r>
              <a:rPr lang="en-US" sz="2800" b="1" dirty="0">
                <a:solidFill>
                  <a:srgbClr val="0070C0"/>
                </a:solidFill>
                <a:latin typeface="Times New Roman" panose="02020603050405020304" pitchFamily="18" charset="0"/>
                <a:cs typeface="Times New Roman" panose="02020603050405020304" pitchFamily="18" charset="0"/>
              </a:rPr>
              <a:t>acquisition costs, offline ads, promotions, discounts &amp; etc.</a:t>
            </a:r>
            <a:r>
              <a:rPr lang="en-US" sz="2800" dirty="0">
                <a:latin typeface="Times New Roman" panose="02020603050405020304" pitchFamily="18" charset="0"/>
                <a:cs typeface="Times New Roman" panose="02020603050405020304" pitchFamily="18" charset="0"/>
              </a:rPr>
              <a:t>) to generate revenue and be profitable. Naturally, these actions make some customers super valuable in terms of lifetime value but there are always </a:t>
            </a:r>
            <a:r>
              <a:rPr lang="en-US" sz="2800" b="1" dirty="0">
                <a:solidFill>
                  <a:srgbClr val="0070C0"/>
                </a:solidFill>
                <a:latin typeface="Times New Roman" panose="02020603050405020304" pitchFamily="18" charset="0"/>
                <a:cs typeface="Times New Roman" panose="02020603050405020304" pitchFamily="18" charset="0"/>
              </a:rPr>
              <a:t>some customers who pull down the profitability</a:t>
            </a:r>
            <a:r>
              <a:rPr lang="en-US" sz="2800" dirty="0">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We need to identify these behavior patterns, segment customers and act accordingly</a:t>
            </a:r>
            <a:endParaRPr lang="de-DE" sz="2800" b="1" kern="0"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77650" y="6301525"/>
            <a:ext cx="286616" cy="365125"/>
          </a:xfrm>
        </p:spPr>
        <p:txBody>
          <a:bodyPr/>
          <a:lstStyle/>
          <a:p>
            <a:fld id="{1A791804-FCC1-42DE-84BE-371365D4A817}" type="slidenum">
              <a:rPr lang="en-US" sz="1800" b="1" smtClean="0">
                <a:solidFill>
                  <a:schemeClr val="tx1"/>
                </a:solidFill>
              </a:rPr>
              <a:t>9</a:t>
            </a:fld>
            <a:endParaRPr lang="en-US" sz="1800" b="1" dirty="0">
              <a:solidFill>
                <a:schemeClr val="tx1"/>
              </a:solidFill>
            </a:endParaRPr>
          </a:p>
        </p:txBody>
      </p:sp>
      <p:sp>
        <p:nvSpPr>
          <p:cNvPr id="14" name="Rounded Rectangle 13"/>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nvGrpSpPr>
          <p:cNvPr id="5" name="Group 4"/>
          <p:cNvGrpSpPr/>
          <p:nvPr/>
        </p:nvGrpSpPr>
        <p:grpSpPr>
          <a:xfrm>
            <a:off x="3316963" y="187469"/>
            <a:ext cx="4725669"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Why We Need CLTV?</a:t>
              </a:r>
            </a:p>
          </p:txBody>
        </p:sp>
      </p:grpSp>
      <p:pic>
        <p:nvPicPr>
          <p:cNvPr id="8" name="Picture 7"/>
          <p:cNvPicPr>
            <a:picLocks noChangeAspect="1"/>
          </p:cNvPicPr>
          <p:nvPr/>
        </p:nvPicPr>
        <p:blipFill>
          <a:blip r:embed="rId3"/>
          <a:stretch>
            <a:fillRect/>
          </a:stretch>
        </p:blipFill>
        <p:spPr>
          <a:xfrm>
            <a:off x="3796081" y="981315"/>
            <a:ext cx="3794727" cy="2361163"/>
          </a:xfrm>
          <a:prstGeom prst="rect">
            <a:avLst/>
          </a:prstGeom>
        </p:spPr>
      </p:pic>
    </p:spTree>
    <p:extLst>
      <p:ext uri="{BB962C8B-B14F-4D97-AF65-F5344CB8AC3E}">
        <p14:creationId xmlns:p14="http://schemas.microsoft.com/office/powerpoint/2010/main" val="941634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8569</TotalTime>
  <Words>6138</Words>
  <Application>Microsoft Office PowerPoint</Application>
  <PresentationFormat>Widescreen</PresentationFormat>
  <Paragraphs>450</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Times New Roman</vt:lpstr>
      <vt:lpstr>Wingdings</vt:lpstr>
      <vt:lpstr>Office Theme</vt:lpstr>
      <vt:lpstr>LTV DATA SCIENCE - PRESENTATION PROMPT</vt:lpstr>
      <vt:lpstr>A well-known customer success law, the Pareto principle says that repeat customers generate revenue that is nearly 16 times more efficient than one-time customers. The potency of 80/20 is that 20 percent of a group is responsible for 80 percent of the sales.</vt:lpstr>
      <vt:lpstr>Agenda</vt:lpstr>
      <vt:lpstr>Dataset Required</vt:lpstr>
      <vt:lpstr>Dataset Required</vt:lpstr>
      <vt:lpstr>Dataset Required</vt:lpstr>
      <vt:lpstr>Part 1 - Customer Life Time Value (CLTV)</vt:lpstr>
      <vt:lpstr>Possible Use Cases at Daily Harvest</vt:lpstr>
      <vt:lpstr>We invest in customers (acquisition costs, offline ads, promotions, discounts &amp; etc.) to generate revenue and be profitable. Naturally, these actions make some customers super valuable in terms of lifetime value but there are always some customers who pull down the profitability. We need to identify these behavior patterns, segment customers and act accordingly</vt:lpstr>
      <vt:lpstr>Customer Life Time Value</vt:lpstr>
      <vt:lpstr>Customer Life Time Value</vt:lpstr>
      <vt:lpstr>RFM For Daily Harvest</vt:lpstr>
      <vt:lpstr>Daily Harvest has  a subscription service that sends healthy, pre-portioned superfood eats to customer  home either weekly or monthly. Daily Harvest customers have customer ID.</vt:lpstr>
      <vt:lpstr>Define an appropriate time frame for Customer Lifetime Value calculation</vt:lpstr>
      <vt:lpstr>These customers have proven to have a higher willingness to pay, so don't use discount pricing to generate incremental sales. Instead, focus on value added offers through Product recommendations based on previous purchases and also  Consider premium offers, subscription tiers</vt:lpstr>
      <vt:lpstr>Marketing Strategies:  Having clear strategies in place for Low LTV  Daily harvest customers ID  such as triggered reminder emails, phone numbers  will pay dividends</vt:lpstr>
      <vt:lpstr>Varying Tenures</vt:lpstr>
      <vt:lpstr>Customer Life Time Value</vt:lpstr>
      <vt:lpstr>Other Way for LTV Calculation</vt:lpstr>
      <vt:lpstr>Working with your Data</vt:lpstr>
      <vt:lpstr>Working with your Data</vt:lpstr>
      <vt:lpstr>Working with your Data</vt:lpstr>
      <vt:lpstr>How LTV Impact Marketing?</vt:lpstr>
      <vt:lpstr>How to Increase LTV?</vt:lpstr>
      <vt:lpstr>Part 2 - Models for predicting demand </vt:lpstr>
      <vt:lpstr>Part 2 – Supervised Learning Technique</vt:lpstr>
      <vt:lpstr>Part 2 – Using Supervised Learning Technique</vt:lpstr>
      <vt:lpstr>Part 2 – Using Unsupervised Learning Technique</vt:lpstr>
      <vt:lpstr>Part 2 – Using Unsupervised Learning Technique</vt:lpstr>
      <vt:lpstr>Part 2 – Using Unsupervised Learning Technique</vt:lpstr>
      <vt:lpstr>Part 2 – Using Unsupervised Learning Technique</vt:lpstr>
      <vt:lpstr>Important Note about LTV</vt:lpstr>
      <vt:lpstr>RFM Example – Dummy Data</vt:lpstr>
      <vt:lpstr>RFM Example – Dummy Data</vt:lpstr>
      <vt:lpstr>Possible Use Cases at Daily Harvest</vt:lpstr>
      <vt:lpstr>Possible Use Cases at Daily Harvest</vt:lpstr>
      <vt:lpstr>Working with your Data</vt:lpstr>
      <vt:lpstr>Working with your Data</vt:lpstr>
      <vt:lpstr>Working with your Data</vt:lpstr>
      <vt:lpstr>Working with your Data</vt:lpstr>
      <vt:lpstr>Working with your Data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Qasim Ali</dc:creator>
  <cp:lastModifiedBy>Zohaib Ullah</cp:lastModifiedBy>
  <cp:revision>903</cp:revision>
  <dcterms:created xsi:type="dcterms:W3CDTF">2019-08-05T07:16:53Z</dcterms:created>
  <dcterms:modified xsi:type="dcterms:W3CDTF">2024-02-05T10:19:56Z</dcterms:modified>
</cp:coreProperties>
</file>