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7" r:id="rId1"/>
  </p:sldMasterIdLst>
  <p:notesMasterIdLst>
    <p:notesMasterId r:id="rId21"/>
  </p:notesMasterIdLst>
  <p:handoutMasterIdLst>
    <p:handoutMasterId r:id="rId22"/>
  </p:handoutMasterIdLst>
  <p:sldIdLst>
    <p:sldId id="262" r:id="rId2"/>
    <p:sldId id="273" r:id="rId3"/>
    <p:sldId id="276" r:id="rId4"/>
    <p:sldId id="275" r:id="rId5"/>
    <p:sldId id="277" r:id="rId6"/>
    <p:sldId id="280" r:id="rId7"/>
    <p:sldId id="281" r:id="rId8"/>
    <p:sldId id="278" r:id="rId9"/>
    <p:sldId id="282" r:id="rId10"/>
    <p:sldId id="283" r:id="rId11"/>
    <p:sldId id="279" r:id="rId12"/>
    <p:sldId id="284" r:id="rId13"/>
    <p:sldId id="285" r:id="rId14"/>
    <p:sldId id="286" r:id="rId15"/>
    <p:sldId id="288" r:id="rId16"/>
    <p:sldId id="289" r:id="rId17"/>
    <p:sldId id="290" r:id="rId18"/>
    <p:sldId id="291" r:id="rId19"/>
    <p:sldId id="287" r:id="rId20"/>
  </p:sldIdLst>
  <p:sldSz cx="9144000" cy="6858000" type="screen4x3"/>
  <p:notesSz cx="6858000" cy="9144000"/>
  <p:defaultTextStyle>
    <a:defPPr>
      <a:defRPr lang="de-DE"/>
    </a:defPPr>
    <a:lvl1pPr algn="r" rtl="0" eaLnBrk="0" fontAlgn="base" hangingPunct="0">
      <a:spcBef>
        <a:spcPct val="0"/>
      </a:spcBef>
      <a:spcAft>
        <a:spcPct val="0"/>
      </a:spcAft>
      <a:defRPr sz="2000" kern="1200">
        <a:solidFill>
          <a:schemeClr val="tx1"/>
        </a:solidFill>
        <a:latin typeface="Arial" charset="0"/>
        <a:ea typeface="+mn-ea"/>
        <a:cs typeface="+mn-cs"/>
      </a:defRPr>
    </a:lvl1pPr>
    <a:lvl2pPr marL="457200" algn="r" rtl="0" eaLnBrk="0" fontAlgn="base" hangingPunct="0">
      <a:spcBef>
        <a:spcPct val="0"/>
      </a:spcBef>
      <a:spcAft>
        <a:spcPct val="0"/>
      </a:spcAft>
      <a:defRPr sz="2000" kern="1200">
        <a:solidFill>
          <a:schemeClr val="tx1"/>
        </a:solidFill>
        <a:latin typeface="Arial" charset="0"/>
        <a:ea typeface="+mn-ea"/>
        <a:cs typeface="+mn-cs"/>
      </a:defRPr>
    </a:lvl2pPr>
    <a:lvl3pPr marL="914400" algn="r" rtl="0" eaLnBrk="0" fontAlgn="base" hangingPunct="0">
      <a:spcBef>
        <a:spcPct val="0"/>
      </a:spcBef>
      <a:spcAft>
        <a:spcPct val="0"/>
      </a:spcAft>
      <a:defRPr sz="2000" kern="1200">
        <a:solidFill>
          <a:schemeClr val="tx1"/>
        </a:solidFill>
        <a:latin typeface="Arial" charset="0"/>
        <a:ea typeface="+mn-ea"/>
        <a:cs typeface="+mn-cs"/>
      </a:defRPr>
    </a:lvl3pPr>
    <a:lvl4pPr marL="1371600" algn="r" rtl="0" eaLnBrk="0" fontAlgn="base" hangingPunct="0">
      <a:spcBef>
        <a:spcPct val="0"/>
      </a:spcBef>
      <a:spcAft>
        <a:spcPct val="0"/>
      </a:spcAft>
      <a:defRPr sz="2000" kern="1200">
        <a:solidFill>
          <a:schemeClr val="tx1"/>
        </a:solidFill>
        <a:latin typeface="Arial" charset="0"/>
        <a:ea typeface="+mn-ea"/>
        <a:cs typeface="+mn-cs"/>
      </a:defRPr>
    </a:lvl4pPr>
    <a:lvl5pPr marL="1828800" algn="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41BEFF"/>
    <a:srgbClr val="0065BD"/>
    <a:srgbClr val="E53418"/>
    <a:srgbClr val="B5CA82"/>
    <a:srgbClr val="91AC6B"/>
    <a:srgbClr val="0099FF"/>
    <a:srgbClr val="CA213F"/>
    <a:srgbClr val="FF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0" autoAdjust="0"/>
    <p:restoredTop sz="94718" autoAdjust="0"/>
  </p:normalViewPr>
  <p:slideViewPr>
    <p:cSldViewPr snapToGrid="0">
      <p:cViewPr varScale="1">
        <p:scale>
          <a:sx n="110" d="100"/>
          <a:sy n="110" d="100"/>
        </p:scale>
        <p:origin x="181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508000" y="169863"/>
            <a:ext cx="3378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de-DE"/>
          </a:p>
        </p:txBody>
      </p:sp>
      <p:sp>
        <p:nvSpPr>
          <p:cNvPr id="14339" name="Rectangle 3"/>
          <p:cNvSpPr>
            <a:spLocks noGrp="1" noChangeArrowheads="1"/>
          </p:cNvSpPr>
          <p:nvPr>
            <p:ph type="dt" sz="quarter" idx="1"/>
          </p:nvPr>
        </p:nvSpPr>
        <p:spPr bwMode="auto">
          <a:xfrm>
            <a:off x="4191000" y="1698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de-DE"/>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de-DE"/>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fld id="{24BF4BB9-783F-4486-A248-A843F6AF7D24}" type="slidenum">
              <a:rPr lang="de-DE"/>
              <a:pPr>
                <a:defRPr/>
              </a:pPr>
              <a:t>‹#›</a:t>
            </a:fld>
            <a:endParaRPr lang="de-DE" dirty="0"/>
          </a:p>
        </p:txBody>
      </p:sp>
    </p:spTree>
    <p:extLst>
      <p:ext uri="{BB962C8B-B14F-4D97-AF65-F5344CB8AC3E}">
        <p14:creationId xmlns:p14="http://schemas.microsoft.com/office/powerpoint/2010/main" val="3496530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de-DE"/>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de-DE"/>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de-DE"/>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fld id="{4039E656-DE16-4471-9830-F94E0C0C0127}" type="slidenum">
              <a:rPr lang="de-DE"/>
              <a:pPr>
                <a:defRPr/>
              </a:pPr>
              <a:t>‹#›</a:t>
            </a:fld>
            <a:endParaRPr lang="de-DE" dirty="0"/>
          </a:p>
        </p:txBody>
      </p:sp>
    </p:spTree>
    <p:extLst>
      <p:ext uri="{BB962C8B-B14F-4D97-AF65-F5344CB8AC3E}">
        <p14:creationId xmlns:p14="http://schemas.microsoft.com/office/powerpoint/2010/main" val="31843810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a:t>
            </a:fld>
            <a:endParaRPr lang="de-DE" dirty="0"/>
          </a:p>
        </p:txBody>
      </p:sp>
    </p:spTree>
    <p:extLst>
      <p:ext uri="{BB962C8B-B14F-4D97-AF65-F5344CB8AC3E}">
        <p14:creationId xmlns:p14="http://schemas.microsoft.com/office/powerpoint/2010/main" val="1598828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10</a:t>
            </a:fld>
            <a:endParaRPr lang="de-DE" dirty="0"/>
          </a:p>
        </p:txBody>
      </p:sp>
    </p:spTree>
    <p:extLst>
      <p:ext uri="{BB962C8B-B14F-4D97-AF65-F5344CB8AC3E}">
        <p14:creationId xmlns:p14="http://schemas.microsoft.com/office/powerpoint/2010/main" val="329830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11</a:t>
            </a:fld>
            <a:endParaRPr lang="de-DE" dirty="0"/>
          </a:p>
        </p:txBody>
      </p:sp>
    </p:spTree>
    <p:extLst>
      <p:ext uri="{BB962C8B-B14F-4D97-AF65-F5344CB8AC3E}">
        <p14:creationId xmlns:p14="http://schemas.microsoft.com/office/powerpoint/2010/main" val="3823103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12</a:t>
            </a:fld>
            <a:endParaRPr lang="de-DE" dirty="0"/>
          </a:p>
        </p:txBody>
      </p:sp>
    </p:spTree>
    <p:extLst>
      <p:ext uri="{BB962C8B-B14F-4D97-AF65-F5344CB8AC3E}">
        <p14:creationId xmlns:p14="http://schemas.microsoft.com/office/powerpoint/2010/main" val="2763662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13</a:t>
            </a:fld>
            <a:endParaRPr lang="de-DE" dirty="0"/>
          </a:p>
        </p:txBody>
      </p:sp>
    </p:spTree>
    <p:extLst>
      <p:ext uri="{BB962C8B-B14F-4D97-AF65-F5344CB8AC3E}">
        <p14:creationId xmlns:p14="http://schemas.microsoft.com/office/powerpoint/2010/main" val="3397527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14</a:t>
            </a:fld>
            <a:endParaRPr lang="de-DE" dirty="0"/>
          </a:p>
        </p:txBody>
      </p:sp>
    </p:spTree>
    <p:extLst>
      <p:ext uri="{BB962C8B-B14F-4D97-AF65-F5344CB8AC3E}">
        <p14:creationId xmlns:p14="http://schemas.microsoft.com/office/powerpoint/2010/main" val="3110339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15</a:t>
            </a:fld>
            <a:endParaRPr lang="de-DE" dirty="0"/>
          </a:p>
        </p:txBody>
      </p:sp>
    </p:spTree>
    <p:extLst>
      <p:ext uri="{BB962C8B-B14F-4D97-AF65-F5344CB8AC3E}">
        <p14:creationId xmlns:p14="http://schemas.microsoft.com/office/powerpoint/2010/main" val="2067526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16</a:t>
            </a:fld>
            <a:endParaRPr lang="de-DE" dirty="0"/>
          </a:p>
        </p:txBody>
      </p:sp>
    </p:spTree>
    <p:extLst>
      <p:ext uri="{BB962C8B-B14F-4D97-AF65-F5344CB8AC3E}">
        <p14:creationId xmlns:p14="http://schemas.microsoft.com/office/powerpoint/2010/main" val="3190949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17</a:t>
            </a:fld>
            <a:endParaRPr lang="de-DE" dirty="0"/>
          </a:p>
        </p:txBody>
      </p:sp>
    </p:spTree>
    <p:extLst>
      <p:ext uri="{BB962C8B-B14F-4D97-AF65-F5344CB8AC3E}">
        <p14:creationId xmlns:p14="http://schemas.microsoft.com/office/powerpoint/2010/main" val="520462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18</a:t>
            </a:fld>
            <a:endParaRPr lang="de-DE" dirty="0"/>
          </a:p>
        </p:txBody>
      </p:sp>
    </p:spTree>
    <p:extLst>
      <p:ext uri="{BB962C8B-B14F-4D97-AF65-F5344CB8AC3E}">
        <p14:creationId xmlns:p14="http://schemas.microsoft.com/office/powerpoint/2010/main" val="2414130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19</a:t>
            </a:fld>
            <a:endParaRPr lang="de-DE" dirty="0"/>
          </a:p>
        </p:txBody>
      </p:sp>
    </p:spTree>
    <p:extLst>
      <p:ext uri="{BB962C8B-B14F-4D97-AF65-F5344CB8AC3E}">
        <p14:creationId xmlns:p14="http://schemas.microsoft.com/office/powerpoint/2010/main" val="154866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2</a:t>
            </a:fld>
            <a:endParaRPr lang="de-DE" dirty="0"/>
          </a:p>
        </p:txBody>
      </p:sp>
    </p:spTree>
    <p:extLst>
      <p:ext uri="{BB962C8B-B14F-4D97-AF65-F5344CB8AC3E}">
        <p14:creationId xmlns:p14="http://schemas.microsoft.com/office/powerpoint/2010/main" val="390302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3</a:t>
            </a:fld>
            <a:endParaRPr lang="de-DE" dirty="0"/>
          </a:p>
        </p:txBody>
      </p:sp>
    </p:spTree>
    <p:extLst>
      <p:ext uri="{BB962C8B-B14F-4D97-AF65-F5344CB8AC3E}">
        <p14:creationId xmlns:p14="http://schemas.microsoft.com/office/powerpoint/2010/main" val="248072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4</a:t>
            </a:fld>
            <a:endParaRPr lang="de-DE" dirty="0"/>
          </a:p>
        </p:txBody>
      </p:sp>
    </p:spTree>
    <p:extLst>
      <p:ext uri="{BB962C8B-B14F-4D97-AF65-F5344CB8AC3E}">
        <p14:creationId xmlns:p14="http://schemas.microsoft.com/office/powerpoint/2010/main" val="9781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5</a:t>
            </a:fld>
            <a:endParaRPr lang="de-DE" dirty="0"/>
          </a:p>
        </p:txBody>
      </p:sp>
    </p:spTree>
    <p:extLst>
      <p:ext uri="{BB962C8B-B14F-4D97-AF65-F5344CB8AC3E}">
        <p14:creationId xmlns:p14="http://schemas.microsoft.com/office/powerpoint/2010/main" val="1022973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6</a:t>
            </a:fld>
            <a:endParaRPr lang="de-DE" dirty="0"/>
          </a:p>
        </p:txBody>
      </p:sp>
    </p:spTree>
    <p:extLst>
      <p:ext uri="{BB962C8B-B14F-4D97-AF65-F5344CB8AC3E}">
        <p14:creationId xmlns:p14="http://schemas.microsoft.com/office/powerpoint/2010/main" val="267256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7</a:t>
            </a:fld>
            <a:endParaRPr lang="de-DE" dirty="0"/>
          </a:p>
        </p:txBody>
      </p:sp>
    </p:spTree>
    <p:extLst>
      <p:ext uri="{BB962C8B-B14F-4D97-AF65-F5344CB8AC3E}">
        <p14:creationId xmlns:p14="http://schemas.microsoft.com/office/powerpoint/2010/main" val="2910571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8</a:t>
            </a:fld>
            <a:endParaRPr lang="de-DE" dirty="0"/>
          </a:p>
        </p:txBody>
      </p:sp>
    </p:spTree>
    <p:extLst>
      <p:ext uri="{BB962C8B-B14F-4D97-AF65-F5344CB8AC3E}">
        <p14:creationId xmlns:p14="http://schemas.microsoft.com/office/powerpoint/2010/main" val="1070537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9</a:t>
            </a:fld>
            <a:endParaRPr lang="de-DE" dirty="0"/>
          </a:p>
        </p:txBody>
      </p:sp>
    </p:spTree>
    <p:extLst>
      <p:ext uri="{BB962C8B-B14F-4D97-AF65-F5344CB8AC3E}">
        <p14:creationId xmlns:p14="http://schemas.microsoft.com/office/powerpoint/2010/main" val="3927508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508000" y="6463427"/>
            <a:ext cx="442750" cy="246221"/>
          </a:xfrm>
          <a:prstGeom prst="rect">
            <a:avLst/>
          </a:prstGeom>
          <a:noFill/>
          <a:ln w="9525">
            <a:noFill/>
            <a:miter lim="800000"/>
            <a:headEnd/>
            <a:tailEnd/>
          </a:ln>
          <a:effectLst/>
        </p:spPr>
        <p:txBody>
          <a:bodyPr wrap="none">
            <a:spAutoFit/>
          </a:bodyPr>
          <a:lstStyle/>
          <a:p>
            <a:pPr algn="l">
              <a:defRPr/>
            </a:pPr>
            <a:fld id="{1097A908-C15C-48E9-863D-72BCED286D16}" type="slidenum">
              <a:rPr lang="de-DE" sz="1000">
                <a:solidFill>
                  <a:srgbClr val="0065BD"/>
                </a:solidFill>
              </a:rPr>
              <a:pPr algn="l">
                <a:defRPr/>
              </a:pPr>
              <a:t>‹#›</a:t>
            </a:fld>
            <a:endParaRPr lang="de-DE" sz="1000" dirty="0">
              <a:solidFill>
                <a:srgbClr val="0065BD"/>
              </a:solidFill>
            </a:endParaRPr>
          </a:p>
        </p:txBody>
      </p:sp>
      <p:sp>
        <p:nvSpPr>
          <p:cNvPr id="2" name="Titel 1"/>
          <p:cNvSpPr>
            <a:spLocks noGrp="1"/>
          </p:cNvSpPr>
          <p:nvPr>
            <p:ph type="title"/>
          </p:nvPr>
        </p:nvSpPr>
        <p:spPr/>
        <p:txBody>
          <a:bodyPr/>
          <a:lstStyle/>
          <a:p>
            <a:r>
              <a:rPr lang="en-US"/>
              <a:t>Click to edit Master title style</a:t>
            </a:r>
            <a:endParaRPr lang="en-US"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4"/>
          <p:cNvSpPr>
            <a:spLocks noGrp="1" noChangeArrowheads="1"/>
          </p:cNvSpPr>
          <p:nvPr>
            <p:ph type="dt" sz="half" idx="10"/>
          </p:nvPr>
        </p:nvSpPr>
        <p:spPr>
          <a:xfrm>
            <a:off x="588698" y="6434138"/>
            <a:ext cx="1905000" cy="304800"/>
          </a:xfrm>
        </p:spPr>
        <p:txBody>
          <a:bodyPr anchor="ctr" anchorCtr="0"/>
          <a:lstStyle>
            <a:lvl1pPr algn="ctr">
              <a:defRPr sz="1000">
                <a:solidFill>
                  <a:schemeClr val="bg2"/>
                </a:solidFill>
              </a:defRPr>
            </a:lvl1pPr>
          </a:lstStyle>
          <a:p>
            <a:pPr>
              <a:defRPr/>
            </a:pPr>
            <a:endParaRPr lang="de-DE" dirty="0"/>
          </a:p>
        </p:txBody>
      </p:sp>
      <p:sp>
        <p:nvSpPr>
          <p:cNvPr id="13" name="Rectangle 5"/>
          <p:cNvSpPr>
            <a:spLocks noGrp="1" noChangeArrowheads="1"/>
          </p:cNvSpPr>
          <p:nvPr>
            <p:ph type="ftr" sz="quarter" idx="11"/>
          </p:nvPr>
        </p:nvSpPr>
        <p:spPr>
          <a:xfrm>
            <a:off x="2590800" y="6434138"/>
            <a:ext cx="3962400" cy="304800"/>
          </a:xfrm>
        </p:spPr>
        <p:txBody>
          <a:bodyPr/>
          <a:lstStyle>
            <a:lvl1pPr algn="ctr">
              <a:defRPr sz="1000">
                <a:solidFill>
                  <a:srgbClr val="0065BD"/>
                </a:solidFill>
              </a:defRPr>
            </a:lvl1pPr>
          </a:lstStyle>
          <a:p>
            <a:pPr>
              <a:defRPr/>
            </a:pPr>
            <a:endParaRPr lang="de-DE" dirty="0"/>
          </a:p>
        </p:txBody>
      </p:sp>
      <p:pic>
        <p:nvPicPr>
          <p:cNvPr id="14" name="Picture 2" descr="Caribbean HR: What is People Analytics and Why it's Important | Incus  Service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5470" y="5391728"/>
            <a:ext cx="1748530" cy="14662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2" name="Rectangle 2"/>
          <p:cNvSpPr>
            <a:spLocks noGrp="1" noChangeArrowheads="1"/>
          </p:cNvSpPr>
          <p:nvPr>
            <p:ph type="title"/>
          </p:nvPr>
        </p:nvSpPr>
        <p:spPr bwMode="auto">
          <a:xfrm>
            <a:off x="508000" y="914400"/>
            <a:ext cx="812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3083" name="Rectangle 3"/>
          <p:cNvSpPr>
            <a:spLocks noGrp="1" noChangeArrowheads="1"/>
          </p:cNvSpPr>
          <p:nvPr>
            <p:ph type="body" idx="1"/>
          </p:nvPr>
        </p:nvSpPr>
        <p:spPr bwMode="auto">
          <a:xfrm>
            <a:off x="508000" y="1828800"/>
            <a:ext cx="81280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Rectangle 4"/>
          <p:cNvSpPr>
            <a:spLocks noGrp="1" noChangeArrowheads="1"/>
          </p:cNvSpPr>
          <p:nvPr>
            <p:ph type="dt" sz="half" idx="2"/>
          </p:nvPr>
        </p:nvSpPr>
        <p:spPr>
          <a:xfrm>
            <a:off x="508000" y="6400800"/>
            <a:ext cx="1905000" cy="304800"/>
          </a:xfrm>
          <a:prstGeom prst="rect">
            <a:avLst/>
          </a:prstGeom>
        </p:spPr>
        <p:txBody>
          <a:bodyPr/>
          <a:lstStyle>
            <a:lvl1pPr>
              <a:defRPr/>
            </a:lvl1pPr>
          </a:lstStyle>
          <a:p>
            <a:pPr>
              <a:defRPr/>
            </a:pPr>
            <a:endParaRPr lang="de-DE"/>
          </a:p>
        </p:txBody>
      </p:sp>
      <p:sp>
        <p:nvSpPr>
          <p:cNvPr id="14" name="Rectangle 5"/>
          <p:cNvSpPr>
            <a:spLocks noGrp="1" noChangeArrowheads="1"/>
          </p:cNvSpPr>
          <p:nvPr>
            <p:ph type="ftr" sz="quarter" idx="3"/>
          </p:nvPr>
        </p:nvSpPr>
        <p:spPr bwMode="auto">
          <a:xfrm>
            <a:off x="2590800" y="6400800"/>
            <a:ext cx="3962400" cy="3048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a:defRPr sz="1200">
                <a:latin typeface="Arial" pitchFamily="34" charset="0"/>
              </a:defRPr>
            </a:lvl1pPr>
          </a:lstStyle>
          <a:p>
            <a:pPr>
              <a:defRPr/>
            </a:pPr>
            <a:endParaRPr lang="de-DE"/>
          </a:p>
        </p:txBody>
      </p:sp>
    </p:spTree>
  </p:cSld>
  <p:clrMap bg1="lt1" tx1="dk1" bg2="lt2" tx2="dk2" accent1="accent1" accent2="accent2" accent3="accent3" accent4="accent4" accent5="accent5" accent6="accent6" hlink="hlink" folHlink="folHlink"/>
  <p:sldLayoutIdLst>
    <p:sldLayoutId id="2147483698" r:id="rId1"/>
  </p:sldLayoutIdLst>
  <p:hf hdr="0" ftr="0" dt="0"/>
  <p:txStyles>
    <p:title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562100" indent="-228600" algn="l" rtl="0" eaLnBrk="1" fontAlgn="base" hangingPunct="1">
        <a:spcBef>
          <a:spcPct val="20000"/>
        </a:spcBef>
        <a:spcAft>
          <a:spcPct val="0"/>
        </a:spcAft>
        <a:buChar char="–"/>
        <a:defRPr>
          <a:solidFill>
            <a:schemeClr val="tx1"/>
          </a:solidFill>
          <a:latin typeface="+mn-lt"/>
        </a:defRPr>
      </a:lvl4pPr>
      <a:lvl5pPr marL="1981200" indent="-228600" algn="l" rtl="0" eaLnBrk="1" fontAlgn="base" hangingPunct="1">
        <a:spcBef>
          <a:spcPct val="20000"/>
        </a:spcBef>
        <a:spcAft>
          <a:spcPct val="0"/>
        </a:spcAft>
        <a:buChar char="»"/>
        <a:defRPr>
          <a:solidFill>
            <a:schemeClr val="tx1"/>
          </a:solidFill>
          <a:latin typeface="+mn-lt"/>
        </a:defRPr>
      </a:lvl5pPr>
      <a:lvl6pPr marL="2438400" indent="-228600" algn="l" rtl="0" eaLnBrk="1" fontAlgn="base" hangingPunct="1">
        <a:spcBef>
          <a:spcPct val="20000"/>
        </a:spcBef>
        <a:spcAft>
          <a:spcPct val="0"/>
        </a:spcAft>
        <a:buChar char="»"/>
        <a:defRPr sz="1400">
          <a:solidFill>
            <a:schemeClr val="tx1"/>
          </a:solidFill>
          <a:latin typeface="+mn-lt"/>
        </a:defRPr>
      </a:lvl6pPr>
      <a:lvl7pPr marL="2895600" indent="-228600" algn="l" rtl="0" eaLnBrk="1" fontAlgn="base" hangingPunct="1">
        <a:spcBef>
          <a:spcPct val="20000"/>
        </a:spcBef>
        <a:spcAft>
          <a:spcPct val="0"/>
        </a:spcAft>
        <a:buChar char="»"/>
        <a:defRPr sz="1400">
          <a:solidFill>
            <a:schemeClr val="tx1"/>
          </a:solidFill>
          <a:latin typeface="+mn-lt"/>
        </a:defRPr>
      </a:lvl7pPr>
      <a:lvl8pPr marL="3352800" indent="-228600" algn="l" rtl="0" eaLnBrk="1" fontAlgn="base" hangingPunct="1">
        <a:spcBef>
          <a:spcPct val="20000"/>
        </a:spcBef>
        <a:spcAft>
          <a:spcPct val="0"/>
        </a:spcAft>
        <a:buChar char="»"/>
        <a:defRPr sz="1400">
          <a:solidFill>
            <a:schemeClr val="tx1"/>
          </a:solidFill>
          <a:latin typeface="+mn-lt"/>
        </a:defRPr>
      </a:lvl8pPr>
      <a:lvl9pPr marL="38100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2855" y="211281"/>
            <a:ext cx="8523145" cy="609600"/>
          </a:xfrm>
        </p:spPr>
        <p:txBody>
          <a:bodyPr/>
          <a:lstStyle/>
          <a:p>
            <a:pPr algn="ctr"/>
            <a:r>
              <a:rPr lang="de-DE" dirty="0"/>
              <a:t>Data Science Use Cases in HR</a:t>
            </a:r>
          </a:p>
        </p:txBody>
      </p:sp>
      <p:sp>
        <p:nvSpPr>
          <p:cNvPr id="13" name="Titel 1"/>
          <p:cNvSpPr txBox="1">
            <a:spLocks/>
          </p:cNvSpPr>
          <p:nvPr/>
        </p:nvSpPr>
        <p:spPr bwMode="auto">
          <a:xfrm>
            <a:off x="112855" y="4276725"/>
            <a:ext cx="8906454" cy="9559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ctr"/>
            <a:r>
              <a:rPr lang="en-US" sz="2000" kern="0" dirty="0">
                <a:solidFill>
                  <a:srgbClr val="C00000"/>
                </a:solidFill>
              </a:rPr>
              <a:t>In order to build a rewarding employee experience, you need to understand what matters most to your people</a:t>
            </a:r>
            <a:endParaRPr lang="de-DE" sz="2000" kern="0" dirty="0">
              <a:solidFill>
                <a:srgbClr val="C00000"/>
              </a:solidFill>
            </a:endParaRPr>
          </a:p>
        </p:txBody>
      </p:sp>
      <p:pic>
        <p:nvPicPr>
          <p:cNvPr id="1028" name="Picture 4" descr="https://miro.medium.com/max/1400/1*xzswFmaqYzuYUYngpYyv5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527" y="1161609"/>
            <a:ext cx="5923109" cy="311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5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Interactive ChatBOT for Candidates Engagements</a:t>
            </a:r>
          </a:p>
        </p:txBody>
      </p:sp>
      <p:grpSp>
        <p:nvGrpSpPr>
          <p:cNvPr id="4" name="Group 3"/>
          <p:cNvGrpSpPr/>
          <p:nvPr/>
        </p:nvGrpSpPr>
        <p:grpSpPr>
          <a:xfrm>
            <a:off x="370611" y="2106468"/>
            <a:ext cx="2105890" cy="2298845"/>
            <a:chOff x="154711" y="2449368"/>
            <a:chExt cx="2105890" cy="2298845"/>
          </a:xfrm>
        </p:grpSpPr>
        <p:sp>
          <p:nvSpPr>
            <p:cNvPr id="15" name="Titel 1"/>
            <p:cNvSpPr txBox="1">
              <a:spLocks/>
            </p:cNvSpPr>
            <p:nvPr/>
          </p:nvSpPr>
          <p:spPr bwMode="auto">
            <a:xfrm>
              <a:off x="154711" y="4011613"/>
              <a:ext cx="2105890" cy="736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marL="285750" indent="-285750" algn="just">
                <a:buFont typeface="Wingdings" panose="05000000000000000000" pitchFamily="2" charset="2"/>
                <a:buChar char="ü"/>
              </a:pPr>
              <a:r>
                <a:rPr lang="en-US" sz="2000" kern="0" dirty="0"/>
                <a:t>Employee or</a:t>
              </a:r>
            </a:p>
            <a:p>
              <a:pPr marL="285750" indent="-285750" algn="just">
                <a:buFont typeface="Wingdings" panose="05000000000000000000" pitchFamily="2" charset="2"/>
                <a:buChar char="ü"/>
              </a:pPr>
              <a:r>
                <a:rPr lang="en-US" sz="2000" kern="0" dirty="0"/>
                <a:t>Candidate</a:t>
              </a:r>
              <a:endParaRPr lang="de-DE" sz="2000" kern="0" dirty="0"/>
            </a:p>
          </p:txBody>
        </p:sp>
        <p:pic>
          <p:nvPicPr>
            <p:cNvPr id="4098" name="Picture 2" descr="Illustration,Silhouette,Clip art,Reading,Black-and-white #107325 - Free  Icon Libra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855" y="2449368"/>
              <a:ext cx="1562245" cy="156224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 name="Straight Arrow Connector 6"/>
          <p:cNvCxnSpPr/>
          <p:nvPr/>
        </p:nvCxnSpPr>
        <p:spPr bwMode="auto">
          <a:xfrm>
            <a:off x="2131144" y="2702427"/>
            <a:ext cx="1278513" cy="115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pic>
        <p:nvPicPr>
          <p:cNvPr id="5" name="Picture 4"/>
          <p:cNvPicPr>
            <a:picLocks noChangeAspect="1"/>
          </p:cNvPicPr>
          <p:nvPr/>
        </p:nvPicPr>
        <p:blipFill>
          <a:blip r:embed="rId4"/>
          <a:stretch>
            <a:fillRect/>
          </a:stretch>
        </p:blipFill>
        <p:spPr>
          <a:xfrm>
            <a:off x="3508801" y="1859867"/>
            <a:ext cx="3092743" cy="2545446"/>
          </a:xfrm>
          <a:prstGeom prst="rect">
            <a:avLst/>
          </a:prstGeom>
        </p:spPr>
      </p:pic>
      <p:cxnSp>
        <p:nvCxnSpPr>
          <p:cNvPr id="9" name="Straight Arrow Connector 8"/>
          <p:cNvCxnSpPr/>
          <p:nvPr/>
        </p:nvCxnSpPr>
        <p:spPr bwMode="auto">
          <a:xfrm flipH="1">
            <a:off x="6601544" y="2701271"/>
            <a:ext cx="662856" cy="115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8" name="Group 7"/>
          <p:cNvGrpSpPr/>
          <p:nvPr/>
        </p:nvGrpSpPr>
        <p:grpSpPr>
          <a:xfrm>
            <a:off x="7329744" y="1859867"/>
            <a:ext cx="1425041" cy="1808846"/>
            <a:chOff x="7113844" y="2202767"/>
            <a:chExt cx="1425041" cy="1808846"/>
          </a:xfrm>
        </p:grpSpPr>
        <p:pic>
          <p:nvPicPr>
            <p:cNvPr id="4100" name="Picture 4" descr="Change or Restore Documents Folder Icon in Windows | Tutorial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3844" y="2202767"/>
              <a:ext cx="1425041" cy="1425041"/>
            </a:xfrm>
            <a:prstGeom prst="rect">
              <a:avLst/>
            </a:prstGeom>
            <a:noFill/>
            <a:extLst>
              <a:ext uri="{909E8E84-426E-40DD-AFC4-6F175D3DCCD1}">
                <a14:hiddenFill xmlns:a14="http://schemas.microsoft.com/office/drawing/2010/main">
                  <a:solidFill>
                    <a:srgbClr val="FFFFFF"/>
                  </a:solidFill>
                </a14:hiddenFill>
              </a:ext>
            </a:extLst>
          </p:spPr>
        </p:pic>
        <p:sp>
          <p:nvSpPr>
            <p:cNvPr id="12" name="Titel 1"/>
            <p:cNvSpPr txBox="1">
              <a:spLocks/>
            </p:cNvSpPr>
            <p:nvPr/>
          </p:nvSpPr>
          <p:spPr bwMode="auto">
            <a:xfrm>
              <a:off x="7316344" y="3561336"/>
              <a:ext cx="1216890" cy="45027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2000" kern="0" dirty="0"/>
                <a:t>Policies</a:t>
              </a:r>
            </a:p>
          </p:txBody>
        </p:sp>
      </p:grpSp>
      <p:cxnSp>
        <p:nvCxnSpPr>
          <p:cNvPr id="14" name="Straight Arrow Connector 13"/>
          <p:cNvCxnSpPr/>
          <p:nvPr/>
        </p:nvCxnSpPr>
        <p:spPr bwMode="auto">
          <a:xfrm flipH="1">
            <a:off x="2120943" y="3131434"/>
            <a:ext cx="1278513" cy="115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6" name="Titel 1"/>
          <p:cNvSpPr txBox="1">
            <a:spLocks/>
          </p:cNvSpPr>
          <p:nvPr/>
        </p:nvSpPr>
        <p:spPr bwMode="auto">
          <a:xfrm>
            <a:off x="3746500" y="4180174"/>
            <a:ext cx="2552700" cy="114112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2000" kern="0" dirty="0"/>
              <a:t>Intelligent ChatBOT</a:t>
            </a:r>
          </a:p>
          <a:p>
            <a:pPr algn="just"/>
            <a:r>
              <a:rPr lang="en-US" sz="2000" kern="0" dirty="0"/>
              <a:t>Intent Detection</a:t>
            </a:r>
          </a:p>
          <a:p>
            <a:pPr algn="just"/>
            <a:r>
              <a:rPr lang="en-US" sz="2000" kern="0" dirty="0"/>
              <a:t>Sentiment Analysis</a:t>
            </a:r>
          </a:p>
        </p:txBody>
      </p:sp>
    </p:spTree>
    <p:extLst>
      <p:ext uri="{BB962C8B-B14F-4D97-AF65-F5344CB8AC3E}">
        <p14:creationId xmlns:p14="http://schemas.microsoft.com/office/powerpoint/2010/main" val="349652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Employees Dashboard/ Self Assessment Module</a:t>
            </a:r>
          </a:p>
        </p:txBody>
      </p:sp>
      <p:sp>
        <p:nvSpPr>
          <p:cNvPr id="15" name="Titel 1"/>
          <p:cNvSpPr txBox="1">
            <a:spLocks/>
          </p:cNvSpPr>
          <p:nvPr/>
        </p:nvSpPr>
        <p:spPr bwMode="auto">
          <a:xfrm>
            <a:off x="233073" y="1059478"/>
            <a:ext cx="8645236" cy="545562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marL="285750" indent="-285750" algn="just">
              <a:lnSpc>
                <a:spcPct val="150000"/>
              </a:lnSpc>
              <a:buFont typeface="Wingdings" panose="05000000000000000000" pitchFamily="2" charset="2"/>
              <a:buChar char="ü"/>
            </a:pPr>
            <a:r>
              <a:rPr lang="en-US" sz="2000" kern="0" dirty="0">
                <a:solidFill>
                  <a:schemeClr val="accent6">
                    <a:lumMod val="75000"/>
                  </a:schemeClr>
                </a:solidFill>
              </a:rPr>
              <a:t>Promotion, Salary Raise and other types of favors play an important role in employees life in a company</a:t>
            </a:r>
          </a:p>
          <a:p>
            <a:pPr marL="285750" indent="-285750" algn="just">
              <a:lnSpc>
                <a:spcPct val="150000"/>
              </a:lnSpc>
              <a:buFont typeface="Wingdings" panose="05000000000000000000" pitchFamily="2" charset="2"/>
              <a:buChar char="ü"/>
            </a:pPr>
            <a:r>
              <a:rPr lang="en-US" sz="2000" kern="0" dirty="0"/>
              <a:t>Employees often feel grievances over others’ promotion, or less salary raise this year etc. etc.</a:t>
            </a:r>
          </a:p>
          <a:p>
            <a:pPr marL="285750" indent="-285750" algn="just">
              <a:lnSpc>
                <a:spcPct val="150000"/>
              </a:lnSpc>
              <a:buFont typeface="Wingdings" panose="05000000000000000000" pitchFamily="2" charset="2"/>
              <a:buChar char="ü"/>
            </a:pPr>
            <a:r>
              <a:rPr lang="en-US" sz="2000" kern="0" dirty="0">
                <a:solidFill>
                  <a:schemeClr val="accent6">
                    <a:lumMod val="75000"/>
                  </a:schemeClr>
                </a:solidFill>
              </a:rPr>
              <a:t>This can lead best employees to quit job and switch </a:t>
            </a:r>
          </a:p>
          <a:p>
            <a:pPr marL="285750" indent="-285750" algn="just">
              <a:lnSpc>
                <a:spcPct val="150000"/>
              </a:lnSpc>
              <a:buFont typeface="Wingdings" panose="05000000000000000000" pitchFamily="2" charset="2"/>
              <a:buChar char="ü"/>
            </a:pPr>
            <a:r>
              <a:rPr lang="en-US" sz="2000" kern="0" dirty="0"/>
              <a:t>The solution is Advance Analytics Dashboard, which will show following:-</a:t>
            </a:r>
          </a:p>
          <a:p>
            <a:pPr marL="742950" lvl="1" indent="-285750" algn="just">
              <a:lnSpc>
                <a:spcPct val="150000"/>
              </a:lnSpc>
              <a:buFont typeface="Wingdings" panose="05000000000000000000" pitchFamily="2" charset="2"/>
              <a:buChar char="ü"/>
            </a:pPr>
            <a:r>
              <a:rPr lang="de-DE" sz="2000" kern="0" dirty="0">
                <a:solidFill>
                  <a:srgbClr val="00B050"/>
                </a:solidFill>
              </a:rPr>
              <a:t>Thier Current Performance in term of hours per day, projects completed per month, issues resolved per week etc.</a:t>
            </a:r>
          </a:p>
          <a:p>
            <a:pPr marL="742950" lvl="1" indent="-285750" algn="just">
              <a:lnSpc>
                <a:spcPct val="150000"/>
              </a:lnSpc>
              <a:buFont typeface="Wingdings" panose="05000000000000000000" pitchFamily="2" charset="2"/>
              <a:buChar char="ü"/>
            </a:pPr>
            <a:r>
              <a:rPr lang="de-DE" sz="2000" kern="0" dirty="0">
                <a:solidFill>
                  <a:srgbClr val="0070C0"/>
                </a:solidFill>
              </a:rPr>
              <a:t>The Career of employee in comparison with best employees</a:t>
            </a:r>
          </a:p>
          <a:p>
            <a:pPr marL="742950" lvl="1" indent="-285750" algn="just">
              <a:lnSpc>
                <a:spcPct val="150000"/>
              </a:lnSpc>
              <a:buFont typeface="Wingdings" panose="05000000000000000000" pitchFamily="2" charset="2"/>
              <a:buChar char="ü"/>
            </a:pPr>
            <a:r>
              <a:rPr lang="de-DE" sz="2000" kern="0" dirty="0">
                <a:solidFill>
                  <a:srgbClr val="7030A0"/>
                </a:solidFill>
              </a:rPr>
              <a:t>The possible steps (suggestions such as complete course, make 100% attendance etc) to improve employee score</a:t>
            </a:r>
          </a:p>
        </p:txBody>
      </p:sp>
    </p:spTree>
    <p:extLst>
      <p:ext uri="{BB962C8B-B14F-4D97-AF65-F5344CB8AC3E}">
        <p14:creationId xmlns:p14="http://schemas.microsoft.com/office/powerpoint/2010/main" val="159104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left)">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wipe(left)">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wipe(left)">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wipe(left)">
                                      <p:cBhvr>
                                        <p:cTn id="37"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Analysis of Customers/ Employees Reviews</a:t>
            </a:r>
          </a:p>
        </p:txBody>
      </p:sp>
      <p:sp>
        <p:nvSpPr>
          <p:cNvPr id="15" name="Titel 1"/>
          <p:cNvSpPr txBox="1">
            <a:spLocks/>
          </p:cNvSpPr>
          <p:nvPr/>
        </p:nvSpPr>
        <p:spPr bwMode="auto">
          <a:xfrm>
            <a:off x="253856" y="1046778"/>
            <a:ext cx="8624454" cy="238333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marL="285750" indent="-285750" algn="just">
              <a:lnSpc>
                <a:spcPct val="150000"/>
              </a:lnSpc>
              <a:buFont typeface="Wingdings" panose="05000000000000000000" pitchFamily="2" charset="2"/>
              <a:buChar char="ü"/>
            </a:pPr>
            <a:r>
              <a:rPr lang="en-US" sz="1800" kern="0" dirty="0"/>
              <a:t>Survey about the processes/ products/ services on weekly/ monthly basis is normal in big companies</a:t>
            </a:r>
          </a:p>
          <a:p>
            <a:pPr marL="285750" indent="-285750" algn="just">
              <a:lnSpc>
                <a:spcPct val="150000"/>
              </a:lnSpc>
              <a:buFont typeface="Wingdings" panose="05000000000000000000" pitchFamily="2" charset="2"/>
              <a:buChar char="ü"/>
            </a:pPr>
            <a:r>
              <a:rPr lang="en-US" sz="1800" kern="0" dirty="0"/>
              <a:t>Evaluating those reviews is tedious task when you have hundreds of employees or thousands of Customers</a:t>
            </a:r>
          </a:p>
          <a:p>
            <a:pPr marL="285750" indent="-285750" algn="just">
              <a:lnSpc>
                <a:spcPct val="150000"/>
              </a:lnSpc>
              <a:buFont typeface="Wingdings" panose="05000000000000000000" pitchFamily="2" charset="2"/>
              <a:buChar char="ü"/>
            </a:pPr>
            <a:r>
              <a:rPr lang="en-US" sz="1800" kern="0" dirty="0"/>
              <a:t>You can leverage Machine Learning (NLP) to evaluate/ analyze reviews automatically and classify them as Positive, Neutral or Negative Reviews</a:t>
            </a:r>
            <a:endParaRPr lang="de-DE" sz="1800" kern="0" dirty="0"/>
          </a:p>
        </p:txBody>
      </p:sp>
      <p:pic>
        <p:nvPicPr>
          <p:cNvPr id="4" name="Picture 3"/>
          <p:cNvPicPr>
            <a:picLocks noChangeAspect="1"/>
          </p:cNvPicPr>
          <p:nvPr/>
        </p:nvPicPr>
        <p:blipFill>
          <a:blip r:embed="rId3"/>
          <a:stretch>
            <a:fillRect/>
          </a:stretch>
        </p:blipFill>
        <p:spPr>
          <a:xfrm>
            <a:off x="531812" y="3558840"/>
            <a:ext cx="6618288" cy="2824498"/>
          </a:xfrm>
          <a:prstGeom prst="rect">
            <a:avLst/>
          </a:prstGeom>
        </p:spPr>
      </p:pic>
    </p:spTree>
    <p:extLst>
      <p:ext uri="{BB962C8B-B14F-4D97-AF65-F5344CB8AC3E}">
        <p14:creationId xmlns:p14="http://schemas.microsoft.com/office/powerpoint/2010/main" val="191757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SWOT Analysis Model</a:t>
            </a:r>
          </a:p>
        </p:txBody>
      </p:sp>
      <p:sp>
        <p:nvSpPr>
          <p:cNvPr id="15" name="Titel 1"/>
          <p:cNvSpPr txBox="1">
            <a:spLocks/>
          </p:cNvSpPr>
          <p:nvPr/>
        </p:nvSpPr>
        <p:spPr bwMode="auto">
          <a:xfrm>
            <a:off x="233073" y="904586"/>
            <a:ext cx="8584190" cy="37436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marL="285750" indent="-285750" algn="just">
              <a:lnSpc>
                <a:spcPct val="150000"/>
              </a:lnSpc>
              <a:buFont typeface="Wingdings" panose="05000000000000000000" pitchFamily="2" charset="2"/>
              <a:buChar char="ü"/>
            </a:pPr>
            <a:r>
              <a:rPr lang="en-US" sz="1800" kern="0" dirty="0"/>
              <a:t>Identifying </a:t>
            </a:r>
            <a:r>
              <a:rPr lang="en-US" sz="1800" kern="0" dirty="0">
                <a:solidFill>
                  <a:srgbClr val="7030A0"/>
                </a:solidFill>
              </a:rPr>
              <a:t>S</a:t>
            </a:r>
            <a:r>
              <a:rPr lang="en-US" sz="1800" kern="0" dirty="0"/>
              <a:t>trength, </a:t>
            </a:r>
            <a:r>
              <a:rPr lang="en-US" sz="1800" kern="0" dirty="0">
                <a:solidFill>
                  <a:srgbClr val="7030A0"/>
                </a:solidFill>
              </a:rPr>
              <a:t>W</a:t>
            </a:r>
            <a:r>
              <a:rPr lang="en-US" sz="1800" kern="0" dirty="0"/>
              <a:t>eaknesses, </a:t>
            </a:r>
            <a:r>
              <a:rPr lang="en-US" sz="1800" kern="0" dirty="0">
                <a:solidFill>
                  <a:srgbClr val="7030A0"/>
                </a:solidFill>
              </a:rPr>
              <a:t>O</a:t>
            </a:r>
            <a:r>
              <a:rPr lang="en-US" sz="1800" kern="0" dirty="0"/>
              <a:t>pportunities and </a:t>
            </a:r>
            <a:r>
              <a:rPr lang="en-US" sz="1800" kern="0" dirty="0">
                <a:solidFill>
                  <a:srgbClr val="7030A0"/>
                </a:solidFill>
              </a:rPr>
              <a:t>T</a:t>
            </a:r>
            <a:r>
              <a:rPr lang="en-US" sz="1800" kern="0" dirty="0"/>
              <a:t>hreats is very important step for any company to survive</a:t>
            </a:r>
          </a:p>
          <a:p>
            <a:pPr marL="285750" indent="-285750" algn="just">
              <a:lnSpc>
                <a:spcPct val="150000"/>
              </a:lnSpc>
              <a:buFont typeface="Wingdings" panose="05000000000000000000" pitchFamily="2" charset="2"/>
              <a:buChar char="ü"/>
            </a:pPr>
            <a:r>
              <a:rPr lang="en-US" sz="1800" kern="0" dirty="0"/>
              <a:t>The HR Process needs continuous improvement</a:t>
            </a:r>
          </a:p>
          <a:p>
            <a:pPr marL="285750" indent="-285750" algn="just">
              <a:lnSpc>
                <a:spcPct val="150000"/>
              </a:lnSpc>
              <a:buFont typeface="Wingdings" panose="05000000000000000000" pitchFamily="2" charset="2"/>
              <a:buChar char="ü"/>
            </a:pPr>
            <a:r>
              <a:rPr lang="en-US" sz="1800" kern="0" dirty="0"/>
              <a:t>For that purpose there should be weekly or monthly reviews surveys/ questionnaires about current companies process and suggestions must be asked from employees in order to retain them (avoid churn)</a:t>
            </a:r>
          </a:p>
          <a:p>
            <a:pPr marL="285750" indent="-285750" algn="just">
              <a:lnSpc>
                <a:spcPct val="150000"/>
              </a:lnSpc>
              <a:buFont typeface="Wingdings" panose="05000000000000000000" pitchFamily="2" charset="2"/>
              <a:buChar char="ü"/>
            </a:pPr>
            <a:r>
              <a:rPr lang="en-US" sz="1800" kern="0" dirty="0"/>
              <a:t>The Problem is analyzing the response efficiently and quickly</a:t>
            </a:r>
          </a:p>
          <a:p>
            <a:pPr marL="285750" indent="-285750" algn="just">
              <a:lnSpc>
                <a:spcPct val="150000"/>
              </a:lnSpc>
              <a:buFont typeface="Wingdings" panose="05000000000000000000" pitchFamily="2" charset="2"/>
              <a:buChar char="ü"/>
            </a:pPr>
            <a:r>
              <a:rPr lang="en-US" sz="1800" kern="0" dirty="0"/>
              <a:t>We can develop an AI system which will use Natural Language Processing Tools to analyze automatically the key points</a:t>
            </a:r>
            <a:endParaRPr lang="de-DE" sz="1800" kern="0" dirty="0"/>
          </a:p>
        </p:txBody>
      </p:sp>
      <p:pic>
        <p:nvPicPr>
          <p:cNvPr id="12290" name="Picture 2" descr="6,396 Success Word Cloud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275" y="4531595"/>
            <a:ext cx="3933825" cy="228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75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left)">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wipe(left)">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12290"/>
                                        </p:tgtEl>
                                        <p:attrNameLst>
                                          <p:attrName>style.visibility</p:attrName>
                                        </p:attrNameLst>
                                      </p:cBhvr>
                                      <p:to>
                                        <p:strVal val="visible"/>
                                      </p:to>
                                    </p:set>
                                    <p:anim calcmode="lin" valueType="num">
                                      <p:cBhvr>
                                        <p:cTn id="32" dur="1000" fill="hold"/>
                                        <p:tgtEl>
                                          <p:spTgt spid="12290"/>
                                        </p:tgtEl>
                                        <p:attrNameLst>
                                          <p:attrName>ppt_w</p:attrName>
                                        </p:attrNameLst>
                                      </p:cBhvr>
                                      <p:tavLst>
                                        <p:tav tm="0">
                                          <p:val>
                                            <p:fltVal val="0"/>
                                          </p:val>
                                        </p:tav>
                                        <p:tav tm="100000">
                                          <p:val>
                                            <p:strVal val="#ppt_w"/>
                                          </p:val>
                                        </p:tav>
                                      </p:tavLst>
                                    </p:anim>
                                    <p:anim calcmode="lin" valueType="num">
                                      <p:cBhvr>
                                        <p:cTn id="33" dur="1000" fill="hold"/>
                                        <p:tgtEl>
                                          <p:spTgt spid="12290"/>
                                        </p:tgtEl>
                                        <p:attrNameLst>
                                          <p:attrName>ppt_h</p:attrName>
                                        </p:attrNameLst>
                                      </p:cBhvr>
                                      <p:tavLst>
                                        <p:tav tm="0">
                                          <p:val>
                                            <p:fltVal val="0"/>
                                          </p:val>
                                        </p:tav>
                                        <p:tav tm="100000">
                                          <p:val>
                                            <p:strVal val="#ppt_h"/>
                                          </p:val>
                                        </p:tav>
                                      </p:tavLst>
                                    </p:anim>
                                    <p:anim calcmode="lin" valueType="num">
                                      <p:cBhvr>
                                        <p:cTn id="34" dur="1000" fill="hold"/>
                                        <p:tgtEl>
                                          <p:spTgt spid="12290"/>
                                        </p:tgtEl>
                                        <p:attrNameLst>
                                          <p:attrName>style.rotation</p:attrName>
                                        </p:attrNameLst>
                                      </p:cBhvr>
                                      <p:tavLst>
                                        <p:tav tm="0">
                                          <p:val>
                                            <p:fltVal val="90"/>
                                          </p:val>
                                        </p:tav>
                                        <p:tav tm="100000">
                                          <p:val>
                                            <p:fltVal val="0"/>
                                          </p:val>
                                        </p:tav>
                                      </p:tavLst>
                                    </p:anim>
                                    <p:animEffect transition="in" filter="fade">
                                      <p:cBhvr>
                                        <p:cTn id="35" dur="1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Workforce Analytics And Planning</a:t>
            </a:r>
          </a:p>
        </p:txBody>
      </p:sp>
      <p:sp>
        <p:nvSpPr>
          <p:cNvPr id="15" name="Titel 1"/>
          <p:cNvSpPr txBox="1">
            <a:spLocks/>
          </p:cNvSpPr>
          <p:nvPr/>
        </p:nvSpPr>
        <p:spPr bwMode="auto">
          <a:xfrm>
            <a:off x="253856" y="1046778"/>
            <a:ext cx="8624454" cy="206472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lnSpc>
                <a:spcPct val="200000"/>
              </a:lnSpc>
            </a:pPr>
            <a:r>
              <a:rPr lang="en-US" sz="1800" kern="0" dirty="0"/>
              <a:t>This is another way of understanding the key needs of an organization. It deals with size, type, experience, knowledge and other such attributes that are important for enhancing the overall efficiency of an organization. This will help to maximize the throughput and ensure future business success.</a:t>
            </a:r>
            <a:endParaRPr lang="de-DE" sz="1800" kern="0" dirty="0"/>
          </a:p>
        </p:txBody>
      </p:sp>
      <p:pic>
        <p:nvPicPr>
          <p:cNvPr id="4" name="Picture 3"/>
          <p:cNvPicPr>
            <a:picLocks noChangeAspect="1"/>
          </p:cNvPicPr>
          <p:nvPr/>
        </p:nvPicPr>
        <p:blipFill>
          <a:blip r:embed="rId3"/>
          <a:stretch>
            <a:fillRect/>
          </a:stretch>
        </p:blipFill>
        <p:spPr>
          <a:xfrm>
            <a:off x="0" y="3111500"/>
            <a:ext cx="9144000" cy="3746500"/>
          </a:xfrm>
          <a:prstGeom prst="rect">
            <a:avLst/>
          </a:prstGeom>
        </p:spPr>
      </p:pic>
    </p:spTree>
    <p:extLst>
      <p:ext uri="{BB962C8B-B14F-4D97-AF65-F5344CB8AC3E}">
        <p14:creationId xmlns:p14="http://schemas.microsoft.com/office/powerpoint/2010/main" val="359716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Other Possible Use Cases</a:t>
            </a:r>
          </a:p>
        </p:txBody>
      </p:sp>
      <p:sp>
        <p:nvSpPr>
          <p:cNvPr id="15" name="Titel 1"/>
          <p:cNvSpPr txBox="1">
            <a:spLocks/>
          </p:cNvSpPr>
          <p:nvPr/>
        </p:nvSpPr>
        <p:spPr bwMode="auto">
          <a:xfrm>
            <a:off x="192809" y="719859"/>
            <a:ext cx="8624454" cy="560802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marL="285750" indent="-285750" algn="just">
              <a:buFont typeface="Wingdings" panose="05000000000000000000" pitchFamily="2" charset="2"/>
              <a:buChar char="ü"/>
            </a:pPr>
            <a:r>
              <a:rPr lang="en-US" sz="1800" kern="0" dirty="0">
                <a:solidFill>
                  <a:schemeClr val="accent2">
                    <a:lumMod val="75000"/>
                  </a:schemeClr>
                </a:solidFill>
              </a:rPr>
              <a:t>Project Hours Prediction</a:t>
            </a:r>
          </a:p>
          <a:p>
            <a:pPr marL="742950" lvl="1" indent="-285750" algn="just">
              <a:buFont typeface="Wingdings" panose="05000000000000000000" pitchFamily="2" charset="2"/>
              <a:buChar char="Ø"/>
            </a:pPr>
            <a:r>
              <a:rPr lang="en-US" sz="1800" b="0" kern="0" dirty="0">
                <a:solidFill>
                  <a:schemeClr val="accent2">
                    <a:lumMod val="75000"/>
                  </a:schemeClr>
                </a:solidFill>
              </a:rPr>
              <a:t>Using Past Data Train a Machine Learning that will predict the number of hours required to complete a project.</a:t>
            </a:r>
          </a:p>
          <a:p>
            <a:pPr marL="285750" indent="-285750" algn="just">
              <a:buFont typeface="Wingdings" panose="05000000000000000000" pitchFamily="2" charset="2"/>
              <a:buChar char="ü"/>
            </a:pPr>
            <a:r>
              <a:rPr lang="en-US" sz="1800" kern="0" dirty="0">
                <a:solidFill>
                  <a:srgbClr val="00B050"/>
                </a:solidFill>
              </a:rPr>
              <a:t>Project Team Members Prediction</a:t>
            </a:r>
          </a:p>
          <a:p>
            <a:pPr marL="742950" lvl="1" indent="-285750" algn="just">
              <a:buFont typeface="Wingdings" panose="05000000000000000000" pitchFamily="2" charset="2"/>
              <a:buChar char="Ø"/>
            </a:pPr>
            <a:r>
              <a:rPr lang="en-US" sz="1800" b="0" kern="0" dirty="0">
                <a:solidFill>
                  <a:srgbClr val="00B050"/>
                </a:solidFill>
              </a:rPr>
              <a:t>Using Past Data Train a Machine Learning that will predict the number of people in a team required to complete a project.</a:t>
            </a:r>
          </a:p>
          <a:p>
            <a:pPr marL="285750" indent="-285750" algn="just">
              <a:buFont typeface="Wingdings" panose="05000000000000000000" pitchFamily="2" charset="2"/>
              <a:buChar char="ü"/>
            </a:pPr>
            <a:r>
              <a:rPr lang="en-US" sz="1800" kern="0" dirty="0">
                <a:solidFill>
                  <a:srgbClr val="0070C0"/>
                </a:solidFill>
              </a:rPr>
              <a:t>Cost Management</a:t>
            </a:r>
          </a:p>
          <a:p>
            <a:pPr marL="742950" lvl="1" indent="-285750" algn="just">
              <a:buFont typeface="Wingdings" panose="05000000000000000000" pitchFamily="2" charset="2"/>
              <a:buChar char="Ø"/>
            </a:pPr>
            <a:r>
              <a:rPr lang="en-US" sz="1800" b="0" kern="0" dirty="0">
                <a:solidFill>
                  <a:srgbClr val="0070C0"/>
                </a:solidFill>
              </a:rPr>
              <a:t>In our experience, Data Science has helped tremendously in optimizing and controlling costs incurred to an organization. Analytics helps manage costs incurred during recruitment, onboarding, training and managing remuneration.</a:t>
            </a:r>
          </a:p>
          <a:p>
            <a:pPr marL="285750" indent="-285750" algn="just">
              <a:buFont typeface="Wingdings" panose="05000000000000000000" pitchFamily="2" charset="2"/>
              <a:buChar char="ü"/>
            </a:pPr>
            <a:r>
              <a:rPr lang="en-US" sz="1800" kern="0" dirty="0">
                <a:solidFill>
                  <a:srgbClr val="C00000"/>
                </a:solidFill>
              </a:rPr>
              <a:t>COMPENSATION &amp; BENEFITS</a:t>
            </a:r>
          </a:p>
          <a:p>
            <a:pPr marL="742950" lvl="1" indent="-285750" algn="just">
              <a:buFont typeface="Wingdings" panose="05000000000000000000" pitchFamily="2" charset="2"/>
              <a:buChar char="Ø"/>
            </a:pPr>
            <a:r>
              <a:rPr lang="en-US" sz="1800" b="0" kern="0" dirty="0">
                <a:solidFill>
                  <a:srgbClr val="C00000"/>
                </a:solidFill>
              </a:rPr>
              <a:t>In our experience, allowing employees to partake in the decisions regarding benefits such as Work from Home, insurance policies, holidays and sick leaves, and training services optimizes employee engagement. HR functions such as employee absenteeism, engagement and attrition can be monitored using HR Analytics function. Data science will help you identify key drivers that will retain and reward the right talent while boosting your organization’s bottom line.</a:t>
            </a:r>
          </a:p>
        </p:txBody>
      </p:sp>
    </p:spTree>
    <p:extLst>
      <p:ext uri="{BB962C8B-B14F-4D97-AF65-F5344CB8AC3E}">
        <p14:creationId xmlns:p14="http://schemas.microsoft.com/office/powerpoint/2010/main" val="16727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wipe(left)">
                                      <p:cBhvr>
                                        <p:cTn id="16" dur="500"/>
                                        <p:tgtEl>
                                          <p:spTgt spid="1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wipe(left)">
                                      <p:cBhvr>
                                        <p:cTn id="25" dur="500"/>
                                        <p:tgtEl>
                                          <p:spTgt spid="1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
                                            <p:txEl>
                                              <p:pRg st="6" end="6"/>
                                            </p:txEl>
                                          </p:spTgt>
                                        </p:tgtEl>
                                        <p:attrNameLst>
                                          <p:attrName>style.visibility</p:attrName>
                                        </p:attrNameLst>
                                      </p:cBhvr>
                                      <p:to>
                                        <p:strVal val="visible"/>
                                      </p:to>
                                    </p:set>
                                    <p:animEffect transition="in" filter="wipe(left)">
                                      <p:cBhvr>
                                        <p:cTn id="34" dur="500"/>
                                        <p:tgtEl>
                                          <p:spTgt spid="15">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Other Possible Use Cases</a:t>
            </a:r>
          </a:p>
        </p:txBody>
      </p:sp>
      <p:sp>
        <p:nvSpPr>
          <p:cNvPr id="15" name="Titel 1"/>
          <p:cNvSpPr txBox="1">
            <a:spLocks/>
          </p:cNvSpPr>
          <p:nvPr/>
        </p:nvSpPr>
        <p:spPr bwMode="auto">
          <a:xfrm>
            <a:off x="192809" y="719859"/>
            <a:ext cx="8624454" cy="6009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marL="285750" indent="-285750" algn="just">
              <a:buFont typeface="Wingdings" panose="05000000000000000000" pitchFamily="2" charset="2"/>
              <a:buChar char="ü"/>
            </a:pPr>
            <a:r>
              <a:rPr lang="en-US" sz="1800" kern="0" dirty="0">
                <a:solidFill>
                  <a:schemeClr val="accent2">
                    <a:lumMod val="75000"/>
                  </a:schemeClr>
                </a:solidFill>
              </a:rPr>
              <a:t>Overall Analysis on HR related Data is helpful</a:t>
            </a:r>
          </a:p>
        </p:txBody>
      </p:sp>
      <p:pic>
        <p:nvPicPr>
          <p:cNvPr id="4" name="Picture 3"/>
          <p:cNvPicPr>
            <a:picLocks noChangeAspect="1"/>
          </p:cNvPicPr>
          <p:nvPr/>
        </p:nvPicPr>
        <p:blipFill>
          <a:blip r:embed="rId3"/>
          <a:stretch>
            <a:fillRect/>
          </a:stretch>
        </p:blipFill>
        <p:spPr>
          <a:xfrm>
            <a:off x="1" y="1273465"/>
            <a:ext cx="9144000" cy="5584536"/>
          </a:xfrm>
          <a:prstGeom prst="rect">
            <a:avLst/>
          </a:prstGeom>
        </p:spPr>
      </p:pic>
    </p:spTree>
    <p:extLst>
      <p:ext uri="{BB962C8B-B14F-4D97-AF65-F5344CB8AC3E}">
        <p14:creationId xmlns:p14="http://schemas.microsoft.com/office/powerpoint/2010/main" val="303023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Data Sources</a:t>
            </a:r>
          </a:p>
        </p:txBody>
      </p:sp>
      <p:pic>
        <p:nvPicPr>
          <p:cNvPr id="4" name="Picture 3"/>
          <p:cNvPicPr>
            <a:picLocks noChangeAspect="1"/>
          </p:cNvPicPr>
          <p:nvPr/>
        </p:nvPicPr>
        <p:blipFill>
          <a:blip r:embed="rId3"/>
          <a:stretch>
            <a:fillRect/>
          </a:stretch>
        </p:blipFill>
        <p:spPr>
          <a:xfrm>
            <a:off x="253855" y="1017587"/>
            <a:ext cx="2772357" cy="1306513"/>
          </a:xfrm>
          <a:prstGeom prst="rect">
            <a:avLst/>
          </a:prstGeom>
        </p:spPr>
      </p:pic>
      <p:pic>
        <p:nvPicPr>
          <p:cNvPr id="5" name="Picture 4"/>
          <p:cNvPicPr>
            <a:picLocks noChangeAspect="1"/>
          </p:cNvPicPr>
          <p:nvPr/>
        </p:nvPicPr>
        <p:blipFill>
          <a:blip r:embed="rId4"/>
          <a:stretch>
            <a:fillRect/>
          </a:stretch>
        </p:blipFill>
        <p:spPr>
          <a:xfrm>
            <a:off x="3208337" y="1017587"/>
            <a:ext cx="2759611" cy="1306513"/>
          </a:xfrm>
          <a:prstGeom prst="rect">
            <a:avLst/>
          </a:prstGeom>
        </p:spPr>
      </p:pic>
      <p:pic>
        <p:nvPicPr>
          <p:cNvPr id="6" name="Picture 5"/>
          <p:cNvPicPr>
            <a:picLocks noChangeAspect="1"/>
          </p:cNvPicPr>
          <p:nvPr/>
        </p:nvPicPr>
        <p:blipFill>
          <a:blip r:embed="rId5"/>
          <a:stretch>
            <a:fillRect/>
          </a:stretch>
        </p:blipFill>
        <p:spPr>
          <a:xfrm>
            <a:off x="6150074" y="1017587"/>
            <a:ext cx="2728235" cy="1306513"/>
          </a:xfrm>
          <a:prstGeom prst="rect">
            <a:avLst/>
          </a:prstGeom>
        </p:spPr>
      </p:pic>
      <p:pic>
        <p:nvPicPr>
          <p:cNvPr id="7" name="Picture 6"/>
          <p:cNvPicPr>
            <a:picLocks noChangeAspect="1"/>
          </p:cNvPicPr>
          <p:nvPr/>
        </p:nvPicPr>
        <p:blipFill>
          <a:blip r:embed="rId6"/>
          <a:stretch>
            <a:fillRect/>
          </a:stretch>
        </p:blipFill>
        <p:spPr>
          <a:xfrm>
            <a:off x="253856" y="2493097"/>
            <a:ext cx="2781324" cy="1355004"/>
          </a:xfrm>
          <a:prstGeom prst="rect">
            <a:avLst/>
          </a:prstGeom>
        </p:spPr>
      </p:pic>
      <p:pic>
        <p:nvPicPr>
          <p:cNvPr id="8" name="Picture 7"/>
          <p:cNvPicPr>
            <a:picLocks noChangeAspect="1"/>
          </p:cNvPicPr>
          <p:nvPr/>
        </p:nvPicPr>
        <p:blipFill>
          <a:blip r:embed="rId7"/>
          <a:stretch>
            <a:fillRect/>
          </a:stretch>
        </p:blipFill>
        <p:spPr>
          <a:xfrm>
            <a:off x="3208337" y="2493097"/>
            <a:ext cx="2759611" cy="1355004"/>
          </a:xfrm>
          <a:prstGeom prst="rect">
            <a:avLst/>
          </a:prstGeom>
        </p:spPr>
      </p:pic>
      <p:pic>
        <p:nvPicPr>
          <p:cNvPr id="9" name="Picture 8"/>
          <p:cNvPicPr>
            <a:picLocks noChangeAspect="1"/>
          </p:cNvPicPr>
          <p:nvPr/>
        </p:nvPicPr>
        <p:blipFill>
          <a:blip r:embed="rId8"/>
          <a:stretch>
            <a:fillRect/>
          </a:stretch>
        </p:blipFill>
        <p:spPr>
          <a:xfrm>
            <a:off x="6141105" y="2493097"/>
            <a:ext cx="2737204" cy="1355004"/>
          </a:xfrm>
          <a:prstGeom prst="rect">
            <a:avLst/>
          </a:prstGeom>
        </p:spPr>
      </p:pic>
      <p:pic>
        <p:nvPicPr>
          <p:cNvPr id="10" name="Picture 9"/>
          <p:cNvPicPr>
            <a:picLocks noChangeAspect="1"/>
          </p:cNvPicPr>
          <p:nvPr/>
        </p:nvPicPr>
        <p:blipFill>
          <a:blip r:embed="rId9"/>
          <a:stretch>
            <a:fillRect/>
          </a:stretch>
        </p:blipFill>
        <p:spPr>
          <a:xfrm>
            <a:off x="253856" y="4017099"/>
            <a:ext cx="2772356" cy="1355002"/>
          </a:xfrm>
          <a:prstGeom prst="rect">
            <a:avLst/>
          </a:prstGeom>
        </p:spPr>
      </p:pic>
      <p:pic>
        <p:nvPicPr>
          <p:cNvPr id="11" name="Picture 10"/>
          <p:cNvPicPr>
            <a:picLocks noChangeAspect="1"/>
          </p:cNvPicPr>
          <p:nvPr/>
        </p:nvPicPr>
        <p:blipFill>
          <a:blip r:embed="rId10"/>
          <a:stretch>
            <a:fillRect/>
          </a:stretch>
        </p:blipFill>
        <p:spPr>
          <a:xfrm>
            <a:off x="3208337" y="4017098"/>
            <a:ext cx="2759611" cy="1355003"/>
          </a:xfrm>
          <a:prstGeom prst="rect">
            <a:avLst/>
          </a:prstGeom>
        </p:spPr>
      </p:pic>
      <p:pic>
        <p:nvPicPr>
          <p:cNvPr id="12" name="Picture 11"/>
          <p:cNvPicPr>
            <a:picLocks noChangeAspect="1"/>
          </p:cNvPicPr>
          <p:nvPr/>
        </p:nvPicPr>
        <p:blipFill>
          <a:blip r:embed="rId11"/>
          <a:stretch>
            <a:fillRect/>
          </a:stretch>
        </p:blipFill>
        <p:spPr>
          <a:xfrm>
            <a:off x="6141106" y="4017099"/>
            <a:ext cx="2737204" cy="1355002"/>
          </a:xfrm>
          <a:prstGeom prst="rect">
            <a:avLst/>
          </a:prstGeom>
        </p:spPr>
      </p:pic>
    </p:spTree>
    <p:extLst>
      <p:ext uri="{BB962C8B-B14F-4D97-AF65-F5344CB8AC3E}">
        <p14:creationId xmlns:p14="http://schemas.microsoft.com/office/powerpoint/2010/main" val="104031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Technical Steps</a:t>
            </a:r>
          </a:p>
        </p:txBody>
      </p:sp>
      <p:sp>
        <p:nvSpPr>
          <p:cNvPr id="15" name="Titel 1"/>
          <p:cNvSpPr txBox="1">
            <a:spLocks/>
          </p:cNvSpPr>
          <p:nvPr/>
        </p:nvSpPr>
        <p:spPr bwMode="auto">
          <a:xfrm>
            <a:off x="192809" y="775854"/>
            <a:ext cx="8624454" cy="57952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marL="285750" indent="-285750" algn="just">
              <a:lnSpc>
                <a:spcPct val="200000"/>
              </a:lnSpc>
              <a:buFont typeface="Wingdings" panose="05000000000000000000" pitchFamily="2" charset="2"/>
              <a:buChar char="ü"/>
            </a:pPr>
            <a:r>
              <a:rPr lang="en-US" sz="2400" kern="0" dirty="0"/>
              <a:t>Data Collection from Multiple Sources</a:t>
            </a:r>
          </a:p>
          <a:p>
            <a:pPr marL="285750" indent="-285750" algn="just">
              <a:lnSpc>
                <a:spcPct val="200000"/>
              </a:lnSpc>
              <a:buFont typeface="Wingdings" panose="05000000000000000000" pitchFamily="2" charset="2"/>
              <a:buChar char="ü"/>
            </a:pPr>
            <a:r>
              <a:rPr lang="en-US" sz="2400" kern="0" dirty="0"/>
              <a:t>Data Pre-processing</a:t>
            </a:r>
          </a:p>
          <a:p>
            <a:pPr marL="285750" indent="-285750" algn="just">
              <a:lnSpc>
                <a:spcPct val="200000"/>
              </a:lnSpc>
              <a:buFont typeface="Wingdings" panose="05000000000000000000" pitchFamily="2" charset="2"/>
              <a:buChar char="ü"/>
            </a:pPr>
            <a:r>
              <a:rPr lang="en-US" sz="2400" kern="0" dirty="0"/>
              <a:t>Machine Learning Modeling</a:t>
            </a:r>
          </a:p>
          <a:p>
            <a:pPr marL="285750" indent="-285750" algn="just">
              <a:lnSpc>
                <a:spcPct val="200000"/>
              </a:lnSpc>
              <a:buFont typeface="Wingdings" panose="05000000000000000000" pitchFamily="2" charset="2"/>
              <a:buChar char="ü"/>
            </a:pPr>
            <a:r>
              <a:rPr lang="en-US" sz="2400" kern="0" dirty="0"/>
              <a:t>Models Deployment</a:t>
            </a:r>
          </a:p>
          <a:p>
            <a:pPr marL="285750" indent="-285750" algn="just">
              <a:lnSpc>
                <a:spcPct val="200000"/>
              </a:lnSpc>
              <a:buFont typeface="Wingdings" panose="05000000000000000000" pitchFamily="2" charset="2"/>
              <a:buChar char="ü"/>
            </a:pPr>
            <a:r>
              <a:rPr lang="en-US" sz="2400" kern="0" dirty="0"/>
              <a:t>End Users Systems</a:t>
            </a:r>
          </a:p>
          <a:p>
            <a:pPr marL="914400" lvl="1" indent="-457200" algn="just">
              <a:lnSpc>
                <a:spcPct val="200000"/>
              </a:lnSpc>
              <a:buFont typeface="Wingdings" panose="05000000000000000000" pitchFamily="2" charset="2"/>
              <a:buChar char="Ø"/>
            </a:pPr>
            <a:r>
              <a:rPr lang="en-US" sz="2400" kern="0" dirty="0"/>
              <a:t>Dashboards for HR</a:t>
            </a:r>
          </a:p>
          <a:p>
            <a:pPr marL="914400" lvl="1" indent="-457200" algn="just">
              <a:lnSpc>
                <a:spcPct val="200000"/>
              </a:lnSpc>
              <a:buFont typeface="Wingdings" panose="05000000000000000000" pitchFamily="2" charset="2"/>
              <a:buChar char="Ø"/>
            </a:pPr>
            <a:r>
              <a:rPr lang="en-US" sz="2400" kern="0" dirty="0"/>
              <a:t>Dashboards for Employees</a:t>
            </a:r>
          </a:p>
          <a:p>
            <a:pPr marL="914400" lvl="1" indent="-457200" algn="just">
              <a:lnSpc>
                <a:spcPct val="200000"/>
              </a:lnSpc>
              <a:buFont typeface="Wingdings" panose="05000000000000000000" pitchFamily="2" charset="2"/>
              <a:buChar char="Ø"/>
            </a:pPr>
            <a:r>
              <a:rPr lang="en-US" sz="2400" kern="0" dirty="0"/>
              <a:t>AI Services/ Notifications etc.</a:t>
            </a:r>
          </a:p>
        </p:txBody>
      </p:sp>
    </p:spTree>
    <p:extLst>
      <p:ext uri="{BB962C8B-B14F-4D97-AF65-F5344CB8AC3E}">
        <p14:creationId xmlns:p14="http://schemas.microsoft.com/office/powerpoint/2010/main" val="216954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Data Science Use Cases in HR</a:t>
            </a:r>
          </a:p>
        </p:txBody>
      </p:sp>
      <p:pic>
        <p:nvPicPr>
          <p:cNvPr id="4" name="Picture 3"/>
          <p:cNvPicPr>
            <a:picLocks noChangeAspect="1"/>
          </p:cNvPicPr>
          <p:nvPr/>
        </p:nvPicPr>
        <p:blipFill>
          <a:blip r:embed="rId3"/>
          <a:stretch>
            <a:fillRect/>
          </a:stretch>
        </p:blipFill>
        <p:spPr>
          <a:xfrm>
            <a:off x="741577" y="1538876"/>
            <a:ext cx="7649010" cy="3912808"/>
          </a:xfrm>
          <a:prstGeom prst="rect">
            <a:avLst/>
          </a:prstGeom>
        </p:spPr>
      </p:pic>
    </p:spTree>
    <p:extLst>
      <p:ext uri="{BB962C8B-B14F-4D97-AF65-F5344CB8AC3E}">
        <p14:creationId xmlns:p14="http://schemas.microsoft.com/office/powerpoint/2010/main" val="303559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de-DE" dirty="0"/>
              <a:t>Data Science Use Cases in HR</a:t>
            </a:r>
          </a:p>
        </p:txBody>
      </p:sp>
      <p:sp>
        <p:nvSpPr>
          <p:cNvPr id="13" name="Titel 1"/>
          <p:cNvSpPr txBox="1">
            <a:spLocks/>
          </p:cNvSpPr>
          <p:nvPr/>
        </p:nvSpPr>
        <p:spPr bwMode="auto">
          <a:xfrm>
            <a:off x="164810" y="1309255"/>
            <a:ext cx="8906454" cy="51435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marL="285750" indent="-285750">
              <a:lnSpc>
                <a:spcPct val="200000"/>
              </a:lnSpc>
              <a:buFont typeface="Wingdings" panose="05000000000000000000" pitchFamily="2" charset="2"/>
              <a:buChar char="ü"/>
            </a:pPr>
            <a:r>
              <a:rPr lang="en-US" sz="1800" dirty="0">
                <a:solidFill>
                  <a:schemeClr val="bg2">
                    <a:lumMod val="60000"/>
                    <a:lumOff val="40000"/>
                  </a:schemeClr>
                </a:solidFill>
              </a:rPr>
              <a:t>Talent Acquisition and Resume Filtering/ Screening</a:t>
            </a:r>
          </a:p>
          <a:p>
            <a:pPr marL="285750" indent="-285750">
              <a:lnSpc>
                <a:spcPct val="200000"/>
              </a:lnSpc>
              <a:buFont typeface="Wingdings" panose="05000000000000000000" pitchFamily="2" charset="2"/>
              <a:buChar char="ü"/>
            </a:pPr>
            <a:r>
              <a:rPr lang="en-US" sz="1800" dirty="0">
                <a:solidFill>
                  <a:schemeClr val="accent1">
                    <a:lumMod val="75000"/>
                  </a:schemeClr>
                </a:solidFill>
              </a:rPr>
              <a:t>Reducing Employee Turnover/ Churn Prediction</a:t>
            </a:r>
          </a:p>
          <a:p>
            <a:pPr marL="285750" indent="-285750">
              <a:lnSpc>
                <a:spcPct val="200000"/>
              </a:lnSpc>
              <a:buFont typeface="Wingdings" panose="05000000000000000000" pitchFamily="2" charset="2"/>
              <a:buChar char="ü"/>
            </a:pPr>
            <a:r>
              <a:rPr lang="en-US" sz="1800" dirty="0">
                <a:solidFill>
                  <a:schemeClr val="accent2">
                    <a:lumMod val="75000"/>
                  </a:schemeClr>
                </a:solidFill>
              </a:rPr>
              <a:t>Advanced Operational Dashboards</a:t>
            </a:r>
          </a:p>
          <a:p>
            <a:pPr marL="285750" indent="-285750">
              <a:lnSpc>
                <a:spcPct val="200000"/>
              </a:lnSpc>
              <a:buFont typeface="Wingdings" panose="05000000000000000000" pitchFamily="2" charset="2"/>
              <a:buChar char="ü"/>
            </a:pPr>
            <a:r>
              <a:rPr lang="en-US" sz="1800" dirty="0">
                <a:solidFill>
                  <a:schemeClr val="accent3">
                    <a:lumMod val="50000"/>
                  </a:schemeClr>
                </a:solidFill>
              </a:rPr>
              <a:t>Interactive ChatBOT for Candidates Engagements</a:t>
            </a:r>
          </a:p>
          <a:p>
            <a:pPr marL="285750" indent="-285750">
              <a:lnSpc>
                <a:spcPct val="200000"/>
              </a:lnSpc>
              <a:buFont typeface="Wingdings" panose="05000000000000000000" pitchFamily="2" charset="2"/>
              <a:buChar char="ü"/>
            </a:pPr>
            <a:r>
              <a:rPr lang="en-US" sz="1800" dirty="0">
                <a:solidFill>
                  <a:schemeClr val="accent6">
                    <a:lumMod val="50000"/>
                  </a:schemeClr>
                </a:solidFill>
              </a:rPr>
              <a:t>Employees Career Dashboard/ Self Assessment Module</a:t>
            </a:r>
          </a:p>
          <a:p>
            <a:pPr marL="285750" indent="-285750">
              <a:lnSpc>
                <a:spcPct val="200000"/>
              </a:lnSpc>
              <a:buFont typeface="Wingdings" panose="05000000000000000000" pitchFamily="2" charset="2"/>
              <a:buChar char="ü"/>
            </a:pPr>
            <a:r>
              <a:rPr lang="en-US" sz="1800" dirty="0">
                <a:solidFill>
                  <a:srgbClr val="00B050"/>
                </a:solidFill>
              </a:rPr>
              <a:t>Sentiment Analysis of Customers/ Employees Reviews</a:t>
            </a:r>
          </a:p>
          <a:p>
            <a:pPr marL="285750" indent="-285750">
              <a:lnSpc>
                <a:spcPct val="200000"/>
              </a:lnSpc>
              <a:buFont typeface="Wingdings" panose="05000000000000000000" pitchFamily="2" charset="2"/>
              <a:buChar char="ü"/>
            </a:pPr>
            <a:r>
              <a:rPr lang="en-US" sz="1800" dirty="0">
                <a:solidFill>
                  <a:srgbClr val="FF8000"/>
                </a:solidFill>
              </a:rPr>
              <a:t>SWOT Analysis Model</a:t>
            </a:r>
          </a:p>
          <a:p>
            <a:pPr marL="285750" indent="-285750">
              <a:lnSpc>
                <a:spcPct val="200000"/>
              </a:lnSpc>
              <a:buFont typeface="Wingdings" panose="05000000000000000000" pitchFamily="2" charset="2"/>
              <a:buChar char="ü"/>
            </a:pPr>
            <a:r>
              <a:rPr lang="en-US" sz="1800" dirty="0">
                <a:solidFill>
                  <a:schemeClr val="accent4">
                    <a:lumMod val="85000"/>
                    <a:lumOff val="15000"/>
                  </a:schemeClr>
                </a:solidFill>
              </a:rPr>
              <a:t>Workforce Analytics And Planning</a:t>
            </a:r>
          </a:p>
          <a:p>
            <a:pPr marL="285750" indent="-285750">
              <a:lnSpc>
                <a:spcPct val="200000"/>
              </a:lnSpc>
              <a:buFont typeface="Wingdings" panose="05000000000000000000" pitchFamily="2" charset="2"/>
              <a:buChar char="ü"/>
            </a:pPr>
            <a:r>
              <a:rPr lang="en-US" sz="1800" dirty="0"/>
              <a:t>Many Other Use Cases Depends on Data you have!!</a:t>
            </a:r>
          </a:p>
        </p:txBody>
      </p:sp>
    </p:spTree>
    <p:extLst>
      <p:ext uri="{BB962C8B-B14F-4D97-AF65-F5344CB8AC3E}">
        <p14:creationId xmlns:p14="http://schemas.microsoft.com/office/powerpoint/2010/main" val="338915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left)">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left)">
                                      <p:cBhvr>
                                        <p:cTn id="42" dur="500"/>
                                        <p:tgtEl>
                                          <p:spTgt spid="1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xEl>
                                              <p:pRg st="8" end="8"/>
                                            </p:txEl>
                                          </p:spTgt>
                                        </p:tgtEl>
                                        <p:attrNameLst>
                                          <p:attrName>style.visibility</p:attrName>
                                        </p:attrNameLst>
                                      </p:cBhvr>
                                      <p:to>
                                        <p:strVal val="visible"/>
                                      </p:to>
                                    </p:set>
                                    <p:animEffect transition="in" filter="wipe(left)">
                                      <p:cBhvr>
                                        <p:cTn id="47"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de-DE" dirty="0"/>
              <a:t>Data Science Use Cases in HR</a:t>
            </a:r>
          </a:p>
        </p:txBody>
      </p:sp>
      <p:sp>
        <p:nvSpPr>
          <p:cNvPr id="13" name="Titel 1"/>
          <p:cNvSpPr txBox="1">
            <a:spLocks/>
          </p:cNvSpPr>
          <p:nvPr/>
        </p:nvSpPr>
        <p:spPr bwMode="auto">
          <a:xfrm>
            <a:off x="164810" y="1309256"/>
            <a:ext cx="8906454" cy="243147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marL="285750" indent="-285750">
              <a:lnSpc>
                <a:spcPct val="200000"/>
              </a:lnSpc>
              <a:buFont typeface="Wingdings" panose="05000000000000000000" pitchFamily="2" charset="2"/>
              <a:buChar char="ü"/>
            </a:pPr>
            <a:r>
              <a:rPr lang="en-US" sz="2000" dirty="0">
                <a:solidFill>
                  <a:srgbClr val="0070C0"/>
                </a:solidFill>
              </a:rPr>
              <a:t>Which Data Science Use Case we can Deploy?</a:t>
            </a:r>
          </a:p>
          <a:p>
            <a:pPr marL="285750" indent="-285750">
              <a:lnSpc>
                <a:spcPct val="200000"/>
              </a:lnSpc>
              <a:buFont typeface="Wingdings" panose="05000000000000000000" pitchFamily="2" charset="2"/>
              <a:buChar char="ü"/>
            </a:pPr>
            <a:r>
              <a:rPr lang="en-US" sz="2000" dirty="0"/>
              <a:t>This mainly depends on</a:t>
            </a:r>
          </a:p>
          <a:p>
            <a:pPr marL="742950" lvl="1" indent="-285750">
              <a:lnSpc>
                <a:spcPct val="200000"/>
              </a:lnSpc>
              <a:buFont typeface="Wingdings" panose="05000000000000000000" pitchFamily="2" charset="2"/>
              <a:buChar char="Ø"/>
            </a:pPr>
            <a:r>
              <a:rPr lang="en-US" sz="2000" dirty="0">
                <a:solidFill>
                  <a:srgbClr val="002060"/>
                </a:solidFill>
              </a:rPr>
              <a:t>Data you have in your company</a:t>
            </a:r>
          </a:p>
          <a:p>
            <a:pPr marL="742950" lvl="1" indent="-285750">
              <a:lnSpc>
                <a:spcPct val="200000"/>
              </a:lnSpc>
              <a:buFont typeface="Wingdings" panose="05000000000000000000" pitchFamily="2" charset="2"/>
              <a:buChar char="Ø"/>
            </a:pPr>
            <a:r>
              <a:rPr lang="en-US" sz="2000" dirty="0">
                <a:solidFill>
                  <a:srgbClr val="00B050"/>
                </a:solidFill>
              </a:rPr>
              <a:t>The Requirements</a:t>
            </a:r>
          </a:p>
        </p:txBody>
      </p:sp>
      <p:pic>
        <p:nvPicPr>
          <p:cNvPr id="4" name="Picture 3"/>
          <p:cNvPicPr>
            <a:picLocks noChangeAspect="1"/>
          </p:cNvPicPr>
          <p:nvPr/>
        </p:nvPicPr>
        <p:blipFill>
          <a:blip r:embed="rId3"/>
          <a:stretch>
            <a:fillRect/>
          </a:stretch>
        </p:blipFill>
        <p:spPr>
          <a:xfrm>
            <a:off x="6433115" y="1309255"/>
            <a:ext cx="2445194" cy="3449782"/>
          </a:xfrm>
          <a:prstGeom prst="rect">
            <a:avLst/>
          </a:prstGeom>
        </p:spPr>
      </p:pic>
      <p:sp>
        <p:nvSpPr>
          <p:cNvPr id="5" name="Flowchart: Document 4"/>
          <p:cNvSpPr/>
          <p:nvPr/>
        </p:nvSpPr>
        <p:spPr bwMode="auto">
          <a:xfrm>
            <a:off x="768926" y="3803074"/>
            <a:ext cx="6089074" cy="1974271"/>
          </a:xfrm>
          <a:prstGeom prst="flowChartDocumen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a:ln>
                  <a:noFill/>
                </a:ln>
                <a:effectLst/>
                <a:latin typeface="Arial" pitchFamily="34" charset="0"/>
              </a:rPr>
              <a:t>Which</a:t>
            </a:r>
            <a:r>
              <a:rPr kumimoji="0" lang="en-US" sz="1800" b="0" i="0" u="none" strike="noStrike" cap="none" normalizeH="0" dirty="0">
                <a:ln>
                  <a:noFill/>
                </a:ln>
                <a:effectLst/>
                <a:latin typeface="Arial" pitchFamily="34" charset="0"/>
              </a:rPr>
              <a:t> Employees are likely to left soon? (Prediction in advance, so that we made resources available to avoid issue?</a:t>
            </a:r>
            <a:endParaRPr kumimoji="0" lang="" sz="1400" b="0" i="0" u="none" strike="noStrike" cap="none" normalizeH="0" baseline="0" dirty="0" err="1">
              <a:ln>
                <a:noFill/>
              </a:ln>
              <a:effectLst/>
              <a:latin typeface="Arial" pitchFamily="34" charset="0"/>
            </a:endParaRPr>
          </a:p>
        </p:txBody>
      </p:sp>
      <p:sp>
        <p:nvSpPr>
          <p:cNvPr id="8" name="Flowchart: Document 7"/>
          <p:cNvSpPr/>
          <p:nvPr/>
        </p:nvSpPr>
        <p:spPr bwMode="auto">
          <a:xfrm>
            <a:off x="768926" y="4035137"/>
            <a:ext cx="6089074" cy="1804554"/>
          </a:xfrm>
          <a:prstGeom prst="flowChartDocumen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a:ln>
                  <a:noFill/>
                </a:ln>
                <a:effectLst/>
                <a:latin typeface="Arial" pitchFamily="34" charset="0"/>
              </a:rPr>
              <a:t>Whi</a:t>
            </a:r>
            <a:r>
              <a:rPr lang="en-US" sz="1800" dirty="0">
                <a:latin typeface="Arial" pitchFamily="34" charset="0"/>
              </a:rPr>
              <a:t>ch Candidate should we select? Identify best possible resource as per our requirements?</a:t>
            </a:r>
            <a:endParaRPr kumimoji="0" lang="" sz="1400" b="0" i="0" u="none" strike="noStrike" cap="none" normalizeH="0" baseline="0" dirty="0" err="1">
              <a:ln>
                <a:noFill/>
              </a:ln>
              <a:effectLst/>
              <a:latin typeface="Arial" pitchFamily="34" charset="0"/>
            </a:endParaRPr>
          </a:p>
        </p:txBody>
      </p:sp>
      <p:sp>
        <p:nvSpPr>
          <p:cNvPr id="9" name="Flowchart: Document 8"/>
          <p:cNvSpPr/>
          <p:nvPr/>
        </p:nvSpPr>
        <p:spPr bwMode="auto">
          <a:xfrm>
            <a:off x="768926" y="4267200"/>
            <a:ext cx="6089074" cy="1804554"/>
          </a:xfrm>
          <a:prstGeom prst="flowChartDocumen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a:ln>
                  <a:noFill/>
                </a:ln>
                <a:effectLst/>
                <a:latin typeface="Arial" pitchFamily="34" charset="0"/>
              </a:rPr>
              <a:t>As a Recruiter, how should I filter among 1000 resumes/</a:t>
            </a:r>
            <a:r>
              <a:rPr kumimoji="0" lang="en-US" sz="1800" b="0" i="0" u="none" strike="noStrike" cap="none" normalizeH="0" dirty="0">
                <a:ln>
                  <a:noFill/>
                </a:ln>
                <a:effectLst/>
                <a:latin typeface="Arial" pitchFamily="34" charset="0"/>
              </a:rPr>
              <a:t> CVs quickly so that I save time and hire candidates ASAP.</a:t>
            </a:r>
            <a:endParaRPr kumimoji="0" lang="" sz="1400" b="0" i="0" u="none" strike="noStrike" cap="none" normalizeH="0" baseline="0" dirty="0" err="1">
              <a:ln>
                <a:noFill/>
              </a:ln>
              <a:effectLst/>
              <a:latin typeface="Arial" pitchFamily="34" charset="0"/>
            </a:endParaRPr>
          </a:p>
        </p:txBody>
      </p:sp>
      <p:sp>
        <p:nvSpPr>
          <p:cNvPr id="10" name="Flowchart: Document 9"/>
          <p:cNvSpPr/>
          <p:nvPr/>
        </p:nvSpPr>
        <p:spPr bwMode="auto">
          <a:xfrm>
            <a:off x="768926" y="4513119"/>
            <a:ext cx="6089074" cy="1804554"/>
          </a:xfrm>
          <a:prstGeom prst="flowChartDocumen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a:ln>
                  <a:noFill/>
                </a:ln>
                <a:effectLst/>
                <a:latin typeface="Arial" pitchFamily="34" charset="0"/>
              </a:rPr>
              <a:t>My our employees</a:t>
            </a:r>
            <a:r>
              <a:rPr lang="en-US" sz="1800" dirty="0">
                <a:latin typeface="Arial" pitchFamily="34" charset="0"/>
              </a:rPr>
              <a:t>/ Clients thinking about our products/ services? Review Analysis and Emails Analysis Quickly?</a:t>
            </a:r>
            <a:endParaRPr kumimoji="0" lang="" sz="1400" b="0" i="0" u="none" strike="noStrike" cap="none" normalizeH="0" baseline="0" dirty="0" err="1">
              <a:ln>
                <a:noFill/>
              </a:ln>
              <a:effectLst/>
              <a:latin typeface="Arial" pitchFamily="34" charset="0"/>
            </a:endParaRPr>
          </a:p>
        </p:txBody>
      </p:sp>
      <p:sp>
        <p:nvSpPr>
          <p:cNvPr id="11" name="Flowchart: Document 10"/>
          <p:cNvSpPr/>
          <p:nvPr/>
        </p:nvSpPr>
        <p:spPr bwMode="auto">
          <a:xfrm>
            <a:off x="768926" y="4759037"/>
            <a:ext cx="6089074" cy="1804554"/>
          </a:xfrm>
          <a:prstGeom prst="flowChartDocumen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just"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a:ln>
                  <a:noFill/>
                </a:ln>
                <a:effectLst/>
                <a:latin typeface="Arial" pitchFamily="34" charset="0"/>
              </a:rPr>
              <a:t>And much more exciting use cases.</a:t>
            </a:r>
            <a:endParaRPr kumimoji="0" lang="" sz="1400" b="0" i="0" u="none" strike="noStrike" cap="none" normalizeH="0" baseline="0" dirty="0" err="1">
              <a:ln>
                <a:noFill/>
              </a:ln>
              <a:effectLst/>
              <a:latin typeface="Arial" pitchFamily="34" charset="0"/>
            </a:endParaRPr>
          </a:p>
        </p:txBody>
      </p:sp>
    </p:spTree>
    <p:extLst>
      <p:ext uri="{BB962C8B-B14F-4D97-AF65-F5344CB8AC3E}">
        <p14:creationId xmlns:p14="http://schemas.microsoft.com/office/powerpoint/2010/main" val="111283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Talent Acquisition and Resume Filtering/ Screening</a:t>
            </a:r>
          </a:p>
        </p:txBody>
      </p:sp>
      <p:grpSp>
        <p:nvGrpSpPr>
          <p:cNvPr id="16" name="Group 15"/>
          <p:cNvGrpSpPr/>
          <p:nvPr/>
        </p:nvGrpSpPr>
        <p:grpSpPr>
          <a:xfrm>
            <a:off x="1347793" y="1200990"/>
            <a:ext cx="2427795" cy="1652977"/>
            <a:chOff x="614143" y="1136633"/>
            <a:chExt cx="2427795" cy="1652977"/>
          </a:xfrm>
        </p:grpSpPr>
        <p:sp>
          <p:nvSpPr>
            <p:cNvPr id="13" name="Titel 1"/>
            <p:cNvSpPr txBox="1">
              <a:spLocks/>
            </p:cNvSpPr>
            <p:nvPr/>
          </p:nvSpPr>
          <p:spPr bwMode="auto">
            <a:xfrm>
              <a:off x="614143" y="2436321"/>
              <a:ext cx="2427795" cy="35328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1800" kern="0" dirty="0"/>
                <a:t>When You Post Job</a:t>
              </a:r>
              <a:endParaRPr lang="de-DE" sz="1800" kern="0" dirty="0"/>
            </a:p>
          </p:txBody>
        </p:sp>
        <p:pic>
          <p:nvPicPr>
            <p:cNvPr id="1026" name="Picture 2" descr="✓ hiring ads free vector eps, cdr, ai, svg vector illustration graphic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75" y="1136633"/>
              <a:ext cx="1763282" cy="134102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 name="Straight Arrow Connector 5"/>
          <p:cNvCxnSpPr/>
          <p:nvPr/>
        </p:nvCxnSpPr>
        <p:spPr bwMode="auto">
          <a:xfrm>
            <a:off x="3537753" y="1964169"/>
            <a:ext cx="1278513" cy="115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17" name="Group 16"/>
          <p:cNvGrpSpPr/>
          <p:nvPr/>
        </p:nvGrpSpPr>
        <p:grpSpPr>
          <a:xfrm>
            <a:off x="5063155" y="1145766"/>
            <a:ext cx="2764270" cy="1746309"/>
            <a:chOff x="3893777" y="1087119"/>
            <a:chExt cx="2764270" cy="1746309"/>
          </a:xfrm>
        </p:grpSpPr>
        <p:pic>
          <p:nvPicPr>
            <p:cNvPr id="1028" name="Picture 4" descr="People Icon&quot; Images – Browse 5,595 Stock Photos, Vectors, and Video | Adobe  Sto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3777" y="1087119"/>
              <a:ext cx="2764270" cy="122705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1"/>
            <p:cNvSpPr txBox="1">
              <a:spLocks/>
            </p:cNvSpPr>
            <p:nvPr/>
          </p:nvSpPr>
          <p:spPr bwMode="auto">
            <a:xfrm>
              <a:off x="3982389" y="2206744"/>
              <a:ext cx="2675658" cy="62668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1800" kern="0" dirty="0"/>
                <a:t>Hundreds/ Thousands of people apply for job</a:t>
              </a:r>
              <a:endParaRPr lang="de-DE" sz="1800" kern="0" dirty="0"/>
            </a:p>
          </p:txBody>
        </p:sp>
      </p:grpSp>
      <p:pic>
        <p:nvPicPr>
          <p:cNvPr id="1030" name="Picture 6" descr="Download Free png Stack Of Documents Png &amp; Free Stack Of Documents.png  Transparent ... - DLPNG.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1426" y="3915607"/>
            <a:ext cx="1927728" cy="1896347"/>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bwMode="auto">
          <a:xfrm flipH="1">
            <a:off x="6513423" y="2926378"/>
            <a:ext cx="5995" cy="93977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20" name="Group 19"/>
          <p:cNvGrpSpPr/>
          <p:nvPr/>
        </p:nvGrpSpPr>
        <p:grpSpPr>
          <a:xfrm>
            <a:off x="821323" y="4070239"/>
            <a:ext cx="4819505" cy="1242129"/>
            <a:chOff x="821323" y="4070239"/>
            <a:chExt cx="4819505" cy="1242129"/>
          </a:xfrm>
        </p:grpSpPr>
        <p:sp>
          <p:nvSpPr>
            <p:cNvPr id="15" name="Titel 1"/>
            <p:cNvSpPr txBox="1">
              <a:spLocks/>
            </p:cNvSpPr>
            <p:nvPr/>
          </p:nvSpPr>
          <p:spPr bwMode="auto">
            <a:xfrm>
              <a:off x="2159000" y="4191763"/>
              <a:ext cx="3481828" cy="99908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1800" kern="0" dirty="0"/>
                <a:t>Difficult to Check all CVs/ Resumes, Time Consuming, may Miss best Candidates</a:t>
              </a:r>
              <a:endParaRPr lang="de-DE" sz="1800" kern="0" dirty="0"/>
            </a:p>
          </p:txBody>
        </p:sp>
        <p:pic>
          <p:nvPicPr>
            <p:cNvPr id="9" name="Picture 8"/>
            <p:cNvPicPr>
              <a:picLocks noChangeAspect="1"/>
            </p:cNvPicPr>
            <p:nvPr/>
          </p:nvPicPr>
          <p:blipFill>
            <a:blip r:embed="rId6"/>
            <a:stretch>
              <a:fillRect/>
            </a:stretch>
          </p:blipFill>
          <p:spPr>
            <a:xfrm>
              <a:off x="821323" y="4070239"/>
              <a:ext cx="1337677" cy="1242129"/>
            </a:xfrm>
            <a:prstGeom prst="rect">
              <a:avLst/>
            </a:prstGeom>
          </p:spPr>
        </p:pic>
      </p:grpSp>
      <p:sp>
        <p:nvSpPr>
          <p:cNvPr id="24" name="Titel 1"/>
          <p:cNvSpPr txBox="1">
            <a:spLocks/>
          </p:cNvSpPr>
          <p:nvPr/>
        </p:nvSpPr>
        <p:spPr bwMode="auto">
          <a:xfrm>
            <a:off x="1073862" y="5588524"/>
            <a:ext cx="5072938" cy="99908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3200" kern="0" dirty="0">
                <a:solidFill>
                  <a:srgbClr val="C00000"/>
                </a:solidFill>
                <a:effectLst>
                  <a:outerShdw blurRad="38100" dist="38100" dir="2700000" algn="tl">
                    <a:srgbClr val="000000">
                      <a:alpha val="43137"/>
                    </a:srgbClr>
                  </a:outerShdw>
                </a:effectLst>
              </a:rPr>
              <a:t>Lets Solve This Problem</a:t>
            </a:r>
            <a:endParaRPr lang="de-DE" sz="3200" kern="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291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wipe(up)">
                                      <p:cBhvr>
                                        <p:cTn id="27" dur="50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1000" fill="hold"/>
                                        <p:tgtEl>
                                          <p:spTgt spid="24"/>
                                        </p:tgtEl>
                                        <p:attrNameLst>
                                          <p:attrName>ppt_w</p:attrName>
                                        </p:attrNameLst>
                                      </p:cBhvr>
                                      <p:tavLst>
                                        <p:tav tm="0">
                                          <p:val>
                                            <p:fltVal val="0"/>
                                          </p:val>
                                        </p:tav>
                                        <p:tav tm="100000">
                                          <p:val>
                                            <p:strVal val="#ppt_w"/>
                                          </p:val>
                                        </p:tav>
                                      </p:tavLst>
                                    </p:anim>
                                    <p:anim calcmode="lin" valueType="num">
                                      <p:cBhvr>
                                        <p:cTn id="38" dur="1000" fill="hold"/>
                                        <p:tgtEl>
                                          <p:spTgt spid="24"/>
                                        </p:tgtEl>
                                        <p:attrNameLst>
                                          <p:attrName>ppt_h</p:attrName>
                                        </p:attrNameLst>
                                      </p:cBhvr>
                                      <p:tavLst>
                                        <p:tav tm="0">
                                          <p:val>
                                            <p:fltVal val="0"/>
                                          </p:val>
                                        </p:tav>
                                        <p:tav tm="100000">
                                          <p:val>
                                            <p:strVal val="#ppt_h"/>
                                          </p:val>
                                        </p:tav>
                                      </p:tavLst>
                                    </p:anim>
                                    <p:anim calcmode="lin" valueType="num">
                                      <p:cBhvr>
                                        <p:cTn id="39" dur="1000" fill="hold"/>
                                        <p:tgtEl>
                                          <p:spTgt spid="24"/>
                                        </p:tgtEl>
                                        <p:attrNameLst>
                                          <p:attrName>style.rotation</p:attrName>
                                        </p:attrNameLst>
                                      </p:cBhvr>
                                      <p:tavLst>
                                        <p:tav tm="0">
                                          <p:val>
                                            <p:fltVal val="90"/>
                                          </p:val>
                                        </p:tav>
                                        <p:tav tm="100000">
                                          <p:val>
                                            <p:fltVal val="0"/>
                                          </p:val>
                                        </p:tav>
                                      </p:tavLst>
                                    </p:anim>
                                    <p:animEffect transition="in" filter="fade">
                                      <p:cBhvr>
                                        <p:cTn id="4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Talent Acquisition and Resume Filtering/ Screening</a:t>
            </a:r>
          </a:p>
        </p:txBody>
      </p:sp>
      <p:cxnSp>
        <p:nvCxnSpPr>
          <p:cNvPr id="6" name="Straight Arrow Connector 5"/>
          <p:cNvCxnSpPr/>
          <p:nvPr/>
        </p:nvCxnSpPr>
        <p:spPr bwMode="auto">
          <a:xfrm>
            <a:off x="2331818" y="2207127"/>
            <a:ext cx="1278513" cy="115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H="1">
            <a:off x="4686300" y="4422830"/>
            <a:ext cx="4319" cy="110591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5" name="Group 4"/>
          <p:cNvGrpSpPr/>
          <p:nvPr/>
        </p:nvGrpSpPr>
        <p:grpSpPr>
          <a:xfrm>
            <a:off x="0" y="1164957"/>
            <a:ext cx="2806700" cy="2129117"/>
            <a:chOff x="0" y="1164957"/>
            <a:chExt cx="2806700" cy="2129117"/>
          </a:xfrm>
        </p:grpSpPr>
        <p:pic>
          <p:nvPicPr>
            <p:cNvPr id="1030" name="Picture 6" descr="Download Free png Stack Of Documents Png &amp; Free Stack Of Documents.png  Transparent ... - DLPNG.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18" y="1164957"/>
              <a:ext cx="1927728" cy="1896347"/>
            </a:xfrm>
            <a:prstGeom prst="rect">
              <a:avLst/>
            </a:prstGeom>
            <a:noFill/>
            <a:extLst>
              <a:ext uri="{909E8E84-426E-40DD-AFC4-6F175D3DCCD1}">
                <a14:hiddenFill xmlns:a14="http://schemas.microsoft.com/office/drawing/2010/main">
                  <a:solidFill>
                    <a:srgbClr val="FFFFFF"/>
                  </a:solidFill>
                </a14:hiddenFill>
              </a:ext>
            </a:extLst>
          </p:spPr>
        </p:pic>
        <p:sp>
          <p:nvSpPr>
            <p:cNvPr id="15" name="Titel 1"/>
            <p:cNvSpPr txBox="1">
              <a:spLocks/>
            </p:cNvSpPr>
            <p:nvPr/>
          </p:nvSpPr>
          <p:spPr bwMode="auto">
            <a:xfrm>
              <a:off x="0" y="2926378"/>
              <a:ext cx="2806700" cy="36769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1800" kern="0" dirty="0"/>
                <a:t>Multiple Resumes/ CVs</a:t>
              </a:r>
              <a:endParaRPr lang="de-DE" sz="1800" kern="0" dirty="0"/>
            </a:p>
          </p:txBody>
        </p:sp>
      </p:grpSp>
      <p:cxnSp>
        <p:nvCxnSpPr>
          <p:cNvPr id="18" name="Straight Arrow Connector 17"/>
          <p:cNvCxnSpPr/>
          <p:nvPr/>
        </p:nvCxnSpPr>
        <p:spPr bwMode="auto">
          <a:xfrm flipH="1">
            <a:off x="6049387" y="2207127"/>
            <a:ext cx="1278513" cy="115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7" name="Group 6"/>
          <p:cNvGrpSpPr/>
          <p:nvPr/>
        </p:nvGrpSpPr>
        <p:grpSpPr>
          <a:xfrm>
            <a:off x="7327900" y="1277244"/>
            <a:ext cx="1649134" cy="3139395"/>
            <a:chOff x="7327900" y="1277244"/>
            <a:chExt cx="1649134" cy="3139395"/>
          </a:xfrm>
        </p:grpSpPr>
        <p:pic>
          <p:nvPicPr>
            <p:cNvPr id="2050" name="Picture 2" descr="Resume Icon - Download in Colored Outline Sty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7900" y="1277244"/>
              <a:ext cx="1649134" cy="1649134"/>
            </a:xfrm>
            <a:prstGeom prst="rect">
              <a:avLst/>
            </a:prstGeom>
            <a:noFill/>
            <a:extLst>
              <a:ext uri="{909E8E84-426E-40DD-AFC4-6F175D3DCCD1}">
                <a14:hiddenFill xmlns:a14="http://schemas.microsoft.com/office/drawing/2010/main">
                  <a:solidFill>
                    <a:srgbClr val="FFFFFF"/>
                  </a:solidFill>
                </a14:hiddenFill>
              </a:ext>
            </a:extLst>
          </p:spPr>
        </p:pic>
        <p:sp>
          <p:nvSpPr>
            <p:cNvPr id="19" name="Titel 1"/>
            <p:cNvSpPr txBox="1">
              <a:spLocks/>
            </p:cNvSpPr>
            <p:nvPr/>
          </p:nvSpPr>
          <p:spPr bwMode="auto">
            <a:xfrm>
              <a:off x="7426625" y="3144238"/>
              <a:ext cx="1550409" cy="127240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1800" kern="0" dirty="0"/>
                <a:t>Company Defined Job Description</a:t>
              </a:r>
            </a:p>
            <a:p>
              <a:pPr algn="just"/>
              <a:r>
                <a:rPr lang="de-DE" sz="1800" kern="0" dirty="0"/>
                <a:t>5 Years Exp, Manager etc</a:t>
              </a:r>
            </a:p>
          </p:txBody>
        </p:sp>
      </p:grpSp>
      <p:grpSp>
        <p:nvGrpSpPr>
          <p:cNvPr id="4" name="Group 3"/>
          <p:cNvGrpSpPr/>
          <p:nvPr/>
        </p:nvGrpSpPr>
        <p:grpSpPr>
          <a:xfrm>
            <a:off x="3407131" y="1102371"/>
            <a:ext cx="2760882" cy="3314269"/>
            <a:chOff x="3610331" y="1102371"/>
            <a:chExt cx="2760882" cy="3314269"/>
          </a:xfrm>
        </p:grpSpPr>
        <p:sp>
          <p:nvSpPr>
            <p:cNvPr id="24" name="Titel 1"/>
            <p:cNvSpPr txBox="1">
              <a:spLocks/>
            </p:cNvSpPr>
            <p:nvPr/>
          </p:nvSpPr>
          <p:spPr bwMode="auto">
            <a:xfrm>
              <a:off x="3610331" y="3311884"/>
              <a:ext cx="2760882" cy="11047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2000" kern="0" dirty="0">
                  <a:solidFill>
                    <a:srgbClr val="C00000"/>
                  </a:solidFill>
                  <a:effectLst>
                    <a:outerShdw blurRad="38100" dist="38100" dir="2700000" algn="tl">
                      <a:srgbClr val="000000">
                        <a:alpha val="43137"/>
                      </a:srgbClr>
                    </a:outerShdw>
                  </a:effectLst>
                </a:rPr>
                <a:t>Artificial Intelligence System (NLP - TFIDF + Machine Learning)</a:t>
              </a:r>
              <a:endParaRPr lang="de-DE" sz="2000" kern="0" dirty="0">
                <a:solidFill>
                  <a:srgbClr val="C00000"/>
                </a:solidFill>
                <a:effectLst>
                  <a:outerShdw blurRad="38100" dist="38100" dir="2700000" algn="tl">
                    <a:srgbClr val="000000">
                      <a:alpha val="43137"/>
                    </a:srgbClr>
                  </a:outerShdw>
                </a:effectLst>
              </a:endParaRPr>
            </a:p>
          </p:txBody>
        </p:sp>
        <p:pic>
          <p:nvPicPr>
            <p:cNvPr id="2052" name="Picture 4" descr="Artificial intelligence - Free electronics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088" y="1102371"/>
              <a:ext cx="2209511" cy="2209512"/>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itel 1"/>
          <p:cNvSpPr txBox="1">
            <a:spLocks/>
          </p:cNvSpPr>
          <p:nvPr/>
        </p:nvSpPr>
        <p:spPr bwMode="auto">
          <a:xfrm>
            <a:off x="3646501" y="5461266"/>
            <a:ext cx="1749398" cy="81168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2000" kern="0" dirty="0">
                <a:solidFill>
                  <a:srgbClr val="C00000"/>
                </a:solidFill>
                <a:effectLst>
                  <a:outerShdw blurRad="38100" dist="38100" dir="2700000" algn="tl">
                    <a:srgbClr val="000000">
                      <a:alpha val="43137"/>
                    </a:srgbClr>
                  </a:outerShdw>
                </a:effectLst>
              </a:rPr>
              <a:t>Classify CVs Similar to JD</a:t>
            </a:r>
            <a:endParaRPr lang="de-DE" sz="2000" kern="0" dirty="0">
              <a:solidFill>
                <a:srgbClr val="C00000"/>
              </a:solidFill>
              <a:effectLst>
                <a:outerShdw blurRad="38100" dist="38100" dir="2700000" algn="tl">
                  <a:srgbClr val="000000">
                    <a:alpha val="43137"/>
                  </a:srgbClr>
                </a:outerShdw>
              </a:effectLst>
            </a:endParaRPr>
          </a:p>
        </p:txBody>
      </p:sp>
      <p:grpSp>
        <p:nvGrpSpPr>
          <p:cNvPr id="26" name="Group 25"/>
          <p:cNvGrpSpPr/>
          <p:nvPr/>
        </p:nvGrpSpPr>
        <p:grpSpPr>
          <a:xfrm>
            <a:off x="426721" y="4841591"/>
            <a:ext cx="2112149" cy="1233574"/>
            <a:chOff x="402451" y="5205325"/>
            <a:chExt cx="2112149" cy="1233574"/>
          </a:xfrm>
        </p:grpSpPr>
        <p:pic>
          <p:nvPicPr>
            <p:cNvPr id="12" name="Picture 11"/>
            <p:cNvPicPr>
              <a:picLocks noChangeAspect="1"/>
            </p:cNvPicPr>
            <p:nvPr/>
          </p:nvPicPr>
          <p:blipFill>
            <a:blip r:embed="rId6"/>
            <a:stretch>
              <a:fillRect/>
            </a:stretch>
          </p:blipFill>
          <p:spPr>
            <a:xfrm>
              <a:off x="402451" y="5205325"/>
              <a:ext cx="962025" cy="1099457"/>
            </a:xfrm>
            <a:prstGeom prst="rect">
              <a:avLst/>
            </a:prstGeom>
          </p:spPr>
        </p:pic>
        <p:sp>
          <p:nvSpPr>
            <p:cNvPr id="28" name="Titel 1"/>
            <p:cNvSpPr txBox="1">
              <a:spLocks/>
            </p:cNvSpPr>
            <p:nvPr/>
          </p:nvSpPr>
          <p:spPr bwMode="auto">
            <a:xfrm>
              <a:off x="839801" y="5831240"/>
              <a:ext cx="1674799" cy="60765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1800" kern="0" dirty="0"/>
                <a:t>Top 10 Most relevant CVS</a:t>
              </a:r>
              <a:endParaRPr lang="de-DE" sz="1800" kern="0" dirty="0"/>
            </a:p>
          </p:txBody>
        </p:sp>
      </p:grpSp>
      <p:cxnSp>
        <p:nvCxnSpPr>
          <p:cNvPr id="29" name="Straight Arrow Connector 28"/>
          <p:cNvCxnSpPr/>
          <p:nvPr/>
        </p:nvCxnSpPr>
        <p:spPr bwMode="auto">
          <a:xfrm flipH="1">
            <a:off x="2569874" y="5756210"/>
            <a:ext cx="1085646" cy="115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513132" y="5755054"/>
            <a:ext cx="960566" cy="115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nvGrpSpPr>
          <p:cNvPr id="23" name="Group 22"/>
          <p:cNvGrpSpPr/>
          <p:nvPr/>
        </p:nvGrpSpPr>
        <p:grpSpPr>
          <a:xfrm>
            <a:off x="6066413" y="5401743"/>
            <a:ext cx="1674799" cy="977252"/>
            <a:chOff x="6168013" y="5528743"/>
            <a:chExt cx="1674799" cy="977252"/>
          </a:xfrm>
        </p:grpSpPr>
        <p:pic>
          <p:nvPicPr>
            <p:cNvPr id="22" name="Picture 21"/>
            <p:cNvPicPr>
              <a:picLocks noChangeAspect="1"/>
            </p:cNvPicPr>
            <p:nvPr/>
          </p:nvPicPr>
          <p:blipFill>
            <a:blip r:embed="rId7"/>
            <a:stretch>
              <a:fillRect/>
            </a:stretch>
          </p:blipFill>
          <p:spPr>
            <a:xfrm>
              <a:off x="6605362" y="5528743"/>
              <a:ext cx="800100" cy="714375"/>
            </a:xfrm>
            <a:prstGeom prst="rect">
              <a:avLst/>
            </a:prstGeom>
          </p:spPr>
        </p:pic>
        <p:sp>
          <p:nvSpPr>
            <p:cNvPr id="33" name="Titel 1"/>
            <p:cNvSpPr txBox="1">
              <a:spLocks/>
            </p:cNvSpPr>
            <p:nvPr/>
          </p:nvSpPr>
          <p:spPr bwMode="auto">
            <a:xfrm>
              <a:off x="6168013" y="5898336"/>
              <a:ext cx="1674799" cy="607659"/>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1800" kern="0" dirty="0"/>
                <a:t>Not Applicable</a:t>
              </a:r>
              <a:endParaRPr lang="de-DE" sz="1800" kern="0" dirty="0"/>
            </a:p>
          </p:txBody>
        </p:sp>
      </p:grpSp>
    </p:spTree>
    <p:extLst>
      <p:ext uri="{BB962C8B-B14F-4D97-AF65-F5344CB8AC3E}">
        <p14:creationId xmlns:p14="http://schemas.microsoft.com/office/powerpoint/2010/main" val="190521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righ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righ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Reducing Employee Turnover/ Churn Prediction</a:t>
            </a:r>
          </a:p>
        </p:txBody>
      </p:sp>
      <p:sp>
        <p:nvSpPr>
          <p:cNvPr id="15" name="Titel 1"/>
          <p:cNvSpPr txBox="1">
            <a:spLocks/>
          </p:cNvSpPr>
          <p:nvPr/>
        </p:nvSpPr>
        <p:spPr bwMode="auto">
          <a:xfrm>
            <a:off x="116535" y="2492086"/>
            <a:ext cx="8878309" cy="329911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marL="285750" indent="-285750" algn="just">
              <a:lnSpc>
                <a:spcPct val="150000"/>
              </a:lnSpc>
              <a:buFont typeface="Wingdings" panose="05000000000000000000" pitchFamily="2" charset="2"/>
              <a:buChar char="ü"/>
            </a:pPr>
            <a:r>
              <a:rPr lang="en-US" sz="1800" kern="0" dirty="0">
                <a:solidFill>
                  <a:srgbClr val="C00000"/>
                </a:solidFill>
              </a:rPr>
              <a:t>It is always in an organization’s best interest to retain an existing employee rather than hiring new employees for the same job role </a:t>
            </a:r>
          </a:p>
          <a:p>
            <a:pPr marL="285750" indent="-285750" algn="just">
              <a:lnSpc>
                <a:spcPct val="150000"/>
              </a:lnSpc>
              <a:buFont typeface="Wingdings" panose="05000000000000000000" pitchFamily="2" charset="2"/>
              <a:buChar char="ü"/>
            </a:pPr>
            <a:r>
              <a:rPr lang="en-US" sz="1800" kern="0" dirty="0">
                <a:solidFill>
                  <a:srgbClr val="00B050"/>
                </a:solidFill>
              </a:rPr>
              <a:t>Data Science can help identify which employees are more likely to stay a longer time within the organization by using Predictive Analysis</a:t>
            </a:r>
          </a:p>
          <a:p>
            <a:pPr marL="285750" indent="-285750" algn="just">
              <a:lnSpc>
                <a:spcPct val="150000"/>
              </a:lnSpc>
              <a:buFont typeface="Wingdings" panose="05000000000000000000" pitchFamily="2" charset="2"/>
              <a:buChar char="ü"/>
            </a:pPr>
            <a:r>
              <a:rPr lang="en-US" sz="1800" kern="0" dirty="0">
                <a:solidFill>
                  <a:srgbClr val="0070C0"/>
                </a:solidFill>
              </a:rPr>
              <a:t>It helps you identify who will leave, why, and what you can do about it. In order to identify the needs of current and future employees, HR professionals can make use of Analytics to ensure effective recruitment and </a:t>
            </a:r>
            <a:r>
              <a:rPr lang="en-US" sz="1800" kern="0" dirty="0" err="1">
                <a:solidFill>
                  <a:srgbClr val="0070C0"/>
                </a:solidFill>
              </a:rPr>
              <a:t>retainment</a:t>
            </a:r>
            <a:endParaRPr lang="de-DE" sz="1800" kern="0" dirty="0">
              <a:solidFill>
                <a:srgbClr val="0070C0"/>
              </a:solidFill>
            </a:endParaRPr>
          </a:p>
        </p:txBody>
      </p:sp>
      <p:pic>
        <p:nvPicPr>
          <p:cNvPr id="4" name="Picture 3"/>
          <p:cNvPicPr>
            <a:picLocks noChangeAspect="1"/>
          </p:cNvPicPr>
          <p:nvPr/>
        </p:nvPicPr>
        <p:blipFill>
          <a:blip r:embed="rId3"/>
          <a:stretch>
            <a:fillRect/>
          </a:stretch>
        </p:blipFill>
        <p:spPr>
          <a:xfrm>
            <a:off x="1873682" y="991448"/>
            <a:ext cx="5384800" cy="1462538"/>
          </a:xfrm>
          <a:prstGeom prst="rect">
            <a:avLst/>
          </a:prstGeom>
        </p:spPr>
      </p:pic>
      <p:sp>
        <p:nvSpPr>
          <p:cNvPr id="5" name="Oval 4"/>
          <p:cNvSpPr/>
          <p:nvPr/>
        </p:nvSpPr>
        <p:spPr bwMode="auto">
          <a:xfrm>
            <a:off x="5613400" y="775854"/>
            <a:ext cx="1917700" cy="1985241"/>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Tree>
    <p:extLst>
      <p:ext uri="{BB962C8B-B14F-4D97-AF65-F5344CB8AC3E}">
        <p14:creationId xmlns:p14="http://schemas.microsoft.com/office/powerpoint/2010/main" val="115586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fltVal val="0"/>
                                          </p:val>
                                        </p:tav>
                                        <p:tav tm="100000">
                                          <p:val>
                                            <p:strVal val="#ppt_w"/>
                                          </p:val>
                                        </p:tav>
                                      </p:tavLst>
                                    </p:anim>
                                    <p:anim calcmode="lin" valueType="num">
                                      <p:cBhvr>
                                        <p:cTn id="23" dur="1000" fill="hold"/>
                                        <p:tgtEl>
                                          <p:spTgt spid="5"/>
                                        </p:tgtEl>
                                        <p:attrNameLst>
                                          <p:attrName>ppt_h</p:attrName>
                                        </p:attrNameLst>
                                      </p:cBhvr>
                                      <p:tavLst>
                                        <p:tav tm="0">
                                          <p:val>
                                            <p:fltVal val="0"/>
                                          </p:val>
                                        </p:tav>
                                        <p:tav tm="100000">
                                          <p:val>
                                            <p:strVal val="#ppt_h"/>
                                          </p:val>
                                        </p:tav>
                                      </p:tavLst>
                                    </p:anim>
                                    <p:anim calcmode="lin" valueType="num">
                                      <p:cBhvr>
                                        <p:cTn id="24" dur="1000" fill="hold"/>
                                        <p:tgtEl>
                                          <p:spTgt spid="5"/>
                                        </p:tgtEl>
                                        <p:attrNameLst>
                                          <p:attrName>style.rotation</p:attrName>
                                        </p:attrNameLst>
                                      </p:cBhvr>
                                      <p:tavLst>
                                        <p:tav tm="0">
                                          <p:val>
                                            <p:fltVal val="90"/>
                                          </p:val>
                                        </p:tav>
                                        <p:tav tm="100000">
                                          <p:val>
                                            <p:fltVal val="0"/>
                                          </p:val>
                                        </p:tav>
                                      </p:tavLst>
                                    </p:anim>
                                    <p:animEffect transition="in" filter="fade">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3887" y="1346200"/>
            <a:ext cx="9110113" cy="5499100"/>
          </a:xfrm>
          <a:prstGeom prst="rect">
            <a:avLst/>
          </a:prstGeom>
        </p:spPr>
      </p:pic>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Reducing Employee Turnover/ Churn Prediction</a:t>
            </a:r>
          </a:p>
        </p:txBody>
      </p:sp>
    </p:spTree>
    <p:extLst>
      <p:ext uri="{BB962C8B-B14F-4D97-AF65-F5344CB8AC3E}">
        <p14:creationId xmlns:p14="http://schemas.microsoft.com/office/powerpoint/2010/main" val="231699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Advanced Operational Dashboards</a:t>
            </a:r>
          </a:p>
        </p:txBody>
      </p:sp>
      <p:sp>
        <p:nvSpPr>
          <p:cNvPr id="15" name="Titel 1"/>
          <p:cNvSpPr txBox="1">
            <a:spLocks/>
          </p:cNvSpPr>
          <p:nvPr/>
        </p:nvSpPr>
        <p:spPr bwMode="auto">
          <a:xfrm>
            <a:off x="253856" y="1155700"/>
            <a:ext cx="8624454" cy="472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lnSpc>
                <a:spcPct val="200000"/>
              </a:lnSpc>
            </a:pPr>
            <a:r>
              <a:rPr lang="en-US" sz="2000" kern="0" dirty="0">
                <a:solidFill>
                  <a:srgbClr val="C00000"/>
                </a:solidFill>
              </a:rPr>
              <a:t>Acquiring the right talent </a:t>
            </a:r>
            <a:r>
              <a:rPr lang="en-US" sz="2000" kern="0" dirty="0"/>
              <a:t>is just the </a:t>
            </a:r>
            <a:r>
              <a:rPr lang="en-US" sz="2000" kern="0" dirty="0">
                <a:solidFill>
                  <a:srgbClr val="C00000"/>
                </a:solidFill>
              </a:rPr>
              <a:t>first step to optimize business </a:t>
            </a:r>
            <a:r>
              <a:rPr lang="en-US" sz="2000" kern="0" dirty="0"/>
              <a:t>functions, the </a:t>
            </a:r>
            <a:r>
              <a:rPr lang="en-US" sz="2000" kern="0" dirty="0">
                <a:solidFill>
                  <a:srgbClr val="C00000"/>
                </a:solidFill>
              </a:rPr>
              <a:t>main challenge is the management of talent</a:t>
            </a:r>
            <a:r>
              <a:rPr lang="en-US" sz="2000" kern="0" dirty="0"/>
              <a:t>. We have learned that Data Science records </a:t>
            </a:r>
            <a:r>
              <a:rPr lang="en-US" sz="2000" kern="0" dirty="0">
                <a:solidFill>
                  <a:srgbClr val="C00000"/>
                </a:solidFill>
              </a:rPr>
              <a:t>employee performance, appraisals, compensation, behavior with regards to coworkers, upper management and HR, skillsets and experience, contribution made to the organization, how quickly they learn and apply a new skill</a:t>
            </a:r>
            <a:r>
              <a:rPr lang="en-US" sz="2000" kern="0" dirty="0"/>
              <a:t>. This information is analyzed, and insights are provided on how best to manage and retain them</a:t>
            </a:r>
            <a:endParaRPr lang="de-DE" sz="2000" kern="0" dirty="0"/>
          </a:p>
        </p:txBody>
      </p:sp>
      <p:sp>
        <p:nvSpPr>
          <p:cNvPr id="27" name="Titel 1"/>
          <p:cNvSpPr txBox="1">
            <a:spLocks/>
          </p:cNvSpPr>
          <p:nvPr/>
        </p:nvSpPr>
        <p:spPr bwMode="auto">
          <a:xfrm>
            <a:off x="253854" y="5880100"/>
            <a:ext cx="7201045" cy="49954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algn="just"/>
            <a:r>
              <a:rPr lang="en-US" sz="2000" kern="0" dirty="0">
                <a:solidFill>
                  <a:srgbClr val="C00000"/>
                </a:solidFill>
                <a:effectLst>
                  <a:outerShdw blurRad="38100" dist="38100" dir="2700000" algn="tl">
                    <a:srgbClr val="000000">
                      <a:alpha val="43137"/>
                    </a:srgbClr>
                  </a:outerShdw>
                </a:effectLst>
              </a:rPr>
              <a:t>The Solution is Detail Level Dashboard for HR</a:t>
            </a:r>
            <a:endParaRPr lang="de-DE" sz="2000" kern="0" dirty="0">
              <a:solidFill>
                <a:srgbClr val="C0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3"/>
          <a:stretch>
            <a:fillRect/>
          </a:stretch>
        </p:blipFill>
        <p:spPr>
          <a:xfrm>
            <a:off x="253853" y="1155700"/>
            <a:ext cx="8624455" cy="5604948"/>
          </a:xfrm>
          <a:prstGeom prst="rect">
            <a:avLst/>
          </a:prstGeom>
        </p:spPr>
      </p:pic>
    </p:spTree>
    <p:extLst>
      <p:ext uri="{BB962C8B-B14F-4D97-AF65-F5344CB8AC3E}">
        <p14:creationId xmlns:p14="http://schemas.microsoft.com/office/powerpoint/2010/main" val="240105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3855" y="166254"/>
            <a:ext cx="8624454" cy="682337"/>
          </a:xfrm>
          <a:prstGeom prst="rect">
            <a:avLst/>
          </a:prstGeom>
          <a:solidFill>
            <a:schemeClr val="tx2">
              <a:lumMod val="20000"/>
              <a:lumOff val="80000"/>
            </a:schemeClr>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a:ln>
                <a:noFill/>
              </a:ln>
              <a:solidFill>
                <a:schemeClr val="bg1"/>
              </a:solidFill>
              <a:effectLst/>
              <a:latin typeface="Arial" pitchFamily="34" charset="0"/>
            </a:endParaRPr>
          </a:p>
        </p:txBody>
      </p:sp>
      <p:sp>
        <p:nvSpPr>
          <p:cNvPr id="2" name="Titel 1"/>
          <p:cNvSpPr>
            <a:spLocks noGrp="1"/>
          </p:cNvSpPr>
          <p:nvPr>
            <p:ph type="title"/>
          </p:nvPr>
        </p:nvSpPr>
        <p:spPr>
          <a:xfrm>
            <a:off x="294118" y="110259"/>
            <a:ext cx="8523145" cy="609600"/>
          </a:xfrm>
        </p:spPr>
        <p:txBody>
          <a:bodyPr/>
          <a:lstStyle/>
          <a:p>
            <a:pPr algn="ctr"/>
            <a:r>
              <a:rPr lang="en-US" dirty="0"/>
              <a:t>Interactive ChatBOT for Candidates Engagements</a:t>
            </a:r>
          </a:p>
        </p:txBody>
      </p:sp>
      <p:sp>
        <p:nvSpPr>
          <p:cNvPr id="15" name="Titel 1"/>
          <p:cNvSpPr txBox="1">
            <a:spLocks/>
          </p:cNvSpPr>
          <p:nvPr/>
        </p:nvSpPr>
        <p:spPr bwMode="auto">
          <a:xfrm>
            <a:off x="253855" y="1117600"/>
            <a:ext cx="8624453" cy="4749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a:lstStyle>
          <a:p>
            <a:pPr marL="285750" indent="-285750" algn="just">
              <a:lnSpc>
                <a:spcPct val="200000"/>
              </a:lnSpc>
              <a:buFont typeface="Wingdings" panose="05000000000000000000" pitchFamily="2" charset="2"/>
              <a:buChar char="ü"/>
            </a:pPr>
            <a:r>
              <a:rPr lang="en-US" sz="2000" kern="0" dirty="0"/>
              <a:t>Asking Questions by Candidates is often part of Joining Process</a:t>
            </a:r>
          </a:p>
          <a:p>
            <a:pPr marL="285750" indent="-285750" algn="just">
              <a:lnSpc>
                <a:spcPct val="200000"/>
              </a:lnSpc>
              <a:buFont typeface="Wingdings" panose="05000000000000000000" pitchFamily="2" charset="2"/>
              <a:buChar char="ü"/>
            </a:pPr>
            <a:r>
              <a:rPr lang="en-US" sz="2000" kern="0" dirty="0"/>
              <a:t>Existing Employees may also ask multiple questions after joining like policies (Attendance, Medical, Insurance etc.), Salary raise, Performance etc.</a:t>
            </a:r>
          </a:p>
          <a:p>
            <a:pPr marL="285750" indent="-285750" algn="just">
              <a:lnSpc>
                <a:spcPct val="200000"/>
              </a:lnSpc>
              <a:buFont typeface="Wingdings" panose="05000000000000000000" pitchFamily="2" charset="2"/>
              <a:buChar char="ü"/>
            </a:pPr>
            <a:r>
              <a:rPr lang="en-US" sz="2000" kern="0" dirty="0"/>
              <a:t>HR if busy in other manual works will not be able to respond queries due to which we may </a:t>
            </a:r>
            <a:r>
              <a:rPr lang="en-US" sz="2000" kern="0" dirty="0">
                <a:solidFill>
                  <a:srgbClr val="C00000"/>
                </a:solidFill>
              </a:rPr>
              <a:t>MISS GOOD CANDIDATE </a:t>
            </a:r>
            <a:r>
              <a:rPr lang="en-US" sz="2000" kern="0" dirty="0"/>
              <a:t>or </a:t>
            </a:r>
            <a:r>
              <a:rPr lang="en-US" sz="2000" kern="0" dirty="0">
                <a:solidFill>
                  <a:srgbClr val="C00000"/>
                </a:solidFill>
              </a:rPr>
              <a:t>MAKE UNHAPPY an EXISTING EMPLOYEE</a:t>
            </a:r>
          </a:p>
          <a:p>
            <a:pPr marL="285750" indent="-285750" algn="just">
              <a:lnSpc>
                <a:spcPct val="200000"/>
              </a:lnSpc>
              <a:buFont typeface="Wingdings" panose="05000000000000000000" pitchFamily="2" charset="2"/>
              <a:buChar char="ü"/>
            </a:pPr>
            <a:r>
              <a:rPr lang="en-US" sz="2000" kern="0" dirty="0">
                <a:solidFill>
                  <a:srgbClr val="00B050"/>
                </a:solidFill>
              </a:rPr>
              <a:t>Solution is to deploy NLP Based AI ChatBOT</a:t>
            </a:r>
            <a:endParaRPr lang="de-DE" sz="2000" kern="0" dirty="0">
              <a:solidFill>
                <a:srgbClr val="00B050"/>
              </a:solidFill>
            </a:endParaRPr>
          </a:p>
        </p:txBody>
      </p:sp>
    </p:spTree>
    <p:extLst>
      <p:ext uri="{BB962C8B-B14F-4D97-AF65-F5344CB8AC3E}">
        <p14:creationId xmlns:p14="http://schemas.microsoft.com/office/powerpoint/2010/main" val="31494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wipe(left)">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TUM_Vorlage_weiss-3">
  <a:themeElements>
    <a:clrScheme name="Leere Präsentation 1">
      <a:dk1>
        <a:srgbClr val="000000"/>
      </a:dk1>
      <a:lt1>
        <a:srgbClr val="FFFFFF"/>
      </a:lt1>
      <a:dk2>
        <a:srgbClr val="005293"/>
      </a:dk2>
      <a:lt2>
        <a:srgbClr val="0065BD"/>
      </a:lt2>
      <a:accent1>
        <a:srgbClr val="A2AD00"/>
      </a:accent1>
      <a:accent2>
        <a:srgbClr val="E37222"/>
      </a:accent2>
      <a:accent3>
        <a:srgbClr val="FFFFFF"/>
      </a:accent3>
      <a:accent4>
        <a:srgbClr val="000000"/>
      </a:accent4>
      <a:accent5>
        <a:srgbClr val="CED3AA"/>
      </a:accent5>
      <a:accent6>
        <a:srgbClr val="CE671E"/>
      </a:accent6>
      <a:hlink>
        <a:srgbClr val="DAD7CB"/>
      </a:hlink>
      <a:folHlink>
        <a:srgbClr val="9C9D9F"/>
      </a:folHlink>
    </a:clrScheme>
    <a:fontScheme name="3_TUM_Vorlage_weiss-3">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err="1"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lnDef>
    <a:txDef>
      <a:spPr>
        <a:noFill/>
      </a:spPr>
      <a:bodyPr wrap="square" rtlCol="0">
        <a:spAutoFit/>
      </a:bodyPr>
      <a:lstStyle>
        <a:defPPr algn="l">
          <a:defRPr dirty="0" smtClean="0"/>
        </a:defPPr>
      </a:lstStyle>
    </a:txDef>
  </a:objectDefaults>
  <a:extraClrSchemeLst>
    <a:extraClrScheme>
      <a:clrScheme name="Leere Präsentation 1">
        <a:dk1>
          <a:srgbClr val="000000"/>
        </a:dk1>
        <a:lt1>
          <a:srgbClr val="FFFFFF"/>
        </a:lt1>
        <a:dk2>
          <a:srgbClr val="005293"/>
        </a:dk2>
        <a:lt2>
          <a:srgbClr val="0065BD"/>
        </a:lt2>
        <a:accent1>
          <a:srgbClr val="A2AD00"/>
        </a:accent1>
        <a:accent2>
          <a:srgbClr val="E37222"/>
        </a:accent2>
        <a:accent3>
          <a:srgbClr val="FFFFFF"/>
        </a:accent3>
        <a:accent4>
          <a:srgbClr val="000000"/>
        </a:accent4>
        <a:accent5>
          <a:srgbClr val="CED3AA"/>
        </a:accent5>
        <a:accent6>
          <a:srgbClr val="CE671E"/>
        </a:accent6>
        <a:hlink>
          <a:srgbClr val="DAD7CB"/>
        </a:hlink>
        <a:folHlink>
          <a:srgbClr val="9C9D9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2" id="{24C572CF-B948-46CB-8619-66FFF2195025}" vid="{0A3BC9D3-26D6-4CA1-AA43-DF10DC324C49}"/>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Folienmaster_Krcmar Lab_v1 (7) (1)</Template>
  <TotalTime>1128</TotalTime>
  <Words>1126</Words>
  <Application>Microsoft Office PowerPoint</Application>
  <PresentationFormat>On-screen Show (4:3)</PresentationFormat>
  <Paragraphs>116</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Wingdings</vt:lpstr>
      <vt:lpstr>3_TUM_Vorlage_weiss-3</vt:lpstr>
      <vt:lpstr>Data Science Use Cases in HR</vt:lpstr>
      <vt:lpstr>Data Science Use Cases in HR</vt:lpstr>
      <vt:lpstr>Data Science Use Cases in HR</vt:lpstr>
      <vt:lpstr>Talent Acquisition and Resume Filtering/ Screening</vt:lpstr>
      <vt:lpstr>Talent Acquisition and Resume Filtering/ Screening</vt:lpstr>
      <vt:lpstr>Reducing Employee Turnover/ Churn Prediction</vt:lpstr>
      <vt:lpstr>Reducing Employee Turnover/ Churn Prediction</vt:lpstr>
      <vt:lpstr>Advanced Operational Dashboards</vt:lpstr>
      <vt:lpstr>Interactive ChatBOT for Candidates Engagements</vt:lpstr>
      <vt:lpstr>Interactive ChatBOT for Candidates Engagements</vt:lpstr>
      <vt:lpstr>Employees Dashboard/ Self Assessment Module</vt:lpstr>
      <vt:lpstr>Analysis of Customers/ Employees Reviews</vt:lpstr>
      <vt:lpstr>SWOT Analysis Model</vt:lpstr>
      <vt:lpstr>Workforce Analytics And Planning</vt:lpstr>
      <vt:lpstr>Other Possible Use Cases</vt:lpstr>
      <vt:lpstr>Other Possible Use Cases</vt:lpstr>
      <vt:lpstr>Data Sources</vt:lpstr>
      <vt:lpstr>Technical Steps</vt:lpstr>
      <vt:lpstr>Data Science Use Cases in HR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Use Cases in HR</dc:title>
  <cp:lastModifiedBy>Zohaib Ullah</cp:lastModifiedBy>
  <cp:revision>1</cp:revision>
  <dcterms:created xsi:type="dcterms:W3CDTF">2021-10-21T18:50:16Z</dcterms:created>
  <dcterms:modified xsi:type="dcterms:W3CDTF">2024-02-05T09:42:46Z</dcterms:modified>
</cp:coreProperties>
</file>