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72" r:id="rId4"/>
    <p:sldId id="291" r:id="rId5"/>
    <p:sldId id="279" r:id="rId6"/>
    <p:sldId id="292" r:id="rId7"/>
    <p:sldId id="293" r:id="rId8"/>
    <p:sldId id="273" r:id="rId9"/>
    <p:sldId id="277" r:id="rId10"/>
    <p:sldId id="278" r:id="rId11"/>
    <p:sldId id="290" r:id="rId12"/>
    <p:sldId id="271" r:id="rId13"/>
  </p:sldIdLst>
  <p:sldSz cx="9144000" cy="5143500" type="screen16x9"/>
  <p:notesSz cx="6858000" cy="9144000"/>
  <p:embeddedFontLst>
    <p:embeddedFont>
      <p:font typeface="Playfair Display" panose="020B0604020202020204" charset="0"/>
      <p:regular r:id="rId15"/>
      <p:bold r:id="rId16"/>
      <p:italic r:id="rId17"/>
      <p:boldItalic r:id="rId18"/>
    </p:embeddedFont>
    <p:embeddedFont>
      <p:font typeface="La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04" y="2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63440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255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215d1a2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215d1a2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595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215d1a2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215d1a2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5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8215d1a20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8215d1a20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31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215d1a2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215d1a2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457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215d1a2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215d1a2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201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215d1a2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215d1a2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97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215d1a2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215d1a2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18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215d1a2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215d1a2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7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215d1a2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215d1a2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585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215d1a2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215d1a2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023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215d1a2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215d1a2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00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hyperlink" Target="https://selenium-python.readthedocs.io/"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49" y="2403852"/>
            <a:ext cx="2951400" cy="1584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dirty="0" smtClean="0"/>
              <a:t>Data Scrapping and Category Classification</a:t>
            </a:r>
            <a:endParaRPr dirty="0"/>
          </a:p>
        </p:txBody>
      </p:sp>
      <p:pic>
        <p:nvPicPr>
          <p:cNvPr id="2050" name="Picture 2" descr="Classification Icons &amp; Symb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836" y="1115961"/>
            <a:ext cx="1400226" cy="14002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solidFill>
                  <a:srgbClr val="980000"/>
                </a:solidFill>
              </a:rPr>
              <a:t>Dashboard Example</a:t>
            </a:r>
            <a:endParaRPr dirty="0">
              <a:solidFill>
                <a:srgbClr val="980000"/>
              </a:solidFill>
            </a:endParaRPr>
          </a:p>
        </p:txBody>
      </p:sp>
      <p:sp>
        <p:nvSpPr>
          <p:cNvPr id="4" name="Google Shape;73;p15"/>
          <p:cNvSpPr txBox="1">
            <a:spLocks noGrp="1"/>
          </p:cNvSpPr>
          <p:nvPr>
            <p:ph type="body" idx="1"/>
          </p:nvPr>
        </p:nvSpPr>
        <p:spPr>
          <a:xfrm>
            <a:off x="311700" y="1017449"/>
            <a:ext cx="8710380" cy="3972561"/>
          </a:xfrm>
          <a:prstGeom prst="rect">
            <a:avLst/>
          </a:prstGeom>
        </p:spPr>
        <p:txBody>
          <a:bodyPr spcFirstLastPara="1" wrap="square" lIns="91425" tIns="91425" rIns="91425" bIns="91425" anchor="t" anchorCtr="0">
            <a:noAutofit/>
          </a:bodyPr>
          <a:lstStyle/>
          <a:p>
            <a:pPr lvl="0" indent="-368300" algn="just">
              <a:lnSpc>
                <a:spcPct val="200000"/>
              </a:lnSpc>
              <a:buClr>
                <a:schemeClr val="accent1"/>
              </a:buClr>
              <a:buSzPts val="2200"/>
            </a:pPr>
            <a:r>
              <a:rPr lang="en-US" sz="1400" b="1" dirty="0" smtClean="0">
                <a:solidFill>
                  <a:srgbClr val="C00000"/>
                </a:solidFill>
                <a:latin typeface="+mj-lt"/>
              </a:rPr>
              <a:t>Let say we select Christmas category</a:t>
            </a:r>
            <a:endParaRPr lang="en-US" dirty="0">
              <a:solidFill>
                <a:schemeClr val="accent1"/>
              </a:solidFill>
              <a:latin typeface="+mj-lt"/>
            </a:endParaRPr>
          </a:p>
        </p:txBody>
      </p:sp>
      <p:pic>
        <p:nvPicPr>
          <p:cNvPr id="3" name="Picture 2"/>
          <p:cNvPicPr>
            <a:picLocks noChangeAspect="1"/>
          </p:cNvPicPr>
          <p:nvPr/>
        </p:nvPicPr>
        <p:blipFill>
          <a:blip r:embed="rId3"/>
          <a:stretch>
            <a:fillRect/>
          </a:stretch>
        </p:blipFill>
        <p:spPr>
          <a:xfrm>
            <a:off x="114300" y="0"/>
            <a:ext cx="9029700" cy="5023510"/>
          </a:xfrm>
          <a:prstGeom prst="rect">
            <a:avLst/>
          </a:prstGeom>
        </p:spPr>
      </p:pic>
    </p:spTree>
    <p:extLst>
      <p:ext uri="{BB962C8B-B14F-4D97-AF65-F5344CB8AC3E}">
        <p14:creationId xmlns:p14="http://schemas.microsoft.com/office/powerpoint/2010/main" val="240182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solidFill>
                  <a:srgbClr val="980000"/>
                </a:solidFill>
              </a:rPr>
              <a:t>Final Comments</a:t>
            </a:r>
            <a:endParaRPr dirty="0">
              <a:solidFill>
                <a:srgbClr val="980000"/>
              </a:solidFill>
            </a:endParaRPr>
          </a:p>
        </p:txBody>
      </p:sp>
      <p:sp>
        <p:nvSpPr>
          <p:cNvPr id="4" name="Google Shape;73;p15"/>
          <p:cNvSpPr txBox="1">
            <a:spLocks noGrp="1"/>
          </p:cNvSpPr>
          <p:nvPr>
            <p:ph type="body" idx="1"/>
          </p:nvPr>
        </p:nvSpPr>
        <p:spPr>
          <a:xfrm>
            <a:off x="311700" y="1017450"/>
            <a:ext cx="8520600" cy="3703200"/>
          </a:xfrm>
          <a:prstGeom prst="rect">
            <a:avLst/>
          </a:prstGeom>
        </p:spPr>
        <p:txBody>
          <a:bodyPr spcFirstLastPara="1" wrap="square" lIns="91425" tIns="91425" rIns="91425" bIns="91425" anchor="t" anchorCtr="0">
            <a:noAutofit/>
          </a:bodyPr>
          <a:lstStyle/>
          <a:p>
            <a:pPr lvl="0" indent="-368300" algn="just">
              <a:lnSpc>
                <a:spcPct val="200000"/>
              </a:lnSpc>
              <a:buClr>
                <a:schemeClr val="accent1"/>
              </a:buClr>
              <a:buSzPts val="2200"/>
              <a:buFont typeface="Wingdings" panose="05000000000000000000" pitchFamily="2" charset="2"/>
              <a:buChar char="v"/>
            </a:pPr>
            <a:r>
              <a:rPr lang="en-US" sz="1400" b="1" dirty="0" smtClean="0">
                <a:solidFill>
                  <a:schemeClr val="accent1"/>
                </a:solidFill>
              </a:rPr>
              <a:t>We have used small amount of data (because the website is closed now </a:t>
            </a:r>
            <a:r>
              <a:rPr lang="en-US" sz="1400" b="1" dirty="0" smtClean="0">
                <a:solidFill>
                  <a:schemeClr val="accent1"/>
                </a:solidFill>
                <a:sym typeface="Wingdings" panose="05000000000000000000" pitchFamily="2" charset="2"/>
              </a:rPr>
              <a:t> the contest ended)</a:t>
            </a:r>
          </a:p>
          <a:p>
            <a:pPr lvl="0" indent="-368300" algn="just">
              <a:lnSpc>
                <a:spcPct val="200000"/>
              </a:lnSpc>
              <a:buClr>
                <a:schemeClr val="accent1"/>
              </a:buClr>
              <a:buSzPts val="2200"/>
              <a:buFont typeface="Wingdings" panose="05000000000000000000" pitchFamily="2" charset="2"/>
              <a:buChar char="v"/>
            </a:pPr>
            <a:r>
              <a:rPr lang="en-US" sz="1400" b="1" dirty="0" smtClean="0">
                <a:solidFill>
                  <a:schemeClr val="accent1"/>
                </a:solidFill>
                <a:sym typeface="Wingdings" panose="05000000000000000000" pitchFamily="2" charset="2"/>
              </a:rPr>
              <a:t>Unable to extract data further</a:t>
            </a:r>
          </a:p>
          <a:p>
            <a:pPr lvl="0" indent="-368300" algn="just">
              <a:lnSpc>
                <a:spcPct val="200000"/>
              </a:lnSpc>
              <a:buClr>
                <a:schemeClr val="accent1"/>
              </a:buClr>
              <a:buSzPts val="2200"/>
              <a:buFont typeface="Wingdings" panose="05000000000000000000" pitchFamily="2" charset="2"/>
              <a:buChar char="v"/>
            </a:pPr>
            <a:r>
              <a:rPr lang="en-US" sz="1400" b="1" dirty="0" smtClean="0">
                <a:solidFill>
                  <a:schemeClr val="accent1"/>
                </a:solidFill>
                <a:sym typeface="Wingdings" panose="05000000000000000000" pitchFamily="2" charset="2"/>
              </a:rPr>
              <a:t>We can use Machine Learning based automated technique to classify images based on captions into different categories</a:t>
            </a:r>
            <a:endParaRPr sz="1400" b="1" dirty="0">
              <a:solidFill>
                <a:srgbClr val="C00000"/>
              </a:solidFill>
            </a:endParaRPr>
          </a:p>
        </p:txBody>
      </p:sp>
      <p:pic>
        <p:nvPicPr>
          <p:cNvPr id="2" name="Picture 1"/>
          <p:cNvPicPr>
            <a:picLocks noChangeAspect="1"/>
          </p:cNvPicPr>
          <p:nvPr/>
        </p:nvPicPr>
        <p:blipFill>
          <a:blip r:embed="rId3"/>
          <a:stretch>
            <a:fillRect/>
          </a:stretch>
        </p:blipFill>
        <p:spPr>
          <a:xfrm>
            <a:off x="447674" y="1022101"/>
            <a:ext cx="8384626" cy="3857578"/>
          </a:xfrm>
          <a:prstGeom prst="rect">
            <a:avLst/>
          </a:prstGeom>
        </p:spPr>
      </p:pic>
    </p:spTree>
    <p:extLst>
      <p:ext uri="{BB962C8B-B14F-4D97-AF65-F5344CB8AC3E}">
        <p14:creationId xmlns:p14="http://schemas.microsoft.com/office/powerpoint/2010/main" val="11052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solidFill>
                  <a:srgbClr val="980000"/>
                </a:solidFill>
              </a:rPr>
              <a:t>Agenda</a:t>
            </a:r>
            <a:endParaRPr dirty="0">
              <a:solidFill>
                <a:srgbClr val="980000"/>
              </a:solidFill>
            </a:endParaRPr>
          </a:p>
        </p:txBody>
      </p:sp>
      <p:sp>
        <p:nvSpPr>
          <p:cNvPr id="4" name="Google Shape;73;p15"/>
          <p:cNvSpPr txBox="1">
            <a:spLocks noGrp="1"/>
          </p:cNvSpPr>
          <p:nvPr>
            <p:ph type="body" idx="1"/>
          </p:nvPr>
        </p:nvSpPr>
        <p:spPr>
          <a:xfrm>
            <a:off x="311700" y="1152475"/>
            <a:ext cx="8520600" cy="3863662"/>
          </a:xfrm>
          <a:prstGeom prst="rect">
            <a:avLst/>
          </a:prstGeom>
        </p:spPr>
        <p:txBody>
          <a:bodyPr spcFirstLastPara="1" wrap="square" lIns="91425" tIns="91425" rIns="91425" bIns="91425" anchor="t" anchorCtr="0">
            <a:noAutofit/>
          </a:bodyPr>
          <a:lstStyle/>
          <a:p>
            <a:pPr marL="457200" lvl="0" indent="-368300" algn="l" rtl="0">
              <a:lnSpc>
                <a:spcPct val="200000"/>
              </a:lnSpc>
              <a:spcBef>
                <a:spcPts val="0"/>
              </a:spcBef>
              <a:spcAft>
                <a:spcPts val="0"/>
              </a:spcAft>
              <a:buClr>
                <a:schemeClr val="accent1"/>
              </a:buClr>
              <a:buSzPts val="2200"/>
              <a:buChar char="●"/>
            </a:pPr>
            <a:r>
              <a:rPr lang="en-US" sz="1600" dirty="0" smtClean="0">
                <a:solidFill>
                  <a:schemeClr val="accent1"/>
                </a:solidFill>
                <a:latin typeface="+mj-lt"/>
              </a:rPr>
              <a:t>Proposed Methodology</a:t>
            </a:r>
          </a:p>
          <a:p>
            <a:pPr marL="457200" lvl="0" indent="-368300" algn="l" rtl="0">
              <a:lnSpc>
                <a:spcPct val="200000"/>
              </a:lnSpc>
              <a:spcBef>
                <a:spcPts val="0"/>
              </a:spcBef>
              <a:spcAft>
                <a:spcPts val="0"/>
              </a:spcAft>
              <a:buClr>
                <a:schemeClr val="accent1"/>
              </a:buClr>
              <a:buSzPts val="2200"/>
              <a:buChar char="●"/>
            </a:pPr>
            <a:r>
              <a:rPr lang="en-US" sz="1600" dirty="0" smtClean="0">
                <a:solidFill>
                  <a:schemeClr val="accent1"/>
                </a:solidFill>
                <a:latin typeface="+mj-lt"/>
              </a:rPr>
              <a:t>How to extract data and images?</a:t>
            </a:r>
          </a:p>
          <a:p>
            <a:pPr marL="457200" lvl="0" indent="-368300" algn="l" rtl="0">
              <a:lnSpc>
                <a:spcPct val="200000"/>
              </a:lnSpc>
              <a:spcBef>
                <a:spcPts val="0"/>
              </a:spcBef>
              <a:spcAft>
                <a:spcPts val="0"/>
              </a:spcAft>
              <a:buClr>
                <a:schemeClr val="accent1"/>
              </a:buClr>
              <a:buSzPts val="2200"/>
              <a:buChar char="●"/>
            </a:pPr>
            <a:r>
              <a:rPr lang="en-US" sz="1600" dirty="0" smtClean="0">
                <a:solidFill>
                  <a:schemeClr val="accent1"/>
                </a:solidFill>
                <a:latin typeface="+mj-lt"/>
              </a:rPr>
              <a:t>Text Classification/ Categories</a:t>
            </a:r>
          </a:p>
          <a:p>
            <a:pPr marL="457200" lvl="0" indent="-368300" algn="l" rtl="0">
              <a:lnSpc>
                <a:spcPct val="200000"/>
              </a:lnSpc>
              <a:spcBef>
                <a:spcPts val="0"/>
              </a:spcBef>
              <a:spcAft>
                <a:spcPts val="0"/>
              </a:spcAft>
              <a:buClr>
                <a:schemeClr val="accent1"/>
              </a:buClr>
              <a:buSzPts val="2200"/>
              <a:buChar char="●"/>
            </a:pPr>
            <a:r>
              <a:rPr lang="en-US" sz="1600" dirty="0" smtClean="0">
                <a:solidFill>
                  <a:schemeClr val="accent1"/>
                </a:solidFill>
                <a:latin typeface="+mj-lt"/>
              </a:rPr>
              <a:t>Data Analysis/ Exploration Data Analysis</a:t>
            </a:r>
            <a:endParaRPr lang="en-US" sz="1600" dirty="0" smtClean="0">
              <a:solidFill>
                <a:schemeClr val="accent1"/>
              </a:solidFill>
              <a:latin typeface="+mj-lt"/>
            </a:endParaRPr>
          </a:p>
          <a:p>
            <a:pPr marL="457200" lvl="0" indent="-368300" algn="l" rtl="0">
              <a:lnSpc>
                <a:spcPct val="200000"/>
              </a:lnSpc>
              <a:spcBef>
                <a:spcPts val="0"/>
              </a:spcBef>
              <a:spcAft>
                <a:spcPts val="0"/>
              </a:spcAft>
              <a:buClr>
                <a:schemeClr val="accent1"/>
              </a:buClr>
              <a:buSzPts val="2200"/>
              <a:buChar char="●"/>
            </a:pPr>
            <a:r>
              <a:rPr lang="en-US" sz="1600" dirty="0" smtClean="0">
                <a:solidFill>
                  <a:schemeClr val="accent1"/>
                </a:solidFill>
                <a:latin typeface="+mj-lt"/>
              </a:rPr>
              <a:t>Dashboard Development</a:t>
            </a:r>
          </a:p>
          <a:p>
            <a:pPr marL="457200" lvl="0" indent="-368300" algn="l" rtl="0">
              <a:lnSpc>
                <a:spcPct val="200000"/>
              </a:lnSpc>
              <a:spcBef>
                <a:spcPts val="0"/>
              </a:spcBef>
              <a:spcAft>
                <a:spcPts val="0"/>
              </a:spcAft>
              <a:buClr>
                <a:schemeClr val="accent1"/>
              </a:buClr>
              <a:buSzPts val="2200"/>
              <a:buChar char="●"/>
            </a:pPr>
            <a:r>
              <a:rPr lang="en-US" sz="1600" dirty="0" smtClean="0">
                <a:solidFill>
                  <a:schemeClr val="accent1"/>
                </a:solidFill>
                <a:latin typeface="+mj-lt"/>
              </a:rPr>
              <a:t>Conclusion</a:t>
            </a:r>
            <a:endParaRPr lang="en-US" sz="2000" dirty="0" smtClean="0">
              <a:solidFill>
                <a:schemeClr val="accent1"/>
              </a:solidFill>
              <a:latin typeface="+mj-lt"/>
            </a:endParaRPr>
          </a:p>
        </p:txBody>
      </p:sp>
      <p:sp>
        <p:nvSpPr>
          <p:cNvPr id="2" name="Right Arrow 1"/>
          <p:cNvSpPr/>
          <p:nvPr/>
        </p:nvSpPr>
        <p:spPr>
          <a:xfrm>
            <a:off x="311700" y="1400175"/>
            <a:ext cx="381000" cy="2571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5" name="Right Arrow 4"/>
          <p:cNvSpPr/>
          <p:nvPr/>
        </p:nvSpPr>
        <p:spPr>
          <a:xfrm>
            <a:off x="311700" y="1905050"/>
            <a:ext cx="381000" cy="2571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6" name="Right Arrow 5"/>
          <p:cNvSpPr/>
          <p:nvPr/>
        </p:nvSpPr>
        <p:spPr>
          <a:xfrm>
            <a:off x="311700" y="2409925"/>
            <a:ext cx="381000" cy="2571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7" name="Right Arrow 6"/>
          <p:cNvSpPr/>
          <p:nvPr/>
        </p:nvSpPr>
        <p:spPr>
          <a:xfrm>
            <a:off x="311700" y="2914800"/>
            <a:ext cx="381000" cy="2571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 name="Right Arrow 7"/>
          <p:cNvSpPr/>
          <p:nvPr/>
        </p:nvSpPr>
        <p:spPr>
          <a:xfrm>
            <a:off x="311700" y="3419675"/>
            <a:ext cx="381000" cy="2571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 name="Right Arrow 8"/>
          <p:cNvSpPr/>
          <p:nvPr/>
        </p:nvSpPr>
        <p:spPr>
          <a:xfrm>
            <a:off x="311700" y="3924550"/>
            <a:ext cx="381000" cy="2571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0" y="-19258"/>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dirty="0" smtClean="0">
                <a:solidFill>
                  <a:srgbClr val="980000"/>
                </a:solidFill>
              </a:rPr>
              <a:t>Proposed Methodology</a:t>
            </a:r>
            <a:endParaRPr sz="2800" dirty="0">
              <a:solidFill>
                <a:srgbClr val="980000"/>
              </a:solidFill>
            </a:endParaRPr>
          </a:p>
        </p:txBody>
      </p:sp>
      <p:sp>
        <p:nvSpPr>
          <p:cNvPr id="4" name="Google Shape;73;p15"/>
          <p:cNvSpPr txBox="1">
            <a:spLocks noGrp="1"/>
          </p:cNvSpPr>
          <p:nvPr>
            <p:ph type="body" idx="1"/>
          </p:nvPr>
        </p:nvSpPr>
        <p:spPr>
          <a:xfrm>
            <a:off x="978450" y="874574"/>
            <a:ext cx="8710380" cy="3972561"/>
          </a:xfrm>
          <a:prstGeom prst="rect">
            <a:avLst/>
          </a:prstGeom>
        </p:spPr>
        <p:txBody>
          <a:bodyPr spcFirstLastPara="1" wrap="square" lIns="91425" tIns="91425" rIns="91425" bIns="91425" anchor="t" anchorCtr="0">
            <a:noAutofit/>
          </a:bodyPr>
          <a:lstStyle/>
          <a:p>
            <a:pPr marL="88900" lvl="0" indent="0" algn="just">
              <a:lnSpc>
                <a:spcPct val="170000"/>
              </a:lnSpc>
              <a:buClr>
                <a:schemeClr val="accent1"/>
              </a:buClr>
              <a:buSzPts val="2200"/>
              <a:buNone/>
            </a:pPr>
            <a:r>
              <a:rPr lang="en-US" sz="1200" dirty="0" smtClean="0">
                <a:solidFill>
                  <a:schemeClr val="bg1"/>
                </a:solidFill>
                <a:latin typeface="+mj-lt"/>
              </a:rPr>
              <a:t>.</a:t>
            </a:r>
            <a:endParaRPr lang="en-US" sz="1200" dirty="0">
              <a:solidFill>
                <a:schemeClr val="bg1"/>
              </a:solidFill>
              <a:latin typeface="+mj-lt"/>
            </a:endParaRPr>
          </a:p>
        </p:txBody>
      </p:sp>
      <p:grpSp>
        <p:nvGrpSpPr>
          <p:cNvPr id="2" name="Group 1"/>
          <p:cNvGrpSpPr/>
          <p:nvPr/>
        </p:nvGrpSpPr>
        <p:grpSpPr>
          <a:xfrm>
            <a:off x="3121962" y="551549"/>
            <a:ext cx="1954424" cy="1830143"/>
            <a:chOff x="3121962" y="551549"/>
            <a:chExt cx="1954424" cy="1830143"/>
          </a:xfrm>
        </p:grpSpPr>
        <p:pic>
          <p:nvPicPr>
            <p:cNvPr id="6" name="Picture 5" descr="Get Started with Selenium WebDriver in Under 5 Minutes | by Stephanie  Bourdeau | The Startup |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l="37718" t="23963" r="43677" b="32983"/>
            <a:stretch/>
          </p:blipFill>
          <p:spPr bwMode="auto">
            <a:xfrm>
              <a:off x="3427499" y="551549"/>
              <a:ext cx="1447800" cy="1480457"/>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p:cNvSpPr txBox="1">
              <a:spLocks/>
            </p:cNvSpPr>
            <p:nvPr/>
          </p:nvSpPr>
          <p:spPr bwMode="auto">
            <a:xfrm>
              <a:off x="3121962" y="1992378"/>
              <a:ext cx="1954424" cy="38931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sz="1400" b="0" kern="0" dirty="0" smtClean="0">
                  <a:solidFill>
                    <a:schemeClr val="accent1"/>
                  </a:solidFill>
                </a:rPr>
                <a:t>Selenium Automation for Extraction</a:t>
              </a:r>
              <a:endParaRPr lang="de-DE" sz="1400" b="0" kern="0" dirty="0">
                <a:solidFill>
                  <a:schemeClr val="accent1"/>
                </a:solidFill>
              </a:endParaRPr>
            </a:p>
          </p:txBody>
        </p:sp>
      </p:grpSp>
      <p:grpSp>
        <p:nvGrpSpPr>
          <p:cNvPr id="8" name="Group 7"/>
          <p:cNvGrpSpPr/>
          <p:nvPr/>
        </p:nvGrpSpPr>
        <p:grpSpPr>
          <a:xfrm>
            <a:off x="6264735" y="3738425"/>
            <a:ext cx="1715228" cy="1231596"/>
            <a:chOff x="2262050" y="2870637"/>
            <a:chExt cx="1715228" cy="1231596"/>
          </a:xfrm>
        </p:grpSpPr>
        <p:pic>
          <p:nvPicPr>
            <p:cNvPr id="9" name="Picture 8"/>
            <p:cNvPicPr>
              <a:picLocks noChangeAspect="1"/>
            </p:cNvPicPr>
            <p:nvPr/>
          </p:nvPicPr>
          <p:blipFill>
            <a:blip r:embed="rId4">
              <a:duotone>
                <a:schemeClr val="accent1">
                  <a:shade val="45000"/>
                  <a:satMod val="135000"/>
                </a:schemeClr>
                <a:prstClr val="white"/>
              </a:duotone>
            </a:blip>
            <a:stretch>
              <a:fillRect/>
            </a:stretch>
          </p:blipFill>
          <p:spPr>
            <a:xfrm>
              <a:off x="2688067" y="2870637"/>
              <a:ext cx="727781" cy="727781"/>
            </a:xfrm>
            <a:prstGeom prst="rect">
              <a:avLst/>
            </a:prstGeom>
          </p:spPr>
        </p:pic>
        <p:sp>
          <p:nvSpPr>
            <p:cNvPr id="10" name="Titel 1"/>
            <p:cNvSpPr txBox="1">
              <a:spLocks/>
            </p:cNvSpPr>
            <p:nvPr/>
          </p:nvSpPr>
          <p:spPr bwMode="auto">
            <a:xfrm>
              <a:off x="2262050" y="3712919"/>
              <a:ext cx="1715228" cy="38931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sz="1400" b="0" kern="0" dirty="0" smtClean="0">
                  <a:solidFill>
                    <a:schemeClr val="accent1"/>
                  </a:solidFill>
                </a:rPr>
                <a:t>Store Text and Images in DB</a:t>
              </a:r>
              <a:endParaRPr lang="de-DE" sz="1400" b="0" kern="0" dirty="0">
                <a:solidFill>
                  <a:schemeClr val="accent1"/>
                </a:solidFill>
              </a:endParaRPr>
            </a:p>
          </p:txBody>
        </p:sp>
      </p:grpSp>
      <p:grpSp>
        <p:nvGrpSpPr>
          <p:cNvPr id="11" name="Group 10"/>
          <p:cNvGrpSpPr/>
          <p:nvPr/>
        </p:nvGrpSpPr>
        <p:grpSpPr>
          <a:xfrm>
            <a:off x="4196704" y="3588080"/>
            <a:ext cx="1357190" cy="1249975"/>
            <a:chOff x="4527627" y="1845905"/>
            <a:chExt cx="1357190" cy="1249975"/>
          </a:xfrm>
        </p:grpSpPr>
        <p:sp>
          <p:nvSpPr>
            <p:cNvPr id="12" name="Titel 1"/>
            <p:cNvSpPr txBox="1">
              <a:spLocks/>
            </p:cNvSpPr>
            <p:nvPr/>
          </p:nvSpPr>
          <p:spPr bwMode="auto">
            <a:xfrm>
              <a:off x="4527627" y="2778343"/>
              <a:ext cx="1357190" cy="3175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sz="1400" b="0" kern="0" dirty="0" smtClean="0">
                  <a:solidFill>
                    <a:schemeClr val="accent1"/>
                  </a:solidFill>
                </a:rPr>
                <a:t>Data Analysis</a:t>
              </a:r>
              <a:endParaRPr lang="de-DE" sz="1400" b="0" kern="0" dirty="0">
                <a:solidFill>
                  <a:schemeClr val="accent1"/>
                </a:solidFill>
              </a:endParaRPr>
            </a:p>
          </p:txBody>
        </p:sp>
        <p:pic>
          <p:nvPicPr>
            <p:cNvPr id="13" name="Picture 12"/>
            <p:cNvPicPr>
              <a:picLocks noChangeAspect="1"/>
            </p:cNvPicPr>
            <p:nvPr/>
          </p:nvPicPr>
          <p:blipFill>
            <a:blip r:embed="rId5"/>
            <a:stretch>
              <a:fillRect/>
            </a:stretch>
          </p:blipFill>
          <p:spPr>
            <a:xfrm>
              <a:off x="4695230" y="1845905"/>
              <a:ext cx="1021985" cy="1021985"/>
            </a:xfrm>
            <a:prstGeom prst="rect">
              <a:avLst/>
            </a:prstGeom>
          </p:spPr>
        </p:pic>
      </p:grpSp>
      <p:cxnSp>
        <p:nvCxnSpPr>
          <p:cNvPr id="14" name="Straight Arrow Connector 13"/>
          <p:cNvCxnSpPr/>
          <p:nvPr/>
        </p:nvCxnSpPr>
        <p:spPr bwMode="auto">
          <a:xfrm flipV="1">
            <a:off x="2051981" y="1287459"/>
            <a:ext cx="1355960" cy="4317"/>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4725344" y="1290484"/>
            <a:ext cx="1379163"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pic>
        <p:nvPicPr>
          <p:cNvPr id="18" name="Picture 17" descr="Get Started with Selenium WebDriver in Under 5 Minutes | by Stephanie  Bourdeau | The Startup |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l="2979" t="22191" r="74913" b="26839"/>
          <a:stretch/>
        </p:blipFill>
        <p:spPr bwMode="auto">
          <a:xfrm>
            <a:off x="1200404" y="795685"/>
            <a:ext cx="1063189" cy="1083049"/>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p:nvGrpSpPr>
        <p:grpSpPr>
          <a:xfrm>
            <a:off x="6082794" y="602590"/>
            <a:ext cx="3108831" cy="2348470"/>
            <a:chOff x="6082794" y="602590"/>
            <a:chExt cx="3108831" cy="2348470"/>
          </a:xfrm>
        </p:grpSpPr>
        <p:sp>
          <p:nvSpPr>
            <p:cNvPr id="15" name="Titel 1"/>
            <p:cNvSpPr txBox="1">
              <a:spLocks/>
            </p:cNvSpPr>
            <p:nvPr/>
          </p:nvSpPr>
          <p:spPr bwMode="auto">
            <a:xfrm>
              <a:off x="6082794" y="2633523"/>
              <a:ext cx="1897169" cy="3175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sz="1400" b="0" kern="0" dirty="0" smtClean="0">
                  <a:solidFill>
                    <a:schemeClr val="accent1"/>
                  </a:solidFill>
                </a:rPr>
                <a:t>Selenium will open website for exraction</a:t>
              </a:r>
              <a:endParaRPr lang="de-DE" sz="1400" b="0" kern="0" dirty="0">
                <a:solidFill>
                  <a:schemeClr val="accent1"/>
                </a:solidFill>
              </a:endParaRPr>
            </a:p>
          </p:txBody>
        </p:sp>
        <p:grpSp>
          <p:nvGrpSpPr>
            <p:cNvPr id="3" name="Group 2"/>
            <p:cNvGrpSpPr/>
            <p:nvPr/>
          </p:nvGrpSpPr>
          <p:grpSpPr>
            <a:xfrm>
              <a:off x="6126279" y="602590"/>
              <a:ext cx="3065346" cy="1838755"/>
              <a:chOff x="6126279" y="602590"/>
              <a:chExt cx="3065346" cy="1838755"/>
            </a:xfrm>
          </p:grpSpPr>
          <p:sp>
            <p:nvSpPr>
              <p:cNvPr id="16" name="Titel 1"/>
              <p:cNvSpPr txBox="1">
                <a:spLocks/>
              </p:cNvSpPr>
              <p:nvPr/>
            </p:nvSpPr>
            <p:spPr bwMode="auto">
              <a:xfrm>
                <a:off x="7906259" y="1074967"/>
                <a:ext cx="1285366" cy="133587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sz="1400" b="0" kern="0" dirty="0" smtClean="0">
                    <a:solidFill>
                      <a:schemeClr val="accent1"/>
                    </a:solidFill>
                  </a:rPr>
                  <a:t>Selenium will conteniously scroll down the website to show more images AND text (caption) from images</a:t>
                </a:r>
                <a:endParaRPr lang="de-DE" sz="1400" b="0" kern="0" dirty="0">
                  <a:solidFill>
                    <a:schemeClr val="accent1"/>
                  </a:solidFill>
                </a:endParaRPr>
              </a:p>
            </p:txBody>
          </p:sp>
          <p:pic>
            <p:nvPicPr>
              <p:cNvPr id="19" name="Picture 18"/>
              <p:cNvPicPr>
                <a:picLocks noChangeAspect="1"/>
              </p:cNvPicPr>
              <p:nvPr/>
            </p:nvPicPr>
            <p:blipFill>
              <a:blip r:embed="rId6"/>
              <a:stretch>
                <a:fillRect/>
              </a:stretch>
            </p:blipFill>
            <p:spPr>
              <a:xfrm>
                <a:off x="6126279" y="602590"/>
                <a:ext cx="1853684" cy="1838755"/>
              </a:xfrm>
              <a:prstGeom prst="rect">
                <a:avLst/>
              </a:prstGeom>
            </p:spPr>
          </p:pic>
        </p:grpSp>
      </p:grpSp>
      <p:cxnSp>
        <p:nvCxnSpPr>
          <p:cNvPr id="20" name="Straight Arrow Connector 19"/>
          <p:cNvCxnSpPr/>
          <p:nvPr/>
        </p:nvCxnSpPr>
        <p:spPr bwMode="auto">
          <a:xfrm rot="5400000">
            <a:off x="6642126" y="3340362"/>
            <a:ext cx="778502"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1" name="Straight Arrow Connector 20"/>
          <p:cNvCxnSpPr/>
          <p:nvPr/>
        </p:nvCxnSpPr>
        <p:spPr bwMode="auto">
          <a:xfrm flipH="1" flipV="1">
            <a:off x="5447927" y="4131025"/>
            <a:ext cx="1232691" cy="4317"/>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nvGrpSpPr>
          <p:cNvPr id="22" name="Group 21"/>
          <p:cNvGrpSpPr/>
          <p:nvPr/>
        </p:nvGrpSpPr>
        <p:grpSpPr>
          <a:xfrm>
            <a:off x="818971" y="2300859"/>
            <a:ext cx="1815196" cy="1315460"/>
            <a:chOff x="152221" y="2574366"/>
            <a:chExt cx="1815196" cy="1315460"/>
          </a:xfrm>
        </p:grpSpPr>
        <p:sp>
          <p:nvSpPr>
            <p:cNvPr id="23" name="Titel 1"/>
            <p:cNvSpPr txBox="1">
              <a:spLocks/>
            </p:cNvSpPr>
            <p:nvPr/>
          </p:nvSpPr>
          <p:spPr bwMode="auto">
            <a:xfrm>
              <a:off x="152221" y="3488414"/>
              <a:ext cx="1815196" cy="4014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sz="1400" b="0" kern="0" dirty="0" smtClean="0">
                  <a:solidFill>
                    <a:schemeClr val="accent1"/>
                  </a:solidFill>
                </a:rPr>
                <a:t>Visualization in PowerBI</a:t>
              </a:r>
              <a:endParaRPr lang="de-DE" sz="1400" b="0" kern="0" dirty="0">
                <a:solidFill>
                  <a:schemeClr val="accent1"/>
                </a:solidFill>
              </a:endParaRPr>
            </a:p>
          </p:txBody>
        </p:sp>
        <p:pic>
          <p:nvPicPr>
            <p:cNvPr id="24" name="Picture 4" descr="Data visualization - Free marketing ic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0570" y="2574366"/>
              <a:ext cx="922705" cy="9227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p:cNvGrpSpPr/>
          <p:nvPr/>
        </p:nvGrpSpPr>
        <p:grpSpPr>
          <a:xfrm>
            <a:off x="760832" y="3616319"/>
            <a:ext cx="1815196" cy="1353702"/>
            <a:chOff x="94082" y="3759194"/>
            <a:chExt cx="1815196" cy="1353702"/>
          </a:xfrm>
        </p:grpSpPr>
        <p:pic>
          <p:nvPicPr>
            <p:cNvPr id="27" name="Picture 26"/>
            <p:cNvPicPr>
              <a:picLocks noChangeAspect="1"/>
            </p:cNvPicPr>
            <p:nvPr/>
          </p:nvPicPr>
          <p:blipFill>
            <a:blip r:embed="rId8"/>
            <a:stretch>
              <a:fillRect/>
            </a:stretch>
          </p:blipFill>
          <p:spPr>
            <a:xfrm>
              <a:off x="697013" y="3759194"/>
              <a:ext cx="801939" cy="1063973"/>
            </a:xfrm>
            <a:prstGeom prst="rect">
              <a:avLst/>
            </a:prstGeom>
          </p:spPr>
        </p:pic>
        <p:sp>
          <p:nvSpPr>
            <p:cNvPr id="28" name="Titel 1"/>
            <p:cNvSpPr txBox="1">
              <a:spLocks/>
            </p:cNvSpPr>
            <p:nvPr/>
          </p:nvSpPr>
          <p:spPr bwMode="auto">
            <a:xfrm>
              <a:off x="94082" y="4880307"/>
              <a:ext cx="1815196" cy="23258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sz="1400" b="0" kern="0" dirty="0" smtClean="0">
                  <a:solidFill>
                    <a:schemeClr val="accent1"/>
                  </a:solidFill>
                </a:rPr>
                <a:t>Text Classification</a:t>
              </a:r>
              <a:endParaRPr lang="de-DE" sz="1400" b="0" kern="0" dirty="0">
                <a:solidFill>
                  <a:schemeClr val="accent1"/>
                </a:solidFill>
              </a:endParaRPr>
            </a:p>
          </p:txBody>
        </p:sp>
      </p:grpSp>
      <p:cxnSp>
        <p:nvCxnSpPr>
          <p:cNvPr id="29" name="Straight Arrow Connector 28"/>
          <p:cNvCxnSpPr/>
          <p:nvPr/>
        </p:nvCxnSpPr>
        <p:spPr bwMode="auto">
          <a:xfrm flipH="1" flipV="1">
            <a:off x="2333015" y="4174717"/>
            <a:ext cx="1804783" cy="4317"/>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0" name="Straight Arrow Connector 29"/>
          <p:cNvCxnSpPr/>
          <p:nvPr/>
        </p:nvCxnSpPr>
        <p:spPr bwMode="auto">
          <a:xfrm flipH="1" flipV="1">
            <a:off x="2333015" y="2911520"/>
            <a:ext cx="1804783" cy="118217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pic>
        <p:nvPicPr>
          <p:cNvPr id="1026" name="Picture 2" descr="Loader GIFs - Get the best gif on GIFE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6355449" y="765622"/>
            <a:ext cx="1482725" cy="148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93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up)">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righ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right)">
                                      <p:cBhvr>
                                        <p:cTn id="51" dur="500"/>
                                        <p:tgtEl>
                                          <p:spTgt spid="30"/>
                                        </p:tgtEl>
                                      </p:cBhvr>
                                    </p:animEffect>
                                  </p:childTnLst>
                                </p:cTn>
                              </p:par>
                              <p:par>
                                <p:cTn id="52" presetID="22" presetClass="entr" presetSubtype="2"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right)">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dirty="0" smtClean="0">
                <a:solidFill>
                  <a:srgbClr val="980000"/>
                </a:solidFill>
              </a:rPr>
              <a:t>Data Scrapping</a:t>
            </a:r>
            <a:endParaRPr sz="2800" dirty="0">
              <a:solidFill>
                <a:srgbClr val="980000"/>
              </a:solidFill>
            </a:endParaRPr>
          </a:p>
        </p:txBody>
      </p:sp>
      <p:sp>
        <p:nvSpPr>
          <p:cNvPr id="4" name="Google Shape;73;p15"/>
          <p:cNvSpPr txBox="1">
            <a:spLocks noGrp="1"/>
          </p:cNvSpPr>
          <p:nvPr>
            <p:ph type="body" idx="1"/>
          </p:nvPr>
        </p:nvSpPr>
        <p:spPr>
          <a:xfrm>
            <a:off x="216810" y="845999"/>
            <a:ext cx="8710380" cy="3972561"/>
          </a:xfrm>
          <a:prstGeom prst="rect">
            <a:avLst/>
          </a:prstGeom>
        </p:spPr>
        <p:txBody>
          <a:bodyPr spcFirstLastPara="1" wrap="square" lIns="91425" tIns="91425" rIns="91425" bIns="91425" anchor="t" anchorCtr="0">
            <a:noAutofit/>
          </a:bodyPr>
          <a:lstStyle/>
          <a:p>
            <a:pPr lvl="0" indent="-368300" algn="just">
              <a:lnSpc>
                <a:spcPct val="200000"/>
              </a:lnSpc>
              <a:buClr>
                <a:schemeClr val="accent1"/>
              </a:buClr>
              <a:buSzPts val="2200"/>
            </a:pPr>
            <a:r>
              <a:rPr lang="en-US" sz="1400" dirty="0" smtClean="0">
                <a:solidFill>
                  <a:schemeClr val="accent1"/>
                </a:solidFill>
                <a:latin typeface="+mj-lt"/>
              </a:rPr>
              <a:t>The </a:t>
            </a:r>
            <a:r>
              <a:rPr lang="en-US" sz="1400" dirty="0">
                <a:solidFill>
                  <a:schemeClr val="accent1"/>
                </a:solidFill>
                <a:latin typeface="+mj-lt"/>
              </a:rPr>
              <a:t>website is dynamic, like you have few images and text in first page, as you scroll down the page, you will see more images. So we need to automation of the page to scrap data. </a:t>
            </a:r>
            <a:endParaRPr lang="en-US" sz="1400" dirty="0" smtClean="0">
              <a:solidFill>
                <a:schemeClr val="accent1"/>
              </a:solidFill>
              <a:latin typeface="+mj-lt"/>
            </a:endParaRPr>
          </a:p>
          <a:p>
            <a:pPr lvl="0" indent="-368300" algn="just">
              <a:lnSpc>
                <a:spcPct val="200000"/>
              </a:lnSpc>
              <a:buClr>
                <a:schemeClr val="accent1"/>
              </a:buClr>
              <a:buSzPts val="2200"/>
            </a:pPr>
            <a:r>
              <a:rPr lang="en-US" sz="1400" dirty="0">
                <a:solidFill>
                  <a:schemeClr val="accent1"/>
                </a:solidFill>
                <a:latin typeface="+mj-lt"/>
              </a:rPr>
              <a:t>Dynamic websites are built with code that is rendered once the page loads on a browser. As a result, the content to be scraped does not exist before the page is loaded</a:t>
            </a:r>
            <a:r>
              <a:rPr lang="en-US" sz="1400" dirty="0" smtClean="0">
                <a:solidFill>
                  <a:schemeClr val="accent1"/>
                </a:solidFill>
                <a:latin typeface="+mj-lt"/>
              </a:rPr>
              <a:t>.</a:t>
            </a:r>
          </a:p>
          <a:p>
            <a:pPr lvl="0" indent="-368300" algn="just">
              <a:lnSpc>
                <a:spcPct val="200000"/>
              </a:lnSpc>
              <a:buClr>
                <a:schemeClr val="accent1"/>
              </a:buClr>
              <a:buSzPts val="2200"/>
            </a:pPr>
            <a:r>
              <a:rPr lang="en-US" sz="1400" dirty="0" smtClean="0">
                <a:solidFill>
                  <a:schemeClr val="accent1"/>
                </a:solidFill>
                <a:latin typeface="+mj-lt"/>
              </a:rPr>
              <a:t>We are using Selenium for data scrapping (best for scrapping data from </a:t>
            </a:r>
            <a:r>
              <a:rPr lang="en-US" sz="1400" dirty="0">
                <a:solidFill>
                  <a:schemeClr val="accent1"/>
                </a:solidFill>
                <a:latin typeface="+mj-lt"/>
              </a:rPr>
              <a:t>such websites) - </a:t>
            </a:r>
            <a:r>
              <a:rPr lang="en-US" sz="1400" dirty="0">
                <a:solidFill>
                  <a:schemeClr val="accent1"/>
                </a:solidFill>
                <a:latin typeface="+mj-lt"/>
                <a:hlinkClick r:id="rId3"/>
              </a:rPr>
              <a:t>https://selenium-python.readthedocs.io</a:t>
            </a:r>
            <a:r>
              <a:rPr lang="en-US" sz="1400" dirty="0" smtClean="0">
                <a:solidFill>
                  <a:schemeClr val="accent1"/>
                </a:solidFill>
                <a:latin typeface="+mj-lt"/>
                <a:hlinkClick r:id="rId3"/>
              </a:rPr>
              <a:t>/</a:t>
            </a:r>
            <a:endParaRPr lang="en-US" sz="1400" dirty="0" smtClean="0">
              <a:solidFill>
                <a:schemeClr val="accent1"/>
              </a:solidFill>
              <a:latin typeface="+mj-lt"/>
            </a:endParaRPr>
          </a:p>
          <a:p>
            <a:pPr lvl="0" indent="-368300" algn="just">
              <a:lnSpc>
                <a:spcPct val="200000"/>
              </a:lnSpc>
              <a:buClr>
                <a:schemeClr val="accent1"/>
              </a:buClr>
              <a:buSzPts val="2200"/>
            </a:pPr>
            <a:r>
              <a:rPr lang="en-US" sz="1400" dirty="0" smtClean="0">
                <a:solidFill>
                  <a:schemeClr val="accent1"/>
                </a:solidFill>
                <a:latin typeface="+mj-lt"/>
              </a:rPr>
              <a:t>For webpage, we have different tags, ids, classes to extract data through.</a:t>
            </a:r>
          </a:p>
          <a:p>
            <a:pPr lvl="0" indent="-368300" algn="just">
              <a:lnSpc>
                <a:spcPct val="200000"/>
              </a:lnSpc>
              <a:buClr>
                <a:schemeClr val="accent1"/>
              </a:buClr>
              <a:buSzPts val="2200"/>
            </a:pPr>
            <a:r>
              <a:rPr lang="en-US" sz="1400" dirty="0" smtClean="0">
                <a:solidFill>
                  <a:schemeClr val="accent1"/>
                </a:solidFill>
                <a:latin typeface="+mj-lt"/>
              </a:rPr>
              <a:t>CSS Selectors, </a:t>
            </a:r>
            <a:r>
              <a:rPr lang="en-US" sz="1400" dirty="0" err="1" smtClean="0">
                <a:solidFill>
                  <a:schemeClr val="accent1"/>
                </a:solidFill>
                <a:latin typeface="+mj-lt"/>
              </a:rPr>
              <a:t>Xpaths</a:t>
            </a:r>
            <a:r>
              <a:rPr lang="en-US" sz="1400" dirty="0" smtClean="0">
                <a:solidFill>
                  <a:schemeClr val="accent1"/>
                </a:solidFill>
                <a:latin typeface="+mj-lt"/>
              </a:rPr>
              <a:t>, etc. required to get data.</a:t>
            </a:r>
          </a:p>
          <a:p>
            <a:pPr lvl="0" indent="-368300" algn="just">
              <a:lnSpc>
                <a:spcPct val="200000"/>
              </a:lnSpc>
              <a:buClr>
                <a:schemeClr val="accent1"/>
              </a:buClr>
              <a:buSzPts val="2200"/>
            </a:pPr>
            <a:r>
              <a:rPr lang="en-US" sz="1400" dirty="0" smtClean="0">
                <a:solidFill>
                  <a:schemeClr val="accent1"/>
                </a:solidFill>
                <a:latin typeface="+mj-lt"/>
              </a:rPr>
              <a:t>We can get or input value into text box above using “</a:t>
            </a:r>
            <a:r>
              <a:rPr lang="en-US" sz="1400" b="1" i="1" dirty="0" smtClean="0">
                <a:solidFill>
                  <a:srgbClr val="00B050"/>
                </a:solidFill>
                <a:latin typeface="+mj-lt"/>
              </a:rPr>
              <a:t>class = </a:t>
            </a:r>
            <a:r>
              <a:rPr lang="en-US" sz="1400" b="1" i="1" dirty="0" err="1" smtClean="0">
                <a:solidFill>
                  <a:srgbClr val="00B050"/>
                </a:solidFill>
                <a:latin typeface="+mj-lt"/>
              </a:rPr>
              <a:t>inputtext</a:t>
            </a:r>
            <a:r>
              <a:rPr lang="en-US" sz="1400" dirty="0" smtClean="0">
                <a:solidFill>
                  <a:schemeClr val="accent1"/>
                </a:solidFill>
                <a:latin typeface="+mj-lt"/>
              </a:rPr>
              <a:t>”</a:t>
            </a:r>
            <a:endParaRPr lang="en-US" sz="1400" dirty="0">
              <a:solidFill>
                <a:schemeClr val="accent1"/>
              </a:solidFill>
              <a:latin typeface="+mj-lt"/>
            </a:endParaRPr>
          </a:p>
          <a:p>
            <a:pPr lvl="0" indent="-368300" algn="just">
              <a:lnSpc>
                <a:spcPct val="170000"/>
              </a:lnSpc>
              <a:buClr>
                <a:schemeClr val="accent1"/>
              </a:buClr>
              <a:buSzPts val="2200"/>
            </a:pPr>
            <a:endParaRPr lang="en-US" sz="1400" dirty="0">
              <a:solidFill>
                <a:schemeClr val="accent1"/>
              </a:solidFill>
              <a:latin typeface="+mj-lt"/>
            </a:endParaRPr>
          </a:p>
        </p:txBody>
      </p:sp>
      <p:pic>
        <p:nvPicPr>
          <p:cNvPr id="3074" name="Picture 2" descr="XPath Contains Text | XPath Starts With, Ends With - Scientech Eas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1"/>
            <a:ext cx="4848225" cy="3443194"/>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311700" y="1046025"/>
            <a:ext cx="381000" cy="2571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6" name="Right Arrow 5"/>
          <p:cNvSpPr/>
          <p:nvPr/>
        </p:nvSpPr>
        <p:spPr>
          <a:xfrm>
            <a:off x="311700" y="1892023"/>
            <a:ext cx="381000" cy="2571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7" name="Right Arrow 6"/>
          <p:cNvSpPr/>
          <p:nvPr/>
        </p:nvSpPr>
        <p:spPr>
          <a:xfrm>
            <a:off x="311700" y="2747546"/>
            <a:ext cx="381000" cy="2571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 name="Right Arrow 7"/>
          <p:cNvSpPr/>
          <p:nvPr/>
        </p:nvSpPr>
        <p:spPr>
          <a:xfrm>
            <a:off x="318600" y="3603069"/>
            <a:ext cx="381000" cy="2571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 name="Right Arrow 8"/>
          <p:cNvSpPr/>
          <p:nvPr/>
        </p:nvSpPr>
        <p:spPr>
          <a:xfrm>
            <a:off x="311700" y="4031762"/>
            <a:ext cx="381000" cy="2571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0" name="Right Arrow 9"/>
          <p:cNvSpPr/>
          <p:nvPr/>
        </p:nvSpPr>
        <p:spPr>
          <a:xfrm>
            <a:off x="5391150" y="1464423"/>
            <a:ext cx="381000" cy="2571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 name="Right Arrow 10"/>
          <p:cNvSpPr/>
          <p:nvPr/>
        </p:nvSpPr>
        <p:spPr>
          <a:xfrm>
            <a:off x="311700" y="4458592"/>
            <a:ext cx="381000" cy="2571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Tree>
    <p:extLst>
      <p:ext uri="{BB962C8B-B14F-4D97-AF65-F5344CB8AC3E}">
        <p14:creationId xmlns:p14="http://schemas.microsoft.com/office/powerpoint/2010/main" val="68401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solidFill>
                  <a:srgbClr val="980000"/>
                </a:solidFill>
              </a:rPr>
              <a:t>Sample Code to Extract Data</a:t>
            </a:r>
            <a:endParaRPr dirty="0">
              <a:solidFill>
                <a:srgbClr val="980000"/>
              </a:solidFill>
            </a:endParaRPr>
          </a:p>
        </p:txBody>
      </p:sp>
      <p:sp>
        <p:nvSpPr>
          <p:cNvPr id="4" name="Google Shape;73;p15"/>
          <p:cNvSpPr txBox="1">
            <a:spLocks noGrp="1"/>
          </p:cNvSpPr>
          <p:nvPr>
            <p:ph type="body" idx="1"/>
          </p:nvPr>
        </p:nvSpPr>
        <p:spPr>
          <a:xfrm>
            <a:off x="311700" y="1017449"/>
            <a:ext cx="8710380" cy="3972561"/>
          </a:xfrm>
          <a:prstGeom prst="rect">
            <a:avLst/>
          </a:prstGeom>
        </p:spPr>
        <p:txBody>
          <a:bodyPr spcFirstLastPara="1" wrap="square" lIns="91425" tIns="91425" rIns="91425" bIns="91425" anchor="t" anchorCtr="0">
            <a:noAutofit/>
          </a:bodyPr>
          <a:lstStyle/>
          <a:p>
            <a:pPr lvl="0" indent="-368300">
              <a:lnSpc>
                <a:spcPct val="150000"/>
              </a:lnSpc>
              <a:buClr>
                <a:schemeClr val="accent1"/>
              </a:buClr>
              <a:buSzPts val="2200"/>
            </a:pPr>
            <a:r>
              <a:rPr lang="en-US" dirty="0" smtClean="0">
                <a:solidFill>
                  <a:schemeClr val="accent1"/>
                </a:solidFill>
                <a:latin typeface="+mj-lt"/>
              </a:rPr>
              <a:t>Sample code</a:t>
            </a:r>
            <a:endParaRPr lang="en-US" dirty="0">
              <a:solidFill>
                <a:schemeClr val="accent1"/>
              </a:solidFill>
              <a:latin typeface="+mj-lt"/>
            </a:endParaRPr>
          </a:p>
        </p:txBody>
      </p:sp>
      <p:pic>
        <p:nvPicPr>
          <p:cNvPr id="3" name="Picture 2"/>
          <p:cNvPicPr>
            <a:picLocks noChangeAspect="1"/>
          </p:cNvPicPr>
          <p:nvPr/>
        </p:nvPicPr>
        <p:blipFill>
          <a:blip r:embed="rId3"/>
          <a:stretch>
            <a:fillRect/>
          </a:stretch>
        </p:blipFill>
        <p:spPr>
          <a:xfrm>
            <a:off x="4600574" y="1087221"/>
            <a:ext cx="4543425" cy="3975316"/>
          </a:xfrm>
          <a:prstGeom prst="rect">
            <a:avLst/>
          </a:prstGeom>
        </p:spPr>
      </p:pic>
      <p:pic>
        <p:nvPicPr>
          <p:cNvPr id="2" name="Picture 1"/>
          <p:cNvPicPr>
            <a:picLocks noChangeAspect="1"/>
          </p:cNvPicPr>
          <p:nvPr/>
        </p:nvPicPr>
        <p:blipFill>
          <a:blip r:embed="rId4"/>
          <a:stretch>
            <a:fillRect/>
          </a:stretch>
        </p:blipFill>
        <p:spPr>
          <a:xfrm>
            <a:off x="1" y="1087222"/>
            <a:ext cx="4705350" cy="3902787"/>
          </a:xfrm>
          <a:prstGeom prst="rect">
            <a:avLst/>
          </a:prstGeom>
        </p:spPr>
      </p:pic>
    </p:spTree>
    <p:extLst>
      <p:ext uri="{BB962C8B-B14F-4D97-AF65-F5344CB8AC3E}">
        <p14:creationId xmlns:p14="http://schemas.microsoft.com/office/powerpoint/2010/main" val="2077419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solidFill>
                  <a:srgbClr val="980000"/>
                </a:solidFill>
              </a:rPr>
              <a:t>How to Extract text?</a:t>
            </a:r>
            <a:endParaRPr dirty="0">
              <a:solidFill>
                <a:srgbClr val="980000"/>
              </a:solidFill>
            </a:endParaRPr>
          </a:p>
        </p:txBody>
      </p:sp>
      <p:sp>
        <p:nvSpPr>
          <p:cNvPr id="4" name="Google Shape;73;p15"/>
          <p:cNvSpPr txBox="1">
            <a:spLocks noGrp="1"/>
          </p:cNvSpPr>
          <p:nvPr>
            <p:ph type="body" idx="1"/>
          </p:nvPr>
        </p:nvSpPr>
        <p:spPr>
          <a:xfrm>
            <a:off x="95250" y="1017449"/>
            <a:ext cx="2476500" cy="3972561"/>
          </a:xfrm>
          <a:prstGeom prst="rect">
            <a:avLst/>
          </a:prstGeom>
        </p:spPr>
        <p:txBody>
          <a:bodyPr spcFirstLastPara="1" wrap="square" lIns="91425" tIns="91425" rIns="91425" bIns="91425" anchor="t" anchorCtr="0">
            <a:noAutofit/>
          </a:bodyPr>
          <a:lstStyle/>
          <a:p>
            <a:pPr lvl="0" indent="-368300">
              <a:lnSpc>
                <a:spcPct val="150000"/>
              </a:lnSpc>
              <a:buClr>
                <a:schemeClr val="accent1"/>
              </a:buClr>
              <a:buSzPts val="2200"/>
            </a:pPr>
            <a:r>
              <a:rPr lang="en-US" dirty="0" smtClean="0">
                <a:solidFill>
                  <a:schemeClr val="accent1"/>
                </a:solidFill>
                <a:latin typeface="+mj-lt"/>
              </a:rPr>
              <a:t>The caption of image can be accessed using </a:t>
            </a:r>
            <a:r>
              <a:rPr lang="en-US" b="1" i="1" dirty="0" smtClean="0">
                <a:solidFill>
                  <a:srgbClr val="00B050"/>
                </a:solidFill>
                <a:latin typeface="+mj-lt"/>
              </a:rPr>
              <a:t>class = </a:t>
            </a:r>
            <a:r>
              <a:rPr lang="en-US" b="1" i="1" dirty="0" err="1" smtClean="0">
                <a:solidFill>
                  <a:srgbClr val="00B050"/>
                </a:solidFill>
                <a:latin typeface="+mj-lt"/>
              </a:rPr>
              <a:t>galCaptionCopy</a:t>
            </a:r>
            <a:endParaRPr lang="en-US" b="1" i="1" dirty="0">
              <a:solidFill>
                <a:srgbClr val="00B050"/>
              </a:solidFill>
              <a:latin typeface="+mj-lt"/>
            </a:endParaRPr>
          </a:p>
        </p:txBody>
      </p:sp>
      <p:pic>
        <p:nvPicPr>
          <p:cNvPr id="5" name="Picture 4"/>
          <p:cNvPicPr>
            <a:picLocks noChangeAspect="1"/>
          </p:cNvPicPr>
          <p:nvPr/>
        </p:nvPicPr>
        <p:blipFill>
          <a:blip r:embed="rId3"/>
          <a:stretch>
            <a:fillRect/>
          </a:stretch>
        </p:blipFill>
        <p:spPr>
          <a:xfrm>
            <a:off x="2667000" y="1017448"/>
            <a:ext cx="6477000" cy="3993527"/>
          </a:xfrm>
          <a:prstGeom prst="rect">
            <a:avLst/>
          </a:prstGeom>
        </p:spPr>
      </p:pic>
    </p:spTree>
    <p:extLst>
      <p:ext uri="{BB962C8B-B14F-4D97-AF65-F5344CB8AC3E}">
        <p14:creationId xmlns:p14="http://schemas.microsoft.com/office/powerpoint/2010/main" val="584103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solidFill>
                  <a:srgbClr val="980000"/>
                </a:solidFill>
              </a:rPr>
              <a:t>How to Extract Images?</a:t>
            </a:r>
            <a:endParaRPr dirty="0">
              <a:solidFill>
                <a:srgbClr val="980000"/>
              </a:solidFill>
            </a:endParaRPr>
          </a:p>
        </p:txBody>
      </p:sp>
      <p:sp>
        <p:nvSpPr>
          <p:cNvPr id="4" name="Google Shape;73;p15"/>
          <p:cNvSpPr txBox="1">
            <a:spLocks noGrp="1"/>
          </p:cNvSpPr>
          <p:nvPr>
            <p:ph type="body" idx="1"/>
          </p:nvPr>
        </p:nvSpPr>
        <p:spPr>
          <a:xfrm>
            <a:off x="95250" y="1017449"/>
            <a:ext cx="2476500" cy="3972561"/>
          </a:xfrm>
          <a:prstGeom prst="rect">
            <a:avLst/>
          </a:prstGeom>
        </p:spPr>
        <p:txBody>
          <a:bodyPr spcFirstLastPara="1" wrap="square" lIns="91425" tIns="91425" rIns="91425" bIns="91425" anchor="t" anchorCtr="0">
            <a:noAutofit/>
          </a:bodyPr>
          <a:lstStyle/>
          <a:p>
            <a:pPr lvl="0" indent="-368300">
              <a:lnSpc>
                <a:spcPct val="150000"/>
              </a:lnSpc>
              <a:buClr>
                <a:schemeClr val="accent1"/>
              </a:buClr>
              <a:buSzPts val="2200"/>
            </a:pPr>
            <a:r>
              <a:rPr lang="en-US" smtClean="0">
                <a:solidFill>
                  <a:schemeClr val="accent1"/>
                </a:solidFill>
                <a:latin typeface="+mj-lt"/>
              </a:rPr>
              <a:t>The image </a:t>
            </a:r>
            <a:r>
              <a:rPr lang="en-US" dirty="0" smtClean="0">
                <a:solidFill>
                  <a:schemeClr val="accent1"/>
                </a:solidFill>
                <a:latin typeface="+mj-lt"/>
              </a:rPr>
              <a:t>can be accessed using </a:t>
            </a:r>
            <a:r>
              <a:rPr lang="en-US" b="1" i="1" dirty="0" smtClean="0">
                <a:solidFill>
                  <a:srgbClr val="00B050"/>
                </a:solidFill>
                <a:latin typeface="+mj-lt"/>
              </a:rPr>
              <a:t>class = </a:t>
            </a:r>
            <a:r>
              <a:rPr lang="en-US" b="1" i="1" dirty="0" err="1" smtClean="0">
                <a:solidFill>
                  <a:srgbClr val="00B050"/>
                </a:solidFill>
                <a:latin typeface="+mj-lt"/>
              </a:rPr>
              <a:t>galThumbImg</a:t>
            </a:r>
            <a:endParaRPr lang="en-US" b="1" i="1" dirty="0" smtClean="0">
              <a:solidFill>
                <a:schemeClr val="accent1"/>
              </a:solidFill>
              <a:latin typeface="+mj-lt"/>
            </a:endParaRPr>
          </a:p>
          <a:p>
            <a:pPr lvl="0" indent="-368300">
              <a:lnSpc>
                <a:spcPct val="150000"/>
              </a:lnSpc>
              <a:buClr>
                <a:schemeClr val="accent1"/>
              </a:buClr>
              <a:buSzPts val="2200"/>
            </a:pPr>
            <a:r>
              <a:rPr lang="en-US" dirty="0" smtClean="0">
                <a:solidFill>
                  <a:schemeClr val="accent1"/>
                </a:solidFill>
                <a:latin typeface="+mj-lt"/>
              </a:rPr>
              <a:t>Image can be read from URL</a:t>
            </a:r>
            <a:endParaRPr lang="en-US" dirty="0">
              <a:solidFill>
                <a:schemeClr val="accent1"/>
              </a:solidFill>
              <a:latin typeface="+mj-lt"/>
            </a:endParaRPr>
          </a:p>
        </p:txBody>
      </p:sp>
      <p:pic>
        <p:nvPicPr>
          <p:cNvPr id="2" name="Picture 1"/>
          <p:cNvPicPr>
            <a:picLocks noChangeAspect="1"/>
          </p:cNvPicPr>
          <p:nvPr/>
        </p:nvPicPr>
        <p:blipFill>
          <a:blip r:embed="rId3"/>
          <a:stretch>
            <a:fillRect/>
          </a:stretch>
        </p:blipFill>
        <p:spPr>
          <a:xfrm>
            <a:off x="2788200" y="1171574"/>
            <a:ext cx="6260550" cy="3818435"/>
          </a:xfrm>
          <a:prstGeom prst="rect">
            <a:avLst/>
          </a:prstGeom>
        </p:spPr>
      </p:pic>
      <p:pic>
        <p:nvPicPr>
          <p:cNvPr id="3" name="Picture 2"/>
          <p:cNvPicPr>
            <a:picLocks noChangeAspect="1"/>
          </p:cNvPicPr>
          <p:nvPr/>
        </p:nvPicPr>
        <p:blipFill>
          <a:blip r:embed="rId4"/>
          <a:stretch>
            <a:fillRect/>
          </a:stretch>
        </p:blipFill>
        <p:spPr>
          <a:xfrm>
            <a:off x="2788200" y="1171573"/>
            <a:ext cx="6260550" cy="3818435"/>
          </a:xfrm>
          <a:prstGeom prst="rect">
            <a:avLst/>
          </a:prstGeom>
        </p:spPr>
      </p:pic>
    </p:spTree>
    <p:extLst>
      <p:ext uri="{BB962C8B-B14F-4D97-AF65-F5344CB8AC3E}">
        <p14:creationId xmlns:p14="http://schemas.microsoft.com/office/powerpoint/2010/main" val="15047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solidFill>
                  <a:srgbClr val="980000"/>
                </a:solidFill>
              </a:rPr>
              <a:t>Text Classification</a:t>
            </a:r>
            <a:endParaRPr dirty="0">
              <a:solidFill>
                <a:srgbClr val="980000"/>
              </a:solidFill>
            </a:endParaRPr>
          </a:p>
        </p:txBody>
      </p:sp>
      <p:sp>
        <p:nvSpPr>
          <p:cNvPr id="3" name="Text Placeholder 2"/>
          <p:cNvSpPr>
            <a:spLocks noGrp="1"/>
          </p:cNvSpPr>
          <p:nvPr>
            <p:ph type="body" idx="1"/>
          </p:nvPr>
        </p:nvSpPr>
        <p:spPr>
          <a:xfrm>
            <a:off x="178311" y="876249"/>
            <a:ext cx="8520600" cy="3305279"/>
          </a:xfrm>
        </p:spPr>
        <p:txBody>
          <a:bodyPr>
            <a:noAutofit/>
          </a:bodyPr>
          <a:lstStyle/>
          <a:p>
            <a:pPr>
              <a:lnSpc>
                <a:spcPct val="130000"/>
              </a:lnSpc>
              <a:buFont typeface="Wingdings" panose="05000000000000000000" pitchFamily="2" charset="2"/>
              <a:buChar char="v"/>
            </a:pPr>
            <a:r>
              <a:rPr lang="en-US" sz="1600" dirty="0" smtClean="0">
                <a:solidFill>
                  <a:schemeClr val="accent1"/>
                </a:solidFill>
              </a:rPr>
              <a:t>Every image has caption </a:t>
            </a:r>
            <a:r>
              <a:rPr lang="en-US" sz="1600" dirty="0" smtClean="0">
                <a:solidFill>
                  <a:schemeClr val="accent1"/>
                </a:solidFill>
                <a:sym typeface="Wingdings" panose="05000000000000000000" pitchFamily="2" charset="2"/>
              </a:rPr>
              <a:t> represent different category</a:t>
            </a:r>
          </a:p>
          <a:p>
            <a:pPr>
              <a:lnSpc>
                <a:spcPct val="130000"/>
              </a:lnSpc>
              <a:buFont typeface="Wingdings" panose="05000000000000000000" pitchFamily="2" charset="2"/>
              <a:buChar char="v"/>
            </a:pPr>
            <a:r>
              <a:rPr lang="en-US" sz="1600" dirty="0" smtClean="0">
                <a:solidFill>
                  <a:schemeClr val="accent1"/>
                </a:solidFill>
                <a:sym typeface="Wingdings" panose="05000000000000000000" pitchFamily="2" charset="2"/>
              </a:rPr>
              <a:t>There is specific keywords such as ring, </a:t>
            </a:r>
            <a:r>
              <a:rPr lang="en-US" sz="1600" dirty="0" err="1" smtClean="0">
                <a:solidFill>
                  <a:schemeClr val="accent1"/>
                </a:solidFill>
                <a:sym typeface="Wingdings" panose="05000000000000000000" pitchFamily="2" charset="2"/>
              </a:rPr>
              <a:t>braclet</a:t>
            </a:r>
            <a:r>
              <a:rPr lang="en-US" sz="1600" dirty="0" smtClean="0">
                <a:solidFill>
                  <a:schemeClr val="accent1"/>
                </a:solidFill>
                <a:sym typeface="Wingdings" panose="05000000000000000000" pitchFamily="2" charset="2"/>
              </a:rPr>
              <a:t>, necklace  JEWELARRY</a:t>
            </a:r>
          </a:p>
          <a:p>
            <a:pPr>
              <a:lnSpc>
                <a:spcPct val="130000"/>
              </a:lnSpc>
              <a:buFont typeface="Wingdings" panose="05000000000000000000" pitchFamily="2" charset="2"/>
              <a:buChar char="v"/>
            </a:pPr>
            <a:r>
              <a:rPr lang="" sz="1600" dirty="0" smtClean="0">
                <a:solidFill>
                  <a:schemeClr val="accent1"/>
                </a:solidFill>
              </a:rPr>
              <a:t>We have following categories</a:t>
            </a:r>
          </a:p>
          <a:p>
            <a:pPr lvl="1">
              <a:lnSpc>
                <a:spcPct val="130000"/>
              </a:lnSpc>
              <a:buFont typeface="Wingdings" panose="05000000000000000000" pitchFamily="2" charset="2"/>
              <a:buChar char="v"/>
            </a:pPr>
            <a:r>
              <a:rPr lang="en-US" sz="1200" dirty="0">
                <a:solidFill>
                  <a:schemeClr val="accent1"/>
                </a:solidFill>
              </a:rPr>
              <a:t>BIRTHDAY</a:t>
            </a:r>
          </a:p>
          <a:p>
            <a:pPr lvl="1">
              <a:lnSpc>
                <a:spcPct val="130000"/>
              </a:lnSpc>
              <a:buFont typeface="Wingdings" panose="05000000000000000000" pitchFamily="2" charset="2"/>
              <a:buChar char="v"/>
            </a:pPr>
            <a:r>
              <a:rPr lang="en-US" sz="1200" dirty="0" smtClean="0">
                <a:solidFill>
                  <a:schemeClr val="accent1"/>
                </a:solidFill>
              </a:rPr>
              <a:t>ROSES	</a:t>
            </a:r>
            <a:endParaRPr lang="en-US" sz="1200" dirty="0">
              <a:solidFill>
                <a:schemeClr val="accent1"/>
              </a:solidFill>
            </a:endParaRPr>
          </a:p>
          <a:p>
            <a:pPr lvl="1">
              <a:lnSpc>
                <a:spcPct val="130000"/>
              </a:lnSpc>
              <a:buFont typeface="Wingdings" panose="05000000000000000000" pitchFamily="2" charset="2"/>
              <a:buChar char="v"/>
            </a:pPr>
            <a:r>
              <a:rPr lang="en-US" sz="1200" dirty="0" smtClean="0">
                <a:solidFill>
                  <a:schemeClr val="accent1"/>
                </a:solidFill>
              </a:rPr>
              <a:t>LONG </a:t>
            </a:r>
            <a:r>
              <a:rPr lang="en-US" sz="1200" dirty="0">
                <a:solidFill>
                  <a:schemeClr val="accent1"/>
                </a:solidFill>
              </a:rPr>
              <a:t>DISTANCE</a:t>
            </a:r>
          </a:p>
          <a:p>
            <a:pPr lvl="1">
              <a:lnSpc>
                <a:spcPct val="130000"/>
              </a:lnSpc>
              <a:buFont typeface="Wingdings" panose="05000000000000000000" pitchFamily="2" charset="2"/>
              <a:buChar char="v"/>
            </a:pPr>
            <a:r>
              <a:rPr lang="en-US" sz="1200" dirty="0">
                <a:solidFill>
                  <a:schemeClr val="accent1"/>
                </a:solidFill>
              </a:rPr>
              <a:t>CHEATED</a:t>
            </a:r>
          </a:p>
          <a:p>
            <a:pPr lvl="1">
              <a:lnSpc>
                <a:spcPct val="130000"/>
              </a:lnSpc>
              <a:buFont typeface="Wingdings" panose="05000000000000000000" pitchFamily="2" charset="2"/>
              <a:buChar char="v"/>
            </a:pPr>
            <a:r>
              <a:rPr lang="en-US" sz="1200" dirty="0">
                <a:solidFill>
                  <a:schemeClr val="accent1"/>
                </a:solidFill>
              </a:rPr>
              <a:t>CHRISTMAS</a:t>
            </a:r>
          </a:p>
          <a:p>
            <a:pPr lvl="1">
              <a:lnSpc>
                <a:spcPct val="130000"/>
              </a:lnSpc>
              <a:buFont typeface="Wingdings" panose="05000000000000000000" pitchFamily="2" charset="2"/>
              <a:buChar char="v"/>
            </a:pPr>
            <a:r>
              <a:rPr lang="en-US" sz="1200" dirty="0">
                <a:solidFill>
                  <a:schemeClr val="accent1"/>
                </a:solidFill>
              </a:rPr>
              <a:t>VALENTINE</a:t>
            </a:r>
          </a:p>
          <a:p>
            <a:pPr lvl="1">
              <a:lnSpc>
                <a:spcPct val="130000"/>
              </a:lnSpc>
              <a:buFont typeface="Wingdings" panose="05000000000000000000" pitchFamily="2" charset="2"/>
              <a:buChar char="v"/>
            </a:pPr>
            <a:r>
              <a:rPr lang="en-US" sz="1200" dirty="0">
                <a:solidFill>
                  <a:schemeClr val="accent1"/>
                </a:solidFill>
              </a:rPr>
              <a:t>JEWELARY</a:t>
            </a:r>
          </a:p>
          <a:p>
            <a:pPr lvl="1">
              <a:lnSpc>
                <a:spcPct val="130000"/>
              </a:lnSpc>
              <a:buFont typeface="Wingdings" panose="05000000000000000000" pitchFamily="2" charset="2"/>
              <a:buChar char="v"/>
            </a:pPr>
            <a:r>
              <a:rPr lang="en-US" sz="1200" dirty="0">
                <a:solidFill>
                  <a:schemeClr val="accent1"/>
                </a:solidFill>
              </a:rPr>
              <a:t>HOLIDAY</a:t>
            </a:r>
          </a:p>
          <a:p>
            <a:pPr lvl="1">
              <a:lnSpc>
                <a:spcPct val="130000"/>
              </a:lnSpc>
              <a:buFont typeface="Wingdings" panose="05000000000000000000" pitchFamily="2" charset="2"/>
              <a:buChar char="v"/>
            </a:pPr>
            <a:r>
              <a:rPr lang="en-US" sz="1200" dirty="0">
                <a:solidFill>
                  <a:schemeClr val="accent1"/>
                </a:solidFill>
              </a:rPr>
              <a:t>TATTOO KIT</a:t>
            </a:r>
          </a:p>
          <a:p>
            <a:pPr lvl="1">
              <a:lnSpc>
                <a:spcPct val="130000"/>
              </a:lnSpc>
              <a:buFont typeface="Wingdings" panose="05000000000000000000" pitchFamily="2" charset="2"/>
              <a:buChar char="v"/>
            </a:pPr>
            <a:r>
              <a:rPr lang="en-US" sz="1200" dirty="0">
                <a:solidFill>
                  <a:schemeClr val="accent1"/>
                </a:solidFill>
              </a:rPr>
              <a:t>CLOTHING</a:t>
            </a:r>
          </a:p>
          <a:p>
            <a:pPr lvl="1">
              <a:lnSpc>
                <a:spcPct val="130000"/>
              </a:lnSpc>
              <a:buFont typeface="Wingdings" panose="05000000000000000000" pitchFamily="2" charset="2"/>
              <a:buChar char="v"/>
            </a:pPr>
            <a:r>
              <a:rPr lang="en-US" sz="1200" dirty="0">
                <a:solidFill>
                  <a:schemeClr val="accent1"/>
                </a:solidFill>
              </a:rPr>
              <a:t>ITEM</a:t>
            </a:r>
          </a:p>
          <a:p>
            <a:pPr lvl="1">
              <a:lnSpc>
                <a:spcPct val="130000"/>
              </a:lnSpc>
              <a:buFont typeface="Wingdings" panose="05000000000000000000" pitchFamily="2" charset="2"/>
              <a:buChar char="v"/>
            </a:pPr>
            <a:r>
              <a:rPr lang="en-US" sz="1200" dirty="0">
                <a:solidFill>
                  <a:schemeClr val="accent1"/>
                </a:solidFill>
              </a:rPr>
              <a:t>GIFT</a:t>
            </a:r>
          </a:p>
          <a:p>
            <a:pPr lvl="1">
              <a:lnSpc>
                <a:spcPct val="130000"/>
              </a:lnSpc>
              <a:buFont typeface="Wingdings" panose="05000000000000000000" pitchFamily="2" charset="2"/>
              <a:buChar char="v"/>
            </a:pPr>
            <a:r>
              <a:rPr lang="en-US" sz="1200" dirty="0">
                <a:solidFill>
                  <a:schemeClr val="accent1"/>
                </a:solidFill>
              </a:rPr>
              <a:t>OTHER</a:t>
            </a:r>
            <a:endParaRPr lang="" sz="1200" dirty="0">
              <a:solidFill>
                <a:schemeClr val="accent1"/>
              </a:solidFill>
            </a:endParaRPr>
          </a:p>
        </p:txBody>
      </p:sp>
      <p:pic>
        <p:nvPicPr>
          <p:cNvPr id="4" name="Picture 3"/>
          <p:cNvPicPr>
            <a:picLocks noChangeAspect="1"/>
          </p:cNvPicPr>
          <p:nvPr/>
        </p:nvPicPr>
        <p:blipFill>
          <a:blip r:embed="rId3"/>
          <a:stretch>
            <a:fillRect/>
          </a:stretch>
        </p:blipFill>
        <p:spPr>
          <a:xfrm>
            <a:off x="338098" y="1009650"/>
            <a:ext cx="8561088" cy="4019550"/>
          </a:xfrm>
          <a:prstGeom prst="rect">
            <a:avLst/>
          </a:prstGeom>
        </p:spPr>
      </p:pic>
    </p:spTree>
    <p:extLst>
      <p:ext uri="{BB962C8B-B14F-4D97-AF65-F5344CB8AC3E}">
        <p14:creationId xmlns:p14="http://schemas.microsoft.com/office/powerpoint/2010/main" val="232165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solidFill>
                  <a:srgbClr val="980000"/>
                </a:solidFill>
              </a:rPr>
              <a:t>Dashboard</a:t>
            </a:r>
            <a:endParaRPr dirty="0">
              <a:solidFill>
                <a:srgbClr val="980000"/>
              </a:solidFill>
            </a:endParaRPr>
          </a:p>
        </p:txBody>
      </p:sp>
      <p:sp>
        <p:nvSpPr>
          <p:cNvPr id="4" name="Google Shape;73;p15"/>
          <p:cNvSpPr txBox="1">
            <a:spLocks noGrp="1"/>
          </p:cNvSpPr>
          <p:nvPr>
            <p:ph type="body" idx="1"/>
          </p:nvPr>
        </p:nvSpPr>
        <p:spPr>
          <a:xfrm>
            <a:off x="311700" y="1017449"/>
            <a:ext cx="8710380" cy="3972561"/>
          </a:xfrm>
          <a:prstGeom prst="rect">
            <a:avLst/>
          </a:prstGeom>
        </p:spPr>
        <p:txBody>
          <a:bodyPr spcFirstLastPara="1" wrap="square" lIns="91425" tIns="91425" rIns="91425" bIns="91425" anchor="t" anchorCtr="0">
            <a:noAutofit/>
          </a:bodyPr>
          <a:lstStyle/>
          <a:p>
            <a:pPr lvl="0" indent="-368300">
              <a:lnSpc>
                <a:spcPct val="200000"/>
              </a:lnSpc>
              <a:buClr>
                <a:schemeClr val="accent1"/>
              </a:buClr>
              <a:buSzPts val="2200"/>
            </a:pPr>
            <a:r>
              <a:rPr lang="en-US" dirty="0" smtClean="0">
                <a:solidFill>
                  <a:schemeClr val="accent1"/>
                </a:solidFill>
                <a:latin typeface="+mj-lt"/>
              </a:rPr>
              <a:t>Detailed drill down capability in dashboar</a:t>
            </a:r>
            <a:r>
              <a:rPr lang="en-US" dirty="0" smtClean="0">
                <a:solidFill>
                  <a:schemeClr val="accent1"/>
                </a:solidFill>
                <a:latin typeface="+mj-lt"/>
              </a:rPr>
              <a:t>d</a:t>
            </a:r>
          </a:p>
          <a:p>
            <a:pPr lvl="0" indent="-368300">
              <a:lnSpc>
                <a:spcPct val="200000"/>
              </a:lnSpc>
              <a:buClr>
                <a:schemeClr val="accent1"/>
              </a:buClr>
              <a:buSzPts val="2200"/>
            </a:pPr>
            <a:r>
              <a:rPr lang="en-US" dirty="0" smtClean="0">
                <a:solidFill>
                  <a:schemeClr val="accent1"/>
                </a:solidFill>
                <a:latin typeface="+mj-lt"/>
              </a:rPr>
              <a:t>You can have a lot filters such as Categories</a:t>
            </a:r>
          </a:p>
          <a:p>
            <a:pPr lvl="0" indent="-368300">
              <a:lnSpc>
                <a:spcPct val="200000"/>
              </a:lnSpc>
              <a:buClr>
                <a:schemeClr val="accent1"/>
              </a:buClr>
              <a:buSzPts val="2200"/>
            </a:pPr>
            <a:r>
              <a:rPr lang="en-US" dirty="0" smtClean="0">
                <a:solidFill>
                  <a:schemeClr val="accent1"/>
                </a:solidFill>
                <a:latin typeface="+mj-lt"/>
              </a:rPr>
              <a:t>You can have the main discussed themes using </a:t>
            </a:r>
            <a:r>
              <a:rPr lang="en-US" dirty="0" err="1" smtClean="0">
                <a:solidFill>
                  <a:schemeClr val="accent1"/>
                </a:solidFill>
                <a:latin typeface="+mj-lt"/>
              </a:rPr>
              <a:t>wordcloud</a:t>
            </a:r>
            <a:endParaRPr lang="en-US" dirty="0" smtClean="0">
              <a:solidFill>
                <a:schemeClr val="accent1"/>
              </a:solidFill>
              <a:latin typeface="+mj-lt"/>
            </a:endParaRPr>
          </a:p>
          <a:p>
            <a:pPr lvl="0" indent="-368300">
              <a:lnSpc>
                <a:spcPct val="200000"/>
              </a:lnSpc>
              <a:buClr>
                <a:schemeClr val="accent1"/>
              </a:buClr>
              <a:buSzPts val="2200"/>
            </a:pPr>
            <a:r>
              <a:rPr lang="en-US" dirty="0" smtClean="0">
                <a:solidFill>
                  <a:schemeClr val="accent1"/>
                </a:solidFill>
                <a:latin typeface="+mj-lt"/>
              </a:rPr>
              <a:t>You can see caption in table as well by hovering over image</a:t>
            </a:r>
          </a:p>
          <a:p>
            <a:pPr lvl="0" indent="-368300">
              <a:lnSpc>
                <a:spcPct val="200000"/>
              </a:lnSpc>
              <a:buClr>
                <a:schemeClr val="accent1"/>
              </a:buClr>
              <a:buSzPts val="2200"/>
            </a:pPr>
            <a:r>
              <a:rPr lang="en-US" dirty="0" smtClean="0">
                <a:solidFill>
                  <a:schemeClr val="accent1"/>
                </a:solidFill>
                <a:latin typeface="+mj-lt"/>
              </a:rPr>
              <a:t>Can be extended and scale as per requirements</a:t>
            </a:r>
            <a:r>
              <a:rPr lang="en-US" dirty="0" smtClean="0">
                <a:solidFill>
                  <a:schemeClr val="accent1"/>
                </a:solidFill>
                <a:latin typeface="+mj-lt"/>
              </a:rPr>
              <a:t> </a:t>
            </a:r>
            <a:endParaRPr lang="en-US" dirty="0" smtClean="0">
              <a:solidFill>
                <a:schemeClr val="accent1"/>
              </a:solidFill>
              <a:latin typeface="+mj-lt"/>
            </a:endParaRPr>
          </a:p>
        </p:txBody>
      </p:sp>
      <p:pic>
        <p:nvPicPr>
          <p:cNvPr id="2" name="Picture 1"/>
          <p:cNvPicPr>
            <a:picLocks noChangeAspect="1"/>
          </p:cNvPicPr>
          <p:nvPr/>
        </p:nvPicPr>
        <p:blipFill>
          <a:blip r:embed="rId3"/>
          <a:stretch>
            <a:fillRect/>
          </a:stretch>
        </p:blipFill>
        <p:spPr>
          <a:xfrm>
            <a:off x="6164" y="-67765"/>
            <a:ext cx="9137836" cy="5143500"/>
          </a:xfrm>
          <a:prstGeom prst="rect">
            <a:avLst/>
          </a:prstGeom>
        </p:spPr>
      </p:pic>
    </p:spTree>
    <p:extLst>
      <p:ext uri="{BB962C8B-B14F-4D97-AF65-F5344CB8AC3E}">
        <p14:creationId xmlns:p14="http://schemas.microsoft.com/office/powerpoint/2010/main" val="2095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385</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Playfair Display</vt:lpstr>
      <vt:lpstr>Lato</vt:lpstr>
      <vt:lpstr>Wingdings</vt:lpstr>
      <vt:lpstr>Coral</vt:lpstr>
      <vt:lpstr>Data Scrapping and Category Classification</vt:lpstr>
      <vt:lpstr>Agenda</vt:lpstr>
      <vt:lpstr>Proposed Methodology</vt:lpstr>
      <vt:lpstr>Data Scrapping</vt:lpstr>
      <vt:lpstr>Sample Code to Extract Data</vt:lpstr>
      <vt:lpstr>How to Extract text?</vt:lpstr>
      <vt:lpstr>How to Extract Images?</vt:lpstr>
      <vt:lpstr>Text Classification</vt:lpstr>
      <vt:lpstr>Dashboard</vt:lpstr>
      <vt:lpstr>Dashboard Example</vt:lpstr>
      <vt:lpstr>Final Comments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Author’s data  Analysis</dc:title>
  <cp:lastModifiedBy>Rafi Ullah</cp:lastModifiedBy>
  <cp:revision>134</cp:revision>
  <dcterms:modified xsi:type="dcterms:W3CDTF">2023-02-17T05:09:44Z</dcterms:modified>
</cp:coreProperties>
</file>