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104" y="6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F8E26-43FD-4D23-A258-0D742FABE937}"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50C4BECA-359C-432F-80FB-B943D34538CE}">
      <dgm:prSet/>
      <dgm:spPr/>
      <dgm:t>
        <a:bodyPr/>
        <a:lstStyle/>
        <a:p>
          <a:r>
            <a:rPr lang="en-US" b="0" i="0"/>
            <a:t>Federal Regulation Textual Data Analysis</a:t>
          </a:r>
          <a:endParaRPr lang="en-US"/>
        </a:p>
      </dgm:t>
    </dgm:pt>
    <dgm:pt modelId="{181B3686-1F58-49C3-B180-76DD4E1756E9}" type="parTrans" cxnId="{FCDDB452-5B02-4BBE-82F3-9E06457ADC35}">
      <dgm:prSet/>
      <dgm:spPr/>
      <dgm:t>
        <a:bodyPr/>
        <a:lstStyle/>
        <a:p>
          <a:endParaRPr lang="en-US"/>
        </a:p>
      </dgm:t>
    </dgm:pt>
    <dgm:pt modelId="{DD10ADDF-A903-4790-B2C3-A20CB89D0776}" type="sibTrans" cxnId="{FCDDB452-5B02-4BBE-82F3-9E06457ADC35}">
      <dgm:prSet/>
      <dgm:spPr/>
      <dgm:t>
        <a:bodyPr/>
        <a:lstStyle/>
        <a:p>
          <a:endParaRPr lang="en-US"/>
        </a:p>
      </dgm:t>
    </dgm:pt>
    <dgm:pt modelId="{AC595229-8469-417E-9452-043DCFBF79A0}">
      <dgm:prSet/>
      <dgm:spPr/>
      <dgm:t>
        <a:bodyPr/>
        <a:lstStyle/>
        <a:p>
          <a:r>
            <a:rPr lang="en-US" b="0" i="0"/>
            <a:t>Eyong</a:t>
          </a:r>
          <a:endParaRPr lang="en-US"/>
        </a:p>
      </dgm:t>
    </dgm:pt>
    <dgm:pt modelId="{C74E8D13-52E9-4F43-B164-A421DCCE49F5}" type="parTrans" cxnId="{498E8B43-2735-4955-BD7B-78F33E8ECE28}">
      <dgm:prSet/>
      <dgm:spPr/>
      <dgm:t>
        <a:bodyPr/>
        <a:lstStyle/>
        <a:p>
          <a:endParaRPr lang="en-US"/>
        </a:p>
      </dgm:t>
    </dgm:pt>
    <dgm:pt modelId="{34E048F2-7B0E-42DC-B35D-8B1E2425D155}" type="sibTrans" cxnId="{498E8B43-2735-4955-BD7B-78F33E8ECE28}">
      <dgm:prSet/>
      <dgm:spPr/>
      <dgm:t>
        <a:bodyPr/>
        <a:lstStyle/>
        <a:p>
          <a:endParaRPr lang="en-US"/>
        </a:p>
      </dgm:t>
    </dgm:pt>
    <dgm:pt modelId="{ACB9D0CD-BFFF-436B-85B9-468F39EFAEE9}" type="pres">
      <dgm:prSet presAssocID="{AF8F8E26-43FD-4D23-A258-0D742FABE937}" presName="hierChild1" presStyleCnt="0">
        <dgm:presLayoutVars>
          <dgm:chPref val="1"/>
          <dgm:dir/>
          <dgm:animOne val="branch"/>
          <dgm:animLvl val="lvl"/>
          <dgm:resizeHandles/>
        </dgm:presLayoutVars>
      </dgm:prSet>
      <dgm:spPr/>
    </dgm:pt>
    <dgm:pt modelId="{7FBA8C88-C839-4BC0-A525-70FA4B00F360}" type="pres">
      <dgm:prSet presAssocID="{50C4BECA-359C-432F-80FB-B943D34538CE}" presName="hierRoot1" presStyleCnt="0"/>
      <dgm:spPr/>
    </dgm:pt>
    <dgm:pt modelId="{B188CE3A-083E-4BEC-B1BD-A16CB4A5BED9}" type="pres">
      <dgm:prSet presAssocID="{50C4BECA-359C-432F-80FB-B943D34538CE}" presName="composite" presStyleCnt="0"/>
      <dgm:spPr/>
    </dgm:pt>
    <dgm:pt modelId="{EA535437-CD57-4992-938D-D673714F6775}" type="pres">
      <dgm:prSet presAssocID="{50C4BECA-359C-432F-80FB-B943D34538CE}" presName="background" presStyleLbl="node0" presStyleIdx="0" presStyleCnt="2"/>
      <dgm:spPr/>
    </dgm:pt>
    <dgm:pt modelId="{02DE5928-BED6-44EC-B3A2-F9FCFDA40402}" type="pres">
      <dgm:prSet presAssocID="{50C4BECA-359C-432F-80FB-B943D34538CE}" presName="text" presStyleLbl="fgAcc0" presStyleIdx="0" presStyleCnt="2">
        <dgm:presLayoutVars>
          <dgm:chPref val="3"/>
        </dgm:presLayoutVars>
      </dgm:prSet>
      <dgm:spPr/>
    </dgm:pt>
    <dgm:pt modelId="{F6E8774D-73C0-4635-B988-8590907776BC}" type="pres">
      <dgm:prSet presAssocID="{50C4BECA-359C-432F-80FB-B943D34538CE}" presName="hierChild2" presStyleCnt="0"/>
      <dgm:spPr/>
    </dgm:pt>
    <dgm:pt modelId="{3C81A516-4463-4D7E-88DC-A54F3670C84C}" type="pres">
      <dgm:prSet presAssocID="{AC595229-8469-417E-9452-043DCFBF79A0}" presName="hierRoot1" presStyleCnt="0"/>
      <dgm:spPr/>
    </dgm:pt>
    <dgm:pt modelId="{C2AF5916-804D-49AF-9901-B9780D6CA7D3}" type="pres">
      <dgm:prSet presAssocID="{AC595229-8469-417E-9452-043DCFBF79A0}" presName="composite" presStyleCnt="0"/>
      <dgm:spPr/>
    </dgm:pt>
    <dgm:pt modelId="{B07186DC-458E-4426-98FF-9BB37AC3B12F}" type="pres">
      <dgm:prSet presAssocID="{AC595229-8469-417E-9452-043DCFBF79A0}" presName="background" presStyleLbl="node0" presStyleIdx="1" presStyleCnt="2"/>
      <dgm:spPr/>
    </dgm:pt>
    <dgm:pt modelId="{5FD38ECF-BAA4-4141-AF25-7ACE1BBECA95}" type="pres">
      <dgm:prSet presAssocID="{AC595229-8469-417E-9452-043DCFBF79A0}" presName="text" presStyleLbl="fgAcc0" presStyleIdx="1" presStyleCnt="2">
        <dgm:presLayoutVars>
          <dgm:chPref val="3"/>
        </dgm:presLayoutVars>
      </dgm:prSet>
      <dgm:spPr/>
    </dgm:pt>
    <dgm:pt modelId="{6D4F7487-968C-4BAB-A8D8-619265D4ACBF}" type="pres">
      <dgm:prSet presAssocID="{AC595229-8469-417E-9452-043DCFBF79A0}" presName="hierChild2" presStyleCnt="0"/>
      <dgm:spPr/>
    </dgm:pt>
  </dgm:ptLst>
  <dgm:cxnLst>
    <dgm:cxn modelId="{A459D861-2AA9-45AF-A755-5B4552698972}" type="presOf" srcId="{AF8F8E26-43FD-4D23-A258-0D742FABE937}" destId="{ACB9D0CD-BFFF-436B-85B9-468F39EFAEE9}" srcOrd="0" destOrd="0" presId="urn:microsoft.com/office/officeart/2005/8/layout/hierarchy1"/>
    <dgm:cxn modelId="{498E8B43-2735-4955-BD7B-78F33E8ECE28}" srcId="{AF8F8E26-43FD-4D23-A258-0D742FABE937}" destId="{AC595229-8469-417E-9452-043DCFBF79A0}" srcOrd="1" destOrd="0" parTransId="{C74E8D13-52E9-4F43-B164-A421DCCE49F5}" sibTransId="{34E048F2-7B0E-42DC-B35D-8B1E2425D155}"/>
    <dgm:cxn modelId="{1BADD14E-028B-423F-80CC-FA40B47A8723}" type="presOf" srcId="{50C4BECA-359C-432F-80FB-B943D34538CE}" destId="{02DE5928-BED6-44EC-B3A2-F9FCFDA40402}" srcOrd="0" destOrd="0" presId="urn:microsoft.com/office/officeart/2005/8/layout/hierarchy1"/>
    <dgm:cxn modelId="{FCDDB452-5B02-4BBE-82F3-9E06457ADC35}" srcId="{AF8F8E26-43FD-4D23-A258-0D742FABE937}" destId="{50C4BECA-359C-432F-80FB-B943D34538CE}" srcOrd="0" destOrd="0" parTransId="{181B3686-1F58-49C3-B180-76DD4E1756E9}" sibTransId="{DD10ADDF-A903-4790-B2C3-A20CB89D0776}"/>
    <dgm:cxn modelId="{4A1A5EFA-BD52-413A-BE7E-67A56F112A17}" type="presOf" srcId="{AC595229-8469-417E-9452-043DCFBF79A0}" destId="{5FD38ECF-BAA4-4141-AF25-7ACE1BBECA95}" srcOrd="0" destOrd="0" presId="urn:microsoft.com/office/officeart/2005/8/layout/hierarchy1"/>
    <dgm:cxn modelId="{81D5C3D2-E4CD-4AFD-BAF1-EC7F74DDCEAA}" type="presParOf" srcId="{ACB9D0CD-BFFF-436B-85B9-468F39EFAEE9}" destId="{7FBA8C88-C839-4BC0-A525-70FA4B00F360}" srcOrd="0" destOrd="0" presId="urn:microsoft.com/office/officeart/2005/8/layout/hierarchy1"/>
    <dgm:cxn modelId="{89AC0A66-83D9-4979-AB44-1ABC2CDD04A5}" type="presParOf" srcId="{7FBA8C88-C839-4BC0-A525-70FA4B00F360}" destId="{B188CE3A-083E-4BEC-B1BD-A16CB4A5BED9}" srcOrd="0" destOrd="0" presId="urn:microsoft.com/office/officeart/2005/8/layout/hierarchy1"/>
    <dgm:cxn modelId="{DEF20A38-7DA0-4EA7-9B3F-88082903DF79}" type="presParOf" srcId="{B188CE3A-083E-4BEC-B1BD-A16CB4A5BED9}" destId="{EA535437-CD57-4992-938D-D673714F6775}" srcOrd="0" destOrd="0" presId="urn:microsoft.com/office/officeart/2005/8/layout/hierarchy1"/>
    <dgm:cxn modelId="{E3E6CB9F-4A52-49FA-BC56-93F3EC85E79B}" type="presParOf" srcId="{B188CE3A-083E-4BEC-B1BD-A16CB4A5BED9}" destId="{02DE5928-BED6-44EC-B3A2-F9FCFDA40402}" srcOrd="1" destOrd="0" presId="urn:microsoft.com/office/officeart/2005/8/layout/hierarchy1"/>
    <dgm:cxn modelId="{02DFD61F-64BA-4ACE-9214-E80CD3B423F2}" type="presParOf" srcId="{7FBA8C88-C839-4BC0-A525-70FA4B00F360}" destId="{F6E8774D-73C0-4635-B988-8590907776BC}" srcOrd="1" destOrd="0" presId="urn:microsoft.com/office/officeart/2005/8/layout/hierarchy1"/>
    <dgm:cxn modelId="{13587395-9B93-4983-8724-209495B20913}" type="presParOf" srcId="{ACB9D0CD-BFFF-436B-85B9-468F39EFAEE9}" destId="{3C81A516-4463-4D7E-88DC-A54F3670C84C}" srcOrd="1" destOrd="0" presId="urn:microsoft.com/office/officeart/2005/8/layout/hierarchy1"/>
    <dgm:cxn modelId="{A4A6521C-8138-4324-9E35-A292B5D170F6}" type="presParOf" srcId="{3C81A516-4463-4D7E-88DC-A54F3670C84C}" destId="{C2AF5916-804D-49AF-9901-B9780D6CA7D3}" srcOrd="0" destOrd="0" presId="urn:microsoft.com/office/officeart/2005/8/layout/hierarchy1"/>
    <dgm:cxn modelId="{CBD3FC13-32ED-464E-8A91-0A65F30FBCA3}" type="presParOf" srcId="{C2AF5916-804D-49AF-9901-B9780D6CA7D3}" destId="{B07186DC-458E-4426-98FF-9BB37AC3B12F}" srcOrd="0" destOrd="0" presId="urn:microsoft.com/office/officeart/2005/8/layout/hierarchy1"/>
    <dgm:cxn modelId="{4C6B4963-7DFC-4813-84C0-C1342C939AC6}" type="presParOf" srcId="{C2AF5916-804D-49AF-9901-B9780D6CA7D3}" destId="{5FD38ECF-BAA4-4141-AF25-7ACE1BBECA95}" srcOrd="1" destOrd="0" presId="urn:microsoft.com/office/officeart/2005/8/layout/hierarchy1"/>
    <dgm:cxn modelId="{E9E2D720-C40D-43B3-91CD-17D2A9C0C86F}" type="presParOf" srcId="{3C81A516-4463-4D7E-88DC-A54F3670C84C}" destId="{6D4F7487-968C-4BAB-A8D8-619265D4ACB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35437-CD57-4992-938D-D673714F6775}">
      <dsp:nvSpPr>
        <dsp:cNvPr id="0" name=""/>
        <dsp:cNvSpPr/>
      </dsp:nvSpPr>
      <dsp:spPr>
        <a:xfrm>
          <a:off x="1040" y="280396"/>
          <a:ext cx="3650794" cy="231825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DE5928-BED6-44EC-B3A2-F9FCFDA40402}">
      <dsp:nvSpPr>
        <dsp:cNvPr id="0" name=""/>
        <dsp:cNvSpPr/>
      </dsp:nvSpPr>
      <dsp:spPr>
        <a:xfrm>
          <a:off x="406683" y="665757"/>
          <a:ext cx="3650794" cy="231825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a:t>Federal Regulation Textual Data Analysis</a:t>
          </a:r>
          <a:endParaRPr lang="en-US" sz="3600" kern="1200"/>
        </a:p>
      </dsp:txBody>
      <dsp:txXfrm>
        <a:off x="474582" y="733656"/>
        <a:ext cx="3514996" cy="2182456"/>
      </dsp:txXfrm>
    </dsp:sp>
    <dsp:sp modelId="{B07186DC-458E-4426-98FF-9BB37AC3B12F}">
      <dsp:nvSpPr>
        <dsp:cNvPr id="0" name=""/>
        <dsp:cNvSpPr/>
      </dsp:nvSpPr>
      <dsp:spPr>
        <a:xfrm>
          <a:off x="4463121" y="280396"/>
          <a:ext cx="3650794" cy="231825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FD38ECF-BAA4-4141-AF25-7ACE1BBECA95}">
      <dsp:nvSpPr>
        <dsp:cNvPr id="0" name=""/>
        <dsp:cNvSpPr/>
      </dsp:nvSpPr>
      <dsp:spPr>
        <a:xfrm>
          <a:off x="4868765" y="665757"/>
          <a:ext cx="3650794" cy="231825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a:t>Eyong</a:t>
          </a:r>
          <a:endParaRPr lang="en-US" sz="3600" kern="1200"/>
        </a:p>
      </dsp:txBody>
      <dsp:txXfrm>
        <a:off x="4936664" y="733656"/>
        <a:ext cx="3514996" cy="21824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US" sz="2800"/>
              <a:t>Data Society</a:t>
            </a:r>
          </a:p>
        </p:txBody>
      </p:sp>
      <p:graphicFrame>
        <p:nvGraphicFramePr>
          <p:cNvPr id="57" name="Google Shape;55;p13">
            <a:extLst>
              <a:ext uri="{FF2B5EF4-FFF2-40B4-BE49-F238E27FC236}">
                <a16:creationId xmlns:a16="http://schemas.microsoft.com/office/drawing/2014/main" id="{192DD4FA-75F2-4362-314F-0959254EE4D6}"/>
              </a:ext>
            </a:extLst>
          </p:cNvPr>
          <p:cNvGraphicFramePr/>
          <p:nvPr>
            <p:extLst>
              <p:ext uri="{D42A27DB-BD31-4B8C-83A1-F6EECF244321}">
                <p14:modId xmlns:p14="http://schemas.microsoft.com/office/powerpoint/2010/main" val="1951308999"/>
              </p:ext>
            </p:extLst>
          </p:nvPr>
        </p:nvGraphicFramePr>
        <p:xfrm>
          <a:off x="311700" y="1208225"/>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176-8F11-79A0-B7FE-47E7711594EB}"/>
              </a:ext>
            </a:extLst>
          </p:cNvPr>
          <p:cNvSpPr>
            <a:spLocks noGrp="1"/>
          </p:cNvSpPr>
          <p:nvPr>
            <p:ph type="title"/>
          </p:nvPr>
        </p:nvSpPr>
        <p:spPr>
          <a:xfrm>
            <a:off x="66675" y="104775"/>
            <a:ext cx="8520600" cy="572700"/>
          </a:xfrm>
        </p:spPr>
        <p:txBody>
          <a:bodyPr>
            <a:normAutofit fontScale="90000"/>
          </a:bodyPr>
          <a:lstStyle/>
          <a:p>
            <a:r>
              <a:rPr lang="en-US"/>
              <a:t>Theme Identified - Conclusion</a:t>
            </a:r>
            <a:endParaRPr lang="en-US" dirty="0"/>
          </a:p>
        </p:txBody>
      </p:sp>
      <p:sp>
        <p:nvSpPr>
          <p:cNvPr id="3" name="Text Placeholder 2">
            <a:extLst>
              <a:ext uri="{FF2B5EF4-FFF2-40B4-BE49-F238E27FC236}">
                <a16:creationId xmlns:a16="http://schemas.microsoft.com/office/drawing/2014/main" id="{60E99111-4BB1-BF97-E441-01364B1BD848}"/>
              </a:ext>
            </a:extLst>
          </p:cNvPr>
          <p:cNvSpPr>
            <a:spLocks noGrp="1"/>
          </p:cNvSpPr>
          <p:nvPr>
            <p:ph type="body" idx="1"/>
          </p:nvPr>
        </p:nvSpPr>
        <p:spPr>
          <a:xfrm>
            <a:off x="66675" y="677475"/>
            <a:ext cx="8963025" cy="4361250"/>
          </a:xfrm>
        </p:spPr>
        <p:txBody>
          <a:bodyPr>
            <a:normAutofit lnSpcReduction="10000"/>
          </a:bodyPr>
          <a:lstStyle/>
          <a:p>
            <a:pPr algn="just">
              <a:lnSpc>
                <a:spcPct val="150000"/>
              </a:lnSpc>
            </a:pPr>
            <a:r>
              <a:rPr lang="en-US" sz="1600" b="1" i="0" dirty="0">
                <a:solidFill>
                  <a:srgbClr val="C00000"/>
                </a:solidFill>
                <a:effectLst/>
                <a:latin typeface="Helvetica Neue"/>
              </a:rPr>
              <a:t>Public Concerns about Fairness and Transparency</a:t>
            </a:r>
            <a:r>
              <a:rPr lang="en-US" sz="1600" b="0" i="0" dirty="0">
                <a:solidFill>
                  <a:srgbClr val="000000"/>
                </a:solidFill>
                <a:effectLst/>
                <a:latin typeface="Helvetica Neue"/>
              </a:rPr>
              <a:t>: Topics 1 and 2 reveal a strong public interest in issues of fairness and transparency within both employment and federal contracting processes. Stakeholders should consider whether the proposed regulations adequately address concerns about discrimination, wage gaps, and equitable contracting.</a:t>
            </a:r>
          </a:p>
          <a:p>
            <a:pPr algn="just">
              <a:lnSpc>
                <a:spcPct val="150000"/>
              </a:lnSpc>
            </a:pPr>
            <a:r>
              <a:rPr lang="en-US" sz="1600" b="1" dirty="0">
                <a:solidFill>
                  <a:srgbClr val="C00000"/>
                </a:solidFill>
                <a:latin typeface="Helvetica Neue"/>
              </a:rPr>
              <a:t>Aviation and Pilot Safety</a:t>
            </a:r>
            <a:r>
              <a:rPr lang="en-US" sz="1600" b="0" i="0" dirty="0">
                <a:solidFill>
                  <a:srgbClr val="000000"/>
                </a:solidFill>
                <a:effectLst/>
                <a:latin typeface="Helvetica Neue"/>
              </a:rPr>
              <a:t>: Topics 3 and 4 reflect the public's emphasis on strict safety standards for aviation, including both aircraft maintenance and pilot training. Stakeholders in aviation may need to review the adequacy of these proposed standards to satisfy public demand for safety and FAA oversight.</a:t>
            </a:r>
          </a:p>
          <a:p>
            <a:pPr algn="just">
              <a:lnSpc>
                <a:spcPct val="150000"/>
              </a:lnSpc>
            </a:pPr>
            <a:r>
              <a:rPr lang="en-US" sz="1600" b="1" dirty="0">
                <a:solidFill>
                  <a:srgbClr val="C00000"/>
                </a:solidFill>
                <a:latin typeface="Helvetica Neue"/>
              </a:rPr>
              <a:t>Emerging Focus on Space Regulation</a:t>
            </a:r>
            <a:r>
              <a:rPr lang="en-US" sz="1600" b="0" i="0" dirty="0">
                <a:solidFill>
                  <a:srgbClr val="000000"/>
                </a:solidFill>
                <a:effectLst/>
                <a:latin typeface="Helvetica Neue"/>
              </a:rPr>
              <a:t>: Topic 5 highlights growing public interest in FAA regulations on space launches, pointing to an increased awareness of and demand for regulatory oversight in this new frontier. This insight can guide policymakers in assessing the comprehensiveness of FAA regulations in space travel and exploration.</a:t>
            </a:r>
          </a:p>
        </p:txBody>
      </p:sp>
    </p:spTree>
    <p:extLst>
      <p:ext uri="{BB962C8B-B14F-4D97-AF65-F5344CB8AC3E}">
        <p14:creationId xmlns:p14="http://schemas.microsoft.com/office/powerpoint/2010/main" val="39983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B83C8-A73A-4C22-C1F6-EDE8A6D09664}"/>
              </a:ext>
            </a:extLst>
          </p:cNvPr>
          <p:cNvSpPr>
            <a:spLocks noGrp="1"/>
          </p:cNvSpPr>
          <p:nvPr>
            <p:ph type="title"/>
          </p:nvPr>
        </p:nvSpPr>
        <p:spPr>
          <a:xfrm>
            <a:off x="83100" y="102125"/>
            <a:ext cx="8520600" cy="572700"/>
          </a:xfrm>
        </p:spPr>
        <p:txBody>
          <a:bodyPr>
            <a:normAutofit fontScale="90000"/>
          </a:bodyPr>
          <a:lstStyle/>
          <a:p>
            <a:r>
              <a:rPr lang="en-US" dirty="0"/>
              <a:t>Themes – Clustering of Comments about the topic</a:t>
            </a:r>
          </a:p>
        </p:txBody>
      </p:sp>
      <p:sp>
        <p:nvSpPr>
          <p:cNvPr id="3" name="Text Placeholder 2">
            <a:extLst>
              <a:ext uri="{FF2B5EF4-FFF2-40B4-BE49-F238E27FC236}">
                <a16:creationId xmlns:a16="http://schemas.microsoft.com/office/drawing/2014/main" id="{61355D60-89D7-0CF5-F237-75A69B7BFAB8}"/>
              </a:ext>
            </a:extLst>
          </p:cNvPr>
          <p:cNvSpPr>
            <a:spLocks noGrp="1"/>
          </p:cNvSpPr>
          <p:nvPr>
            <p:ph type="body" idx="1"/>
          </p:nvPr>
        </p:nvSpPr>
        <p:spPr>
          <a:xfrm>
            <a:off x="47624" y="1885899"/>
            <a:ext cx="9039225" cy="3324275"/>
          </a:xfrm>
        </p:spPr>
        <p:txBody>
          <a:bodyPr>
            <a:normAutofit fontScale="85000" lnSpcReduction="20000"/>
          </a:bodyPr>
          <a:lstStyle/>
          <a:p>
            <a:pPr marL="114300" indent="0" algn="just">
              <a:lnSpc>
                <a:spcPct val="150000"/>
              </a:lnSpc>
              <a:buNone/>
            </a:pPr>
            <a:r>
              <a:rPr lang="en-US" sz="1200" b="1" i="0" dirty="0">
                <a:solidFill>
                  <a:srgbClr val="C00000"/>
                </a:solidFill>
                <a:effectLst/>
                <a:latin typeface="Helvetica Neue"/>
              </a:rPr>
              <a:t>Cluster 0: Federal Contracting and Wage Equity.   </a:t>
            </a:r>
            <a:r>
              <a:rPr lang="en-US" sz="1200" b="0" i="0" dirty="0">
                <a:solidFill>
                  <a:srgbClr val="C00000"/>
                </a:solidFill>
                <a:effectLst/>
                <a:latin typeface="Helvetica Neue"/>
              </a:rPr>
              <a:t>This cluster reflects concerns around federal contracting processes, specifically regarding issues of transparency, fair pay, equity, and anti-discrimination measures. The public seems focused on ensuring fairness in wage practices, especially in federal contracting environments, and is concerned with how the proposed rule will address these issues.</a:t>
            </a:r>
          </a:p>
          <a:p>
            <a:pPr marL="114300" indent="0" algn="just">
              <a:lnSpc>
                <a:spcPct val="150000"/>
              </a:lnSpc>
              <a:buNone/>
            </a:pPr>
            <a:r>
              <a:rPr lang="en-US" sz="1200" b="1" i="0" dirty="0">
                <a:solidFill>
                  <a:schemeClr val="accent1">
                    <a:lumMod val="75000"/>
                  </a:schemeClr>
                </a:solidFill>
                <a:effectLst/>
                <a:latin typeface="Helvetica Neue"/>
              </a:rPr>
              <a:t>Cluster 1: Light Aircraft and Pilot Safety Standards.  </a:t>
            </a:r>
            <a:r>
              <a:rPr lang="en-US" sz="1200" b="0" i="0" dirty="0">
                <a:solidFill>
                  <a:schemeClr val="accent1">
                    <a:lumMod val="75000"/>
                  </a:schemeClr>
                </a:solidFill>
                <a:effectLst/>
                <a:latin typeface="Helvetica Neue"/>
              </a:rPr>
              <a:t>This cluster is primarily focused on safety standards and regulations for light aircraft and sport pilots. The public has concerns about training requirements, safety protocols, and overall regulatory measures that ensure safe operations for this specific type of aviation.</a:t>
            </a:r>
          </a:p>
          <a:p>
            <a:pPr marL="114300" indent="0" algn="just">
              <a:lnSpc>
                <a:spcPct val="150000"/>
              </a:lnSpc>
              <a:buNone/>
            </a:pPr>
            <a:r>
              <a:rPr lang="en-US" sz="1200" b="1" i="0" dirty="0">
                <a:solidFill>
                  <a:schemeClr val="accent5">
                    <a:lumMod val="75000"/>
                  </a:schemeClr>
                </a:solidFill>
                <a:effectLst/>
                <a:latin typeface="Helvetica Neue"/>
              </a:rPr>
              <a:t>Cluster 2: Aircraft Maintenance and Inspection Requirements.</a:t>
            </a:r>
            <a:r>
              <a:rPr lang="en-US" sz="1200" b="0" i="0" dirty="0">
                <a:solidFill>
                  <a:schemeClr val="accent5">
                    <a:lumMod val="75000"/>
                  </a:schemeClr>
                </a:solidFill>
                <a:effectLst/>
                <a:latin typeface="Helvetica Neue"/>
              </a:rPr>
              <a:t> This cluster deals with issues surrounding maintenance and inspection standards in the aviation industry. Comments are focused on ensuring rigorous safety checks and FAA oversight for aircraft to maintain safety standards. This suggests a significant public interest in ensuring high maintenance standards to avoid potential failures.</a:t>
            </a:r>
          </a:p>
          <a:p>
            <a:pPr marL="114300" indent="0" algn="just">
              <a:lnSpc>
                <a:spcPct val="150000"/>
              </a:lnSpc>
              <a:buNone/>
            </a:pPr>
            <a:r>
              <a:rPr lang="en-US" sz="1200" b="1" i="0" dirty="0">
                <a:solidFill>
                  <a:srgbClr val="7030A0"/>
                </a:solidFill>
                <a:effectLst/>
                <a:latin typeface="Helvetica Neue"/>
              </a:rPr>
              <a:t>Cluster 3: Space Launches and Environmental Impact. </a:t>
            </a:r>
            <a:r>
              <a:rPr lang="en-US" sz="1200" b="0" i="0" dirty="0">
                <a:solidFill>
                  <a:srgbClr val="7030A0"/>
                </a:solidFill>
                <a:effectLst/>
                <a:latin typeface="Helvetica Neue"/>
              </a:rPr>
              <a:t>This cluster is dedicated to concerns around commercial space launches, especially those conducted by SpaceX. Key areas of focus include the environmental impact of launches, the safety of local communities, and regulatory oversight by authorities such as the FAA. Public comments emphasize the need for responsible space exploration practices.</a:t>
            </a:r>
          </a:p>
          <a:p>
            <a:pPr marL="114300" indent="0" algn="just">
              <a:lnSpc>
                <a:spcPct val="150000"/>
              </a:lnSpc>
              <a:buNone/>
            </a:pPr>
            <a:r>
              <a:rPr lang="en-US" sz="1200" b="1" i="0" dirty="0">
                <a:solidFill>
                  <a:srgbClr val="000000"/>
                </a:solidFill>
                <a:effectLst/>
                <a:latin typeface="Helvetica Neue"/>
              </a:rPr>
              <a:t>Cluster 4: General Aviation Safety and Pilot Requirements. </a:t>
            </a:r>
            <a:r>
              <a:rPr lang="en-US" sz="1200" b="0" i="0" dirty="0">
                <a:solidFill>
                  <a:srgbClr val="000000"/>
                </a:solidFill>
                <a:effectLst/>
                <a:latin typeface="Helvetica Neue"/>
              </a:rPr>
              <a:t>This cluster is broadly concerned with general aviation safety, covering topics like pilot requirements, FAA safety guidelines, and specific operational requirements for pilots and aircraft. There is a strong public interest in ensuring that pilots and operators adhere to rigorous safety standards, and in the FAA's role in regulating these standards.</a:t>
            </a:r>
          </a:p>
        </p:txBody>
      </p:sp>
      <p:pic>
        <p:nvPicPr>
          <p:cNvPr id="7170" name="Picture 2">
            <a:extLst>
              <a:ext uri="{FF2B5EF4-FFF2-40B4-BE49-F238E27FC236}">
                <a16:creationId xmlns:a16="http://schemas.microsoft.com/office/drawing/2014/main" id="{59F14668-5D9B-C263-2365-AC1279535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4825"/>
            <a:ext cx="9144000" cy="112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80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A3F4-7808-F56E-785A-165064B57DC7}"/>
              </a:ext>
            </a:extLst>
          </p:cNvPr>
          <p:cNvSpPr>
            <a:spLocks noGrp="1"/>
          </p:cNvSpPr>
          <p:nvPr>
            <p:ph type="title"/>
          </p:nvPr>
        </p:nvSpPr>
        <p:spPr/>
        <p:txBody>
          <a:bodyPr>
            <a:normAutofit fontScale="90000"/>
          </a:bodyPr>
          <a:lstStyle/>
          <a:p>
            <a:r>
              <a:rPr lang="en-US" dirty="0"/>
              <a:t>Public Opinion Analysis</a:t>
            </a:r>
          </a:p>
        </p:txBody>
      </p:sp>
      <p:sp>
        <p:nvSpPr>
          <p:cNvPr id="3" name="Text Placeholder 2">
            <a:extLst>
              <a:ext uri="{FF2B5EF4-FFF2-40B4-BE49-F238E27FC236}">
                <a16:creationId xmlns:a16="http://schemas.microsoft.com/office/drawing/2014/main" id="{A68A9D7C-4863-7D35-B904-52205DC4108E}"/>
              </a:ext>
            </a:extLst>
          </p:cNvPr>
          <p:cNvSpPr>
            <a:spLocks noGrp="1"/>
          </p:cNvSpPr>
          <p:nvPr>
            <p:ph type="body" idx="1"/>
          </p:nvPr>
        </p:nvSpPr>
        <p:spPr>
          <a:xfrm>
            <a:off x="161926" y="1152475"/>
            <a:ext cx="2095500" cy="3416400"/>
          </a:xfrm>
        </p:spPr>
        <p:txBody>
          <a:bodyPr/>
          <a:lstStyle/>
          <a:p>
            <a:pPr marL="114300" indent="0">
              <a:buNone/>
            </a:pPr>
            <a:r>
              <a:rPr lang="en-US" dirty="0">
                <a:solidFill>
                  <a:srgbClr val="C00000"/>
                </a:solidFill>
              </a:rPr>
              <a:t>As per sentiment analysis, most of the comments are negative – shows public opinion about the regulation</a:t>
            </a:r>
          </a:p>
        </p:txBody>
      </p:sp>
      <p:pic>
        <p:nvPicPr>
          <p:cNvPr id="8194" name="Picture 2">
            <a:extLst>
              <a:ext uri="{FF2B5EF4-FFF2-40B4-BE49-F238E27FC236}">
                <a16:creationId xmlns:a16="http://schemas.microsoft.com/office/drawing/2014/main" id="{8E70980F-EEB4-82CC-536E-405DBFE9A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725" y="955150"/>
            <a:ext cx="67056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982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EB33-8F8A-98B3-6124-050B512FFE14}"/>
              </a:ext>
            </a:extLst>
          </p:cNvPr>
          <p:cNvSpPr>
            <a:spLocks noGrp="1"/>
          </p:cNvSpPr>
          <p:nvPr>
            <p:ph type="title"/>
          </p:nvPr>
        </p:nvSpPr>
        <p:spPr>
          <a:xfrm>
            <a:off x="76200" y="71919"/>
            <a:ext cx="8520600" cy="572700"/>
          </a:xfrm>
        </p:spPr>
        <p:txBody>
          <a:bodyPr>
            <a:normAutofit fontScale="90000"/>
          </a:bodyPr>
          <a:lstStyle/>
          <a:p>
            <a:r>
              <a:rPr lang="en-US" dirty="0"/>
              <a:t>What is Positive in Comments?</a:t>
            </a:r>
          </a:p>
        </p:txBody>
      </p:sp>
      <p:sp>
        <p:nvSpPr>
          <p:cNvPr id="3" name="Text Placeholder 2">
            <a:extLst>
              <a:ext uri="{FF2B5EF4-FFF2-40B4-BE49-F238E27FC236}">
                <a16:creationId xmlns:a16="http://schemas.microsoft.com/office/drawing/2014/main" id="{9C050252-E43E-DB37-D8BA-319505CC51F6}"/>
              </a:ext>
            </a:extLst>
          </p:cNvPr>
          <p:cNvSpPr>
            <a:spLocks noGrp="1"/>
          </p:cNvSpPr>
          <p:nvPr>
            <p:ph type="body" idx="1"/>
          </p:nvPr>
        </p:nvSpPr>
        <p:spPr>
          <a:xfrm>
            <a:off x="76200" y="646544"/>
            <a:ext cx="4781550" cy="2153806"/>
          </a:xfrm>
        </p:spPr>
        <p:txBody>
          <a:bodyPr>
            <a:normAutofit fontScale="92500" lnSpcReduction="20000"/>
          </a:bodyPr>
          <a:lstStyle/>
          <a:p>
            <a:pPr marL="114300" indent="0" algn="just">
              <a:buNone/>
            </a:pPr>
            <a:r>
              <a:rPr lang="en-US" b="1" i="0" dirty="0">
                <a:solidFill>
                  <a:srgbClr val="C00000"/>
                </a:solidFill>
                <a:effectLst/>
                <a:latin typeface="Helvetica Neue"/>
              </a:rPr>
              <a:t>Support for Transparency and Equity</a:t>
            </a:r>
            <a:r>
              <a:rPr lang="en-US" b="0" i="0" dirty="0">
                <a:solidFill>
                  <a:srgbClr val="C00000"/>
                </a:solidFill>
                <a:effectLst/>
                <a:latin typeface="Helvetica Neue"/>
              </a:rPr>
              <a:t>:</a:t>
            </a:r>
          </a:p>
          <a:p>
            <a:pPr marL="342900" lvl="1" indent="-228600" algn="just"/>
            <a:r>
              <a:rPr lang="en-US" b="0" i="0" dirty="0">
                <a:solidFill>
                  <a:srgbClr val="000000"/>
                </a:solidFill>
                <a:effectLst/>
                <a:latin typeface="Helvetica Neue"/>
              </a:rPr>
              <a:t>Words like </a:t>
            </a:r>
            <a:r>
              <a:rPr lang="en-US" b="1" i="0" dirty="0">
                <a:solidFill>
                  <a:srgbClr val="000000"/>
                </a:solidFill>
                <a:effectLst/>
                <a:latin typeface="Helvetica Neue"/>
              </a:rPr>
              <a:t>"proposed rule," "equity,"</a:t>
            </a:r>
            <a:r>
              <a:rPr lang="en-US" b="0" i="0" dirty="0">
                <a:solidFill>
                  <a:srgbClr val="000000"/>
                </a:solidFill>
                <a:effectLst/>
                <a:latin typeface="Helvetica Neue"/>
              </a:rPr>
              <a:t> and </a:t>
            </a:r>
            <a:r>
              <a:rPr lang="en-US" b="1" i="0" dirty="0">
                <a:solidFill>
                  <a:srgbClr val="000000"/>
                </a:solidFill>
                <a:effectLst/>
                <a:latin typeface="Helvetica Neue"/>
              </a:rPr>
              <a:t>"transparency"</a:t>
            </a:r>
            <a:r>
              <a:rPr lang="en-US" b="0" i="0" dirty="0">
                <a:solidFill>
                  <a:srgbClr val="000000"/>
                </a:solidFill>
                <a:effectLst/>
                <a:latin typeface="Helvetica Neue"/>
              </a:rPr>
              <a:t> are prominent, which suggests strong support for the regulation's emphasis on fairness and open practices in federal contracting.</a:t>
            </a:r>
          </a:p>
          <a:p>
            <a:pPr marL="342900" lvl="1" indent="-228600" algn="just"/>
            <a:r>
              <a:rPr lang="en-US" b="0" i="0" dirty="0">
                <a:solidFill>
                  <a:srgbClr val="000000"/>
                </a:solidFill>
                <a:effectLst/>
                <a:latin typeface="Helvetica Neue"/>
              </a:rPr>
              <a:t>The terms </a:t>
            </a:r>
            <a:r>
              <a:rPr lang="en-US" b="1" i="0" dirty="0">
                <a:solidFill>
                  <a:srgbClr val="000000"/>
                </a:solidFill>
                <a:effectLst/>
                <a:latin typeface="Helvetica Neue"/>
              </a:rPr>
              <a:t>"pay equity," "transparency federal,"</a:t>
            </a:r>
            <a:r>
              <a:rPr lang="en-US" b="0" i="0" dirty="0">
                <a:solidFill>
                  <a:srgbClr val="000000"/>
                </a:solidFill>
                <a:effectLst/>
                <a:latin typeface="Helvetica Neue"/>
              </a:rPr>
              <a:t> and </a:t>
            </a:r>
            <a:r>
              <a:rPr lang="en-US" b="1" i="0" dirty="0">
                <a:solidFill>
                  <a:srgbClr val="000000"/>
                </a:solidFill>
                <a:effectLst/>
                <a:latin typeface="Helvetica Neue"/>
              </a:rPr>
              <a:t>"discriminatory pay"</a:t>
            </a:r>
            <a:r>
              <a:rPr lang="en-US" b="0" i="0" dirty="0">
                <a:solidFill>
                  <a:srgbClr val="000000"/>
                </a:solidFill>
                <a:effectLst/>
                <a:latin typeface="Helvetica Neue"/>
              </a:rPr>
              <a:t> imply that commenters are positively responding to potential measures that address pay disparities and improve transparency.</a:t>
            </a:r>
          </a:p>
        </p:txBody>
      </p:sp>
      <p:pic>
        <p:nvPicPr>
          <p:cNvPr id="9218" name="Picture 2">
            <a:extLst>
              <a:ext uri="{FF2B5EF4-FFF2-40B4-BE49-F238E27FC236}">
                <a16:creationId xmlns:a16="http://schemas.microsoft.com/office/drawing/2014/main" id="{6C51DD48-E591-8A58-CAA9-44E589AC3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550" y="152400"/>
            <a:ext cx="4286250" cy="2395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a:extLst>
              <a:ext uri="{FF2B5EF4-FFF2-40B4-BE49-F238E27FC236}">
                <a16:creationId xmlns:a16="http://schemas.microsoft.com/office/drawing/2014/main" id="{47F80176-F342-63CB-4BF2-1D9F4F1F5AE6}"/>
              </a:ext>
            </a:extLst>
          </p:cNvPr>
          <p:cNvSpPr txBox="1">
            <a:spLocks/>
          </p:cNvSpPr>
          <p:nvPr/>
        </p:nvSpPr>
        <p:spPr>
          <a:xfrm>
            <a:off x="76200" y="2676043"/>
            <a:ext cx="8991600" cy="239553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just">
              <a:buNone/>
            </a:pPr>
            <a:r>
              <a:rPr lang="en-US" b="1" dirty="0">
                <a:solidFill>
                  <a:srgbClr val="C00000"/>
                </a:solidFill>
                <a:latin typeface="Helvetica Neue"/>
              </a:rPr>
              <a:t>Encouragement for Anti-Discriminatory Practices:</a:t>
            </a:r>
          </a:p>
          <a:p>
            <a:pPr marL="342900" lvl="1" indent="-228600" algn="just"/>
            <a:r>
              <a:rPr lang="en-US" dirty="0">
                <a:solidFill>
                  <a:srgbClr val="000000"/>
                </a:solidFill>
                <a:latin typeface="Helvetica Neue"/>
              </a:rPr>
              <a:t>Words like </a:t>
            </a:r>
            <a:r>
              <a:rPr lang="en-US" b="1" dirty="0">
                <a:solidFill>
                  <a:srgbClr val="000000"/>
                </a:solidFill>
                <a:latin typeface="Helvetica Neue"/>
              </a:rPr>
              <a:t>"discriminatory," "pay practices,"</a:t>
            </a:r>
            <a:r>
              <a:rPr lang="en-US" dirty="0">
                <a:solidFill>
                  <a:srgbClr val="000000"/>
                </a:solidFill>
                <a:latin typeface="Helvetica Neue"/>
              </a:rPr>
              <a:t> and </a:t>
            </a:r>
            <a:r>
              <a:rPr lang="en-US" b="1" dirty="0">
                <a:solidFill>
                  <a:srgbClr val="000000"/>
                </a:solidFill>
                <a:latin typeface="Helvetica Neue"/>
              </a:rPr>
              <a:t>"salary history"</a:t>
            </a:r>
            <a:r>
              <a:rPr lang="en-US" dirty="0">
                <a:solidFill>
                  <a:srgbClr val="000000"/>
                </a:solidFill>
                <a:latin typeface="Helvetica Neue"/>
              </a:rPr>
              <a:t> suggest that commenters appreciate regulatory efforts aimed at reducing discriminatory practices, such as considering an applicant's salary history in hiring processes.</a:t>
            </a:r>
          </a:p>
          <a:p>
            <a:pPr marL="342900" lvl="1" indent="-228600" algn="just"/>
            <a:r>
              <a:rPr lang="en-US" dirty="0">
                <a:solidFill>
                  <a:srgbClr val="000000"/>
                </a:solidFill>
                <a:latin typeface="Helvetica Neue"/>
              </a:rPr>
              <a:t>The presence of </a:t>
            </a:r>
            <a:r>
              <a:rPr lang="en-US" b="1" dirty="0">
                <a:solidFill>
                  <a:srgbClr val="000000"/>
                </a:solidFill>
                <a:latin typeface="Helvetica Neue"/>
              </a:rPr>
              <a:t>"wage gap"</a:t>
            </a:r>
            <a:r>
              <a:rPr lang="en-US" dirty="0">
                <a:solidFill>
                  <a:srgbClr val="000000"/>
                </a:solidFill>
                <a:latin typeface="Helvetica Neue"/>
              </a:rPr>
              <a:t> and </a:t>
            </a:r>
            <a:r>
              <a:rPr lang="en-US" b="1" dirty="0">
                <a:solidFill>
                  <a:srgbClr val="000000"/>
                </a:solidFill>
                <a:latin typeface="Helvetica Neue"/>
              </a:rPr>
              <a:t>"pay disparities"</a:t>
            </a:r>
            <a:r>
              <a:rPr lang="en-US" dirty="0">
                <a:solidFill>
                  <a:srgbClr val="000000"/>
                </a:solidFill>
                <a:latin typeface="Helvetica Neue"/>
              </a:rPr>
              <a:t> implies that the public values regulatory interventions that might work towards closing gender or racial wage gaps.</a:t>
            </a:r>
          </a:p>
          <a:p>
            <a:pPr marL="114300" indent="0" algn="just">
              <a:buNone/>
            </a:pPr>
            <a:r>
              <a:rPr lang="en-US" b="1" dirty="0">
                <a:solidFill>
                  <a:srgbClr val="C00000"/>
                </a:solidFill>
                <a:latin typeface="Helvetica Neue"/>
              </a:rPr>
              <a:t>Interest in Job Posting and Hiring Practices:</a:t>
            </a:r>
          </a:p>
          <a:p>
            <a:pPr marL="342900" lvl="1" indent="-228600" algn="just"/>
            <a:r>
              <a:rPr lang="en-US" dirty="0">
                <a:solidFill>
                  <a:srgbClr val="000000"/>
                </a:solidFill>
                <a:latin typeface="Helvetica Neue"/>
              </a:rPr>
              <a:t>The inclusion of </a:t>
            </a:r>
            <a:r>
              <a:rPr lang="en-US" b="1" dirty="0">
                <a:solidFill>
                  <a:srgbClr val="000000"/>
                </a:solidFill>
                <a:latin typeface="Helvetica Neue"/>
              </a:rPr>
              <a:t>"job posting"</a:t>
            </a:r>
            <a:r>
              <a:rPr lang="en-US" dirty="0">
                <a:solidFill>
                  <a:srgbClr val="000000"/>
                </a:solidFill>
                <a:latin typeface="Helvetica Neue"/>
              </a:rPr>
              <a:t> and </a:t>
            </a:r>
            <a:r>
              <a:rPr lang="en-US" b="1" dirty="0">
                <a:solidFill>
                  <a:srgbClr val="000000"/>
                </a:solidFill>
                <a:latin typeface="Helvetica Neue"/>
              </a:rPr>
              <a:t>"salary history"</a:t>
            </a:r>
            <a:r>
              <a:rPr lang="en-US" dirty="0">
                <a:solidFill>
                  <a:srgbClr val="000000"/>
                </a:solidFill>
                <a:latin typeface="Helvetica Neue"/>
              </a:rPr>
              <a:t> hints that the proposed rule may address hiring transparency and job posting standards, which commenters seem to view positively.</a:t>
            </a:r>
          </a:p>
          <a:p>
            <a:pPr marL="342900" lvl="1" indent="-228600" algn="just"/>
            <a:r>
              <a:rPr lang="en-US" b="1" dirty="0">
                <a:solidFill>
                  <a:srgbClr val="000000"/>
                </a:solidFill>
                <a:latin typeface="Helvetica Neue"/>
              </a:rPr>
              <a:t>"Help prevent"</a:t>
            </a:r>
            <a:r>
              <a:rPr lang="en-US" dirty="0">
                <a:solidFill>
                  <a:srgbClr val="000000"/>
                </a:solidFill>
                <a:latin typeface="Helvetica Neue"/>
              </a:rPr>
              <a:t> and </a:t>
            </a:r>
            <a:r>
              <a:rPr lang="en-US" b="1" dirty="0">
                <a:solidFill>
                  <a:srgbClr val="000000"/>
                </a:solidFill>
                <a:latin typeface="Helvetica Neue"/>
              </a:rPr>
              <a:t>"consideration"</a:t>
            </a:r>
            <a:r>
              <a:rPr lang="en-US" dirty="0">
                <a:solidFill>
                  <a:srgbClr val="000000"/>
                </a:solidFill>
                <a:latin typeface="Helvetica Neue"/>
              </a:rPr>
              <a:t> reflect a positive view of measures that promote fair hiring practices, possibly aimed at creating a level playing field for all applicants.</a:t>
            </a:r>
          </a:p>
        </p:txBody>
      </p:sp>
    </p:spTree>
    <p:extLst>
      <p:ext uri="{BB962C8B-B14F-4D97-AF65-F5344CB8AC3E}">
        <p14:creationId xmlns:p14="http://schemas.microsoft.com/office/powerpoint/2010/main" val="83004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EB33-8F8A-98B3-6124-050B512FFE14}"/>
              </a:ext>
            </a:extLst>
          </p:cNvPr>
          <p:cNvSpPr>
            <a:spLocks noGrp="1"/>
          </p:cNvSpPr>
          <p:nvPr>
            <p:ph type="title"/>
          </p:nvPr>
        </p:nvSpPr>
        <p:spPr>
          <a:xfrm>
            <a:off x="102150" y="111650"/>
            <a:ext cx="8520600" cy="572700"/>
          </a:xfrm>
        </p:spPr>
        <p:txBody>
          <a:bodyPr>
            <a:normAutofit fontScale="90000"/>
          </a:bodyPr>
          <a:lstStyle/>
          <a:p>
            <a:r>
              <a:rPr lang="en-US" dirty="0"/>
              <a:t>And what is Negative in Comments?</a:t>
            </a:r>
          </a:p>
        </p:txBody>
      </p:sp>
      <p:sp>
        <p:nvSpPr>
          <p:cNvPr id="3" name="Text Placeholder 2">
            <a:extLst>
              <a:ext uri="{FF2B5EF4-FFF2-40B4-BE49-F238E27FC236}">
                <a16:creationId xmlns:a16="http://schemas.microsoft.com/office/drawing/2014/main" id="{9C050252-E43E-DB37-D8BA-319505CC51F6}"/>
              </a:ext>
            </a:extLst>
          </p:cNvPr>
          <p:cNvSpPr>
            <a:spLocks noGrp="1"/>
          </p:cNvSpPr>
          <p:nvPr>
            <p:ph type="body" idx="1"/>
          </p:nvPr>
        </p:nvSpPr>
        <p:spPr>
          <a:xfrm>
            <a:off x="102150" y="863550"/>
            <a:ext cx="5551708" cy="4168300"/>
          </a:xfrm>
        </p:spPr>
        <p:txBody>
          <a:bodyPr>
            <a:normAutofit fontScale="77500" lnSpcReduction="20000"/>
          </a:bodyPr>
          <a:lstStyle/>
          <a:p>
            <a:pPr marL="114300" indent="0" algn="just">
              <a:buNone/>
            </a:pPr>
            <a:r>
              <a:rPr lang="en-US" b="1" i="0" dirty="0">
                <a:solidFill>
                  <a:srgbClr val="C00000"/>
                </a:solidFill>
                <a:effectLst/>
                <a:latin typeface="Helvetica Neue"/>
              </a:rPr>
              <a:t>Concerns about Maintenance Standards</a:t>
            </a:r>
            <a:r>
              <a:rPr lang="en-US" b="0" i="0" dirty="0">
                <a:solidFill>
                  <a:srgbClr val="000000"/>
                </a:solidFill>
                <a:effectLst/>
                <a:latin typeface="Helvetica Neue"/>
              </a:rPr>
              <a:t>: The word cloud suggests concerns about aircraft maintenance standards, possibly due to cost-cutting measures or inadequate inspections.</a:t>
            </a:r>
          </a:p>
          <a:p>
            <a:pPr marL="114300" indent="0" algn="just">
              <a:buNone/>
            </a:pPr>
            <a:endParaRPr lang="en-US" b="1" i="0" dirty="0">
              <a:solidFill>
                <a:srgbClr val="000000"/>
              </a:solidFill>
              <a:effectLst/>
              <a:latin typeface="Helvetica Neue"/>
            </a:endParaRPr>
          </a:p>
          <a:p>
            <a:pPr marL="114300" indent="0" algn="just">
              <a:buNone/>
            </a:pPr>
            <a:r>
              <a:rPr lang="en-US" b="1" dirty="0">
                <a:solidFill>
                  <a:srgbClr val="C00000"/>
                </a:solidFill>
                <a:latin typeface="Helvetica Neue"/>
              </a:rPr>
              <a:t>Safety Concerns</a:t>
            </a:r>
            <a:r>
              <a:rPr lang="en-US" b="0" i="0" dirty="0">
                <a:solidFill>
                  <a:srgbClr val="000000"/>
                </a:solidFill>
                <a:effectLst/>
                <a:latin typeface="Helvetica Neue"/>
              </a:rPr>
              <a:t>: There seems to be a strong focus on safety issues, including potential failures and the need for stricter regulations.</a:t>
            </a:r>
          </a:p>
          <a:p>
            <a:pPr marL="114300" indent="0" algn="just">
              <a:buNone/>
            </a:pPr>
            <a:endParaRPr lang="en-US" dirty="0">
              <a:solidFill>
                <a:srgbClr val="000000"/>
              </a:solidFill>
              <a:latin typeface="Helvetica Neue"/>
            </a:endParaRPr>
          </a:p>
          <a:p>
            <a:pPr marL="114300" indent="0" algn="just">
              <a:buNone/>
            </a:pPr>
            <a:r>
              <a:rPr lang="en-US" b="1" dirty="0">
                <a:solidFill>
                  <a:srgbClr val="C00000"/>
                </a:solidFill>
                <a:latin typeface="Helvetica Neue"/>
              </a:rPr>
              <a:t>Regulatory Burden</a:t>
            </a:r>
            <a:r>
              <a:rPr lang="en-US" b="0" i="0" dirty="0">
                <a:solidFill>
                  <a:srgbClr val="000000"/>
                </a:solidFill>
                <a:effectLst/>
                <a:latin typeface="Helvetica Neue"/>
              </a:rPr>
              <a:t>: The word cloud indicates frustration with regulatory requirements, particularly those perceived as unnecessary or overly burdensome.</a:t>
            </a:r>
          </a:p>
          <a:p>
            <a:pPr marL="114300" indent="0" algn="just">
              <a:buNone/>
            </a:pPr>
            <a:endParaRPr lang="en-US" b="1" i="0" dirty="0">
              <a:solidFill>
                <a:srgbClr val="000000"/>
              </a:solidFill>
              <a:effectLst/>
              <a:latin typeface="Helvetica Neue"/>
            </a:endParaRPr>
          </a:p>
          <a:p>
            <a:pPr marL="114300" indent="0" algn="just">
              <a:buNone/>
            </a:pPr>
            <a:r>
              <a:rPr lang="en-US" b="1" dirty="0">
                <a:solidFill>
                  <a:srgbClr val="C00000"/>
                </a:solidFill>
                <a:latin typeface="Helvetica Neue"/>
              </a:rPr>
              <a:t>Cost-Benefit Analysis</a:t>
            </a:r>
            <a:r>
              <a:rPr lang="en-US" b="0" i="0" dirty="0">
                <a:solidFill>
                  <a:srgbClr val="000000"/>
                </a:solidFill>
                <a:effectLst/>
                <a:latin typeface="Helvetica Neue"/>
              </a:rPr>
              <a:t>: There might be concerns about the cost of complying with regulations and the potential benefits to safety.</a:t>
            </a:r>
          </a:p>
          <a:p>
            <a:pPr algn="just"/>
            <a:endParaRPr lang="en-US" b="0" i="0" dirty="0">
              <a:solidFill>
                <a:srgbClr val="000000"/>
              </a:solidFill>
              <a:effectLst/>
              <a:latin typeface="Helvetica Neue"/>
            </a:endParaRPr>
          </a:p>
          <a:p>
            <a:pPr marL="114300" indent="0" algn="just">
              <a:buNone/>
            </a:pPr>
            <a:r>
              <a:rPr lang="en-US" b="0" i="0" dirty="0">
                <a:solidFill>
                  <a:srgbClr val="000000"/>
                </a:solidFill>
                <a:effectLst/>
                <a:latin typeface="Helvetica Neue"/>
              </a:rPr>
              <a:t>Overall, the word cloud reflects a negative sentiment towards the current state of aircraft maintenance and safety regulations. There are concerns about potential failures, safety risks, and the burden of regulations</a:t>
            </a:r>
          </a:p>
        </p:txBody>
      </p:sp>
      <p:pic>
        <p:nvPicPr>
          <p:cNvPr id="10242" name="Picture 2">
            <a:extLst>
              <a:ext uri="{FF2B5EF4-FFF2-40B4-BE49-F238E27FC236}">
                <a16:creationId xmlns:a16="http://schemas.microsoft.com/office/drawing/2014/main" id="{C565C4A6-12F1-CC0A-C661-36A6D49A6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3858" y="863549"/>
            <a:ext cx="3490142" cy="276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22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9194-8C51-2F3E-4BC2-4B02246FD45E}"/>
              </a:ext>
            </a:extLst>
          </p:cNvPr>
          <p:cNvSpPr>
            <a:spLocks noGrp="1"/>
          </p:cNvSpPr>
          <p:nvPr>
            <p:ph type="title"/>
          </p:nvPr>
        </p:nvSpPr>
        <p:spPr/>
        <p:txBody>
          <a:bodyPr>
            <a:normAutofit fontScale="90000"/>
          </a:bodyPr>
          <a:lstStyle/>
          <a:p>
            <a:r>
              <a:rPr lang="en-US"/>
              <a:t>Bot vs Human Comments</a:t>
            </a:r>
            <a:endParaRPr lang="en-US" dirty="0"/>
          </a:p>
        </p:txBody>
      </p:sp>
      <p:sp>
        <p:nvSpPr>
          <p:cNvPr id="3" name="Text Placeholder 2">
            <a:extLst>
              <a:ext uri="{FF2B5EF4-FFF2-40B4-BE49-F238E27FC236}">
                <a16:creationId xmlns:a16="http://schemas.microsoft.com/office/drawing/2014/main" id="{52C7D3BD-44B8-A93B-379B-CD4BF9A4AE9E}"/>
              </a:ext>
            </a:extLst>
          </p:cNvPr>
          <p:cNvSpPr>
            <a:spLocks noGrp="1"/>
          </p:cNvSpPr>
          <p:nvPr>
            <p:ph type="body" idx="1"/>
          </p:nvPr>
        </p:nvSpPr>
        <p:spPr>
          <a:xfrm>
            <a:off x="311700" y="1152474"/>
            <a:ext cx="8520600" cy="3876725"/>
          </a:xfrm>
        </p:spPr>
        <p:txBody>
          <a:bodyPr>
            <a:normAutofit lnSpcReduction="10000"/>
          </a:bodyPr>
          <a:lstStyle/>
          <a:p>
            <a:pPr>
              <a:lnSpc>
                <a:spcPct val="150000"/>
              </a:lnSpc>
            </a:pPr>
            <a:r>
              <a:rPr lang="en-US" dirty="0">
                <a:solidFill>
                  <a:schemeClr val="tx1"/>
                </a:solidFill>
              </a:rPr>
              <a:t>Bot or Human text detection is one of the challenging task</a:t>
            </a:r>
          </a:p>
          <a:p>
            <a:pPr>
              <a:lnSpc>
                <a:spcPct val="150000"/>
              </a:lnSpc>
            </a:pPr>
            <a:r>
              <a:rPr lang="en-US" dirty="0">
                <a:solidFill>
                  <a:schemeClr val="tx1"/>
                </a:solidFill>
              </a:rPr>
              <a:t>Although certain patterns we have observed which shows that various comments are not posted by human but from bots</a:t>
            </a:r>
          </a:p>
          <a:p>
            <a:pPr>
              <a:lnSpc>
                <a:spcPct val="150000"/>
              </a:lnSpc>
            </a:pPr>
            <a:r>
              <a:rPr lang="en-US" dirty="0">
                <a:solidFill>
                  <a:schemeClr val="tx1"/>
                </a:solidFill>
              </a:rPr>
              <a:t>Same comment multiple time or same document or on different document can be a bot</a:t>
            </a:r>
          </a:p>
          <a:p>
            <a:pPr>
              <a:lnSpc>
                <a:spcPct val="150000"/>
              </a:lnSpc>
            </a:pPr>
            <a:r>
              <a:rPr lang="en-US" dirty="0">
                <a:solidFill>
                  <a:schemeClr val="tx1"/>
                </a:solidFill>
              </a:rPr>
              <a:t>Comments on same document within small amount of time can be from a bot</a:t>
            </a:r>
          </a:p>
          <a:p>
            <a:pPr>
              <a:lnSpc>
                <a:spcPct val="150000"/>
              </a:lnSpc>
            </a:pPr>
            <a:r>
              <a:rPr lang="en-US" dirty="0">
                <a:solidFill>
                  <a:schemeClr val="tx1"/>
                </a:solidFill>
              </a:rPr>
              <a:t>Traditional methods are not effective</a:t>
            </a:r>
          </a:p>
          <a:p>
            <a:pPr>
              <a:lnSpc>
                <a:spcPct val="150000"/>
              </a:lnSpc>
            </a:pPr>
            <a:r>
              <a:rPr lang="en-US" dirty="0">
                <a:solidFill>
                  <a:schemeClr val="tx1"/>
                </a:solidFill>
              </a:rPr>
              <a:t>State of the art Large Language Models / LLMs (such as ChatGPT) can be used for this purpose</a:t>
            </a:r>
          </a:p>
        </p:txBody>
      </p:sp>
    </p:spTree>
    <p:extLst>
      <p:ext uri="{BB962C8B-B14F-4D97-AF65-F5344CB8AC3E}">
        <p14:creationId xmlns:p14="http://schemas.microsoft.com/office/powerpoint/2010/main" val="3697383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005D-66A8-5A04-AF7B-E22A7676C5FC}"/>
              </a:ext>
            </a:extLst>
          </p:cNvPr>
          <p:cNvSpPr>
            <a:spLocks noGrp="1"/>
          </p:cNvSpPr>
          <p:nvPr>
            <p:ph type="title"/>
          </p:nvPr>
        </p:nvSpPr>
        <p:spPr>
          <a:xfrm>
            <a:off x="92625" y="1925"/>
            <a:ext cx="8520600" cy="572700"/>
          </a:xfrm>
        </p:spPr>
        <p:txBody>
          <a:bodyPr>
            <a:normAutofit fontScale="90000"/>
          </a:bodyPr>
          <a:lstStyle/>
          <a:p>
            <a:r>
              <a:rPr lang="en-US" b="0" i="0" dirty="0">
                <a:solidFill>
                  <a:srgbClr val="000000"/>
                </a:solidFill>
                <a:effectLst/>
                <a:latin typeface="Helvetica Neue"/>
              </a:rPr>
              <a:t>Incorporating LLMs</a:t>
            </a:r>
            <a:endParaRPr lang="en-US" dirty="0"/>
          </a:p>
        </p:txBody>
      </p:sp>
      <p:sp>
        <p:nvSpPr>
          <p:cNvPr id="3" name="Text Placeholder 2">
            <a:extLst>
              <a:ext uri="{FF2B5EF4-FFF2-40B4-BE49-F238E27FC236}">
                <a16:creationId xmlns:a16="http://schemas.microsoft.com/office/drawing/2014/main" id="{4C88225C-6D36-72DD-B8BA-6276E296C95C}"/>
              </a:ext>
            </a:extLst>
          </p:cNvPr>
          <p:cNvSpPr>
            <a:spLocks noGrp="1"/>
          </p:cNvSpPr>
          <p:nvPr>
            <p:ph type="body" idx="1"/>
          </p:nvPr>
        </p:nvSpPr>
        <p:spPr>
          <a:xfrm>
            <a:off x="92625" y="704849"/>
            <a:ext cx="8958750" cy="4436725"/>
          </a:xfrm>
        </p:spPr>
        <p:txBody>
          <a:bodyPr>
            <a:normAutofit fontScale="62500" lnSpcReduction="20000"/>
          </a:bodyPr>
          <a:lstStyle/>
          <a:p>
            <a:pPr marL="228600" indent="-228600" algn="just">
              <a:lnSpc>
                <a:spcPct val="170000"/>
              </a:lnSpc>
              <a:buFont typeface="Arial" panose="020B0604020202020204" pitchFamily="34" charset="0"/>
              <a:buChar char="•"/>
            </a:pPr>
            <a:r>
              <a:rPr lang="en-US" b="1" i="0" dirty="0">
                <a:solidFill>
                  <a:srgbClr val="000000"/>
                </a:solidFill>
                <a:effectLst/>
                <a:latin typeface="Helvetica Neue"/>
              </a:rPr>
              <a:t>Efficiency Gains</a:t>
            </a:r>
            <a:r>
              <a:rPr lang="en-US" b="0" i="0" dirty="0">
                <a:solidFill>
                  <a:srgbClr val="000000"/>
                </a:solidFill>
                <a:effectLst/>
                <a:latin typeface="Helvetica Neue"/>
              </a:rPr>
              <a:t>: By automating time-consuming tasks like summarization, aspect-based sentiment analysis, and keyword extraction, LLMs allow analysts to focus on higher-level interpretation and strategy. This speeds up the time-to-insight, which is particularly valuable when analyzing large comment datasets.</a:t>
            </a:r>
          </a:p>
          <a:p>
            <a:pPr marL="228600" indent="-228600" algn="just">
              <a:lnSpc>
                <a:spcPct val="170000"/>
              </a:lnSpc>
              <a:buFont typeface="Arial" panose="020B0604020202020204" pitchFamily="34" charset="0"/>
              <a:buChar char="•"/>
            </a:pPr>
            <a:r>
              <a:rPr lang="en-US" b="1" i="0" dirty="0">
                <a:solidFill>
                  <a:srgbClr val="000000"/>
                </a:solidFill>
                <a:effectLst/>
                <a:latin typeface="Helvetica Neue"/>
              </a:rPr>
              <a:t>Improved Accuracy and Contextual Understanding</a:t>
            </a:r>
            <a:r>
              <a:rPr lang="en-US" b="0" i="0" dirty="0">
                <a:solidFill>
                  <a:srgbClr val="000000"/>
                </a:solidFill>
                <a:effectLst/>
                <a:latin typeface="Helvetica Neue"/>
              </a:rPr>
              <a:t>: Traditional NLP methods often struggle with contextual nuances, especially in technical or regulatory language. LLMs trained on large, diverse datasets understand context and nuance better, leading to more accurate and meaningful insights.</a:t>
            </a:r>
          </a:p>
          <a:p>
            <a:pPr marL="228600" indent="-228600" algn="just">
              <a:lnSpc>
                <a:spcPct val="170000"/>
              </a:lnSpc>
              <a:buFont typeface="Arial" panose="020B0604020202020204" pitchFamily="34" charset="0"/>
              <a:buChar char="•"/>
            </a:pPr>
            <a:r>
              <a:rPr lang="en-US" b="1" i="0" dirty="0">
                <a:solidFill>
                  <a:srgbClr val="000000"/>
                </a:solidFill>
                <a:effectLst/>
                <a:latin typeface="Helvetica Neue"/>
              </a:rPr>
              <a:t>Scalability for Large Datasets</a:t>
            </a:r>
            <a:r>
              <a:rPr lang="en-US" b="0" i="0" dirty="0">
                <a:solidFill>
                  <a:srgbClr val="000000"/>
                </a:solidFill>
                <a:effectLst/>
                <a:latin typeface="Helvetica Neue"/>
              </a:rPr>
              <a:t>: LLMs are capable of processing large volumes of text data efficiently. This scalability is essential for high-impact federal regulation dockets that may receive thousands of comments. An LLM-enhanced pipeline can handle these volumes while maintaining high-quality analysis.</a:t>
            </a:r>
          </a:p>
          <a:p>
            <a:pPr marL="228600" indent="-228600" algn="just">
              <a:lnSpc>
                <a:spcPct val="170000"/>
              </a:lnSpc>
              <a:buFont typeface="Arial" panose="020B0604020202020204" pitchFamily="34" charset="0"/>
              <a:buChar char="•"/>
            </a:pPr>
            <a:r>
              <a:rPr lang="en-US" b="1" i="0" dirty="0">
                <a:solidFill>
                  <a:srgbClr val="000000"/>
                </a:solidFill>
                <a:effectLst/>
                <a:latin typeface="Helvetica Neue"/>
              </a:rPr>
              <a:t>Deeper Insights with Aspect and Topic Detection</a:t>
            </a:r>
            <a:r>
              <a:rPr lang="en-US" b="0" i="0" dirty="0">
                <a:solidFill>
                  <a:srgbClr val="000000"/>
                </a:solidFill>
                <a:effectLst/>
                <a:latin typeface="Helvetica Neue"/>
              </a:rPr>
              <a:t>: The ability to detect sentiment by specific aspects (like “cost” vs. “safety”) and to generate context-aware topics means that LLM-enhanced analysis is far more granular. Policymakers get a clear picture of public opinion on different facets of the regulation, allowing for targeted responses or modifications.</a:t>
            </a:r>
          </a:p>
          <a:p>
            <a:pPr marL="228600" indent="-228600" algn="just">
              <a:lnSpc>
                <a:spcPct val="170000"/>
              </a:lnSpc>
              <a:buFont typeface="Arial" panose="020B0604020202020204" pitchFamily="34" charset="0"/>
              <a:buChar char="•"/>
            </a:pPr>
            <a:r>
              <a:rPr lang="en-US" b="1" i="0" dirty="0">
                <a:solidFill>
                  <a:srgbClr val="000000"/>
                </a:solidFill>
                <a:effectLst/>
                <a:latin typeface="Helvetica Neue"/>
              </a:rPr>
              <a:t>Human-Like Summarization and Explanation</a:t>
            </a:r>
            <a:r>
              <a:rPr lang="en-US" b="0" i="0" dirty="0">
                <a:solidFill>
                  <a:srgbClr val="000000"/>
                </a:solidFill>
                <a:effectLst/>
                <a:latin typeface="Helvetica Neue"/>
              </a:rPr>
              <a:t>: LLMs provide a human-like level of summarization and explanation. Summarized content becomes more relatable and easily understandable, bridging the gap between raw data and actionable insights for decision-makers.</a:t>
            </a:r>
          </a:p>
          <a:p>
            <a:pPr marL="228600" indent="-228600" algn="just">
              <a:lnSpc>
                <a:spcPct val="170000"/>
              </a:lnSpc>
              <a:buFont typeface="Arial" panose="020B0604020202020204" pitchFamily="34" charset="0"/>
              <a:buChar char="•"/>
            </a:pPr>
            <a:r>
              <a:rPr lang="en-US" b="1" i="0" dirty="0">
                <a:solidFill>
                  <a:srgbClr val="000000"/>
                </a:solidFill>
                <a:effectLst/>
                <a:latin typeface="Helvetica Neue"/>
              </a:rPr>
              <a:t>Enhanced Detection of Bot Influence</a:t>
            </a:r>
            <a:r>
              <a:rPr lang="en-US" b="0" i="0" dirty="0">
                <a:solidFill>
                  <a:srgbClr val="000000"/>
                </a:solidFill>
                <a:effectLst/>
                <a:latin typeface="Helvetica Neue"/>
              </a:rPr>
              <a:t>: By using LLMs for bot detection, analysts can filter out bot-generated comments that may skew sentiment or topic analysis, resulting in more authentic and reliable insights.</a:t>
            </a:r>
          </a:p>
        </p:txBody>
      </p:sp>
    </p:spTree>
    <p:extLst>
      <p:ext uri="{BB962C8B-B14F-4D97-AF65-F5344CB8AC3E}">
        <p14:creationId xmlns:p14="http://schemas.microsoft.com/office/powerpoint/2010/main" val="116365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617D-0BBD-3FE7-C36D-0ABF3A3C3D94}"/>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C8A8193B-C45F-5337-6C4C-0D4E153F6EAB}"/>
              </a:ext>
            </a:extLst>
          </p:cNvPr>
          <p:cNvSpPr>
            <a:spLocks noGrp="1"/>
          </p:cNvSpPr>
          <p:nvPr>
            <p:ph type="body" idx="1"/>
          </p:nvPr>
        </p:nvSpPr>
        <p:spPr/>
        <p:txBody>
          <a:bodyPr/>
          <a:lstStyle/>
          <a:p>
            <a:endParaRPr lang="en-US"/>
          </a:p>
        </p:txBody>
      </p:sp>
      <p:pic>
        <p:nvPicPr>
          <p:cNvPr id="11266" name="Picture 2" descr="Thank you Slide|Contact Us|Single">
            <a:extLst>
              <a:ext uri="{FF2B5EF4-FFF2-40B4-BE49-F238E27FC236}">
                <a16:creationId xmlns:a16="http://schemas.microsoft.com/office/drawing/2014/main" id="{FBD03960-D734-78EB-624E-B700C2FE2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41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A60903-9AAA-7E95-3E77-B69A6D174C89}"/>
              </a:ext>
            </a:extLst>
          </p:cNvPr>
          <p:cNvSpPr>
            <a:spLocks noGrp="1"/>
          </p:cNvSpPr>
          <p:nvPr>
            <p:ph type="title"/>
          </p:nvPr>
        </p:nvSpPr>
        <p:spPr/>
        <p:txBody>
          <a:bodyPr>
            <a:normAutofit fontScale="90000"/>
          </a:bodyPr>
          <a:lstStyle/>
          <a:p>
            <a:r>
              <a:rPr lang="en-US" dirty="0"/>
              <a:t>To do</a:t>
            </a:r>
          </a:p>
        </p:txBody>
      </p:sp>
      <p:sp>
        <p:nvSpPr>
          <p:cNvPr id="4" name="Text Placeholder 3">
            <a:extLst>
              <a:ext uri="{FF2B5EF4-FFF2-40B4-BE49-F238E27FC236}">
                <a16:creationId xmlns:a16="http://schemas.microsoft.com/office/drawing/2014/main" id="{E5B868A6-EDAE-98CC-38AE-1BD895F470DC}"/>
              </a:ext>
            </a:extLst>
          </p:cNvPr>
          <p:cNvSpPr>
            <a:spLocks noGrp="1"/>
          </p:cNvSpPr>
          <p:nvPr>
            <p:ph type="body" idx="1"/>
          </p:nvPr>
        </p:nvSpPr>
        <p:spPr>
          <a:xfrm>
            <a:off x="311700" y="1152475"/>
            <a:ext cx="8520600" cy="3887358"/>
          </a:xfrm>
        </p:spPr>
        <p:txBody>
          <a:bodyPr>
            <a:normAutofit fontScale="85000" lnSpcReduction="10000"/>
          </a:bodyPr>
          <a:lstStyle/>
          <a:p>
            <a:pPr marL="114300" indent="0" algn="just">
              <a:buNone/>
            </a:pPr>
            <a:r>
              <a:rPr lang="en-US" b="1" dirty="0">
                <a:solidFill>
                  <a:srgbClr val="C00000"/>
                </a:solidFill>
              </a:rPr>
              <a:t>Objective</a:t>
            </a:r>
          </a:p>
          <a:p>
            <a:pPr algn="just"/>
            <a:r>
              <a:rPr lang="en-US" dirty="0">
                <a:solidFill>
                  <a:schemeClr val="tx1"/>
                </a:solidFill>
              </a:rPr>
              <a:t>Analyze a public comment docket from regulations.gov to extract insights, understand public sentiment, and demonstrate advanced text analysis capabilities</a:t>
            </a:r>
          </a:p>
          <a:p>
            <a:pPr algn="just"/>
            <a:endParaRPr lang="en-US" dirty="0">
              <a:solidFill>
                <a:schemeClr val="tx1"/>
              </a:solidFill>
            </a:endParaRPr>
          </a:p>
          <a:p>
            <a:pPr marL="114300" indent="0" algn="just">
              <a:buNone/>
            </a:pPr>
            <a:r>
              <a:rPr lang="en-US" b="1" dirty="0">
                <a:solidFill>
                  <a:srgbClr val="C00000"/>
                </a:solidFill>
              </a:rPr>
              <a:t>Deliverables</a:t>
            </a:r>
          </a:p>
          <a:p>
            <a:pPr algn="just"/>
            <a:r>
              <a:rPr lang="en-US" dirty="0">
                <a:solidFill>
                  <a:schemeClr val="tx1"/>
                </a:solidFill>
              </a:rPr>
              <a:t>Develop a Python script that performs a comprehensive analysis of the data. You may use either a Jupyter notebook or a standalone .py script for the implementation.</a:t>
            </a:r>
          </a:p>
          <a:p>
            <a:pPr algn="just"/>
            <a:r>
              <a:rPr lang="en-US" dirty="0">
                <a:solidFill>
                  <a:schemeClr val="tx1"/>
                </a:solidFill>
              </a:rPr>
              <a:t>Along with the source code, include a README.md file in Markdown format which documents your solution and how to use it. Deliver the application via shared git repository (e.g. GitHub, </a:t>
            </a:r>
            <a:r>
              <a:rPr lang="en-US" dirty="0" err="1">
                <a:solidFill>
                  <a:schemeClr val="tx1"/>
                </a:solidFill>
              </a:rPr>
              <a:t>BitBucket</a:t>
            </a:r>
            <a:r>
              <a:rPr lang="en-US" dirty="0">
                <a:solidFill>
                  <a:schemeClr val="tx1"/>
                </a:solidFill>
              </a:rPr>
              <a:t>).</a:t>
            </a:r>
          </a:p>
          <a:p>
            <a:pPr algn="just"/>
            <a:r>
              <a:rPr lang="en-US" dirty="0">
                <a:solidFill>
                  <a:schemeClr val="tx1"/>
                </a:solidFill>
              </a:rPr>
              <a:t>Given the above, present your findings in a concise format to business stakeholders (you can use a short summary document or a few presentation slides).  </a:t>
            </a:r>
          </a:p>
          <a:p>
            <a:pPr algn="just"/>
            <a:r>
              <a:rPr lang="en-US" dirty="0">
                <a:solidFill>
                  <a:schemeClr val="tx1"/>
                </a:solidFill>
              </a:rPr>
              <a:t>Be prepared to talk about your decision-making at a high level, for tech stack, model selection, and implementation.</a:t>
            </a:r>
          </a:p>
        </p:txBody>
      </p:sp>
    </p:spTree>
    <p:extLst>
      <p:ext uri="{BB962C8B-B14F-4D97-AF65-F5344CB8AC3E}">
        <p14:creationId xmlns:p14="http://schemas.microsoft.com/office/powerpoint/2010/main" val="191346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F337-FA07-7032-B781-754E1C05B15D}"/>
              </a:ext>
            </a:extLst>
          </p:cNvPr>
          <p:cNvSpPr>
            <a:spLocks noGrp="1"/>
          </p:cNvSpPr>
          <p:nvPr>
            <p:ph type="title"/>
          </p:nvPr>
        </p:nvSpPr>
        <p:spPr/>
        <p:txBody>
          <a:bodyPr>
            <a:normAutofit fontScale="90000"/>
          </a:bodyPr>
          <a:lstStyle/>
          <a:p>
            <a:r>
              <a:rPr lang="en-US" dirty="0"/>
              <a:t>Document Types</a:t>
            </a:r>
          </a:p>
        </p:txBody>
      </p:sp>
      <p:pic>
        <p:nvPicPr>
          <p:cNvPr id="2050" name="Picture 2">
            <a:extLst>
              <a:ext uri="{FF2B5EF4-FFF2-40B4-BE49-F238E27FC236}">
                <a16:creationId xmlns:a16="http://schemas.microsoft.com/office/drawing/2014/main" id="{A6E0D4C2-7CAF-E096-2FC5-0D1CAAE7E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82" y="1017725"/>
            <a:ext cx="3605331" cy="40433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A1F70B5-B3BA-DC3B-268C-22EA73CC2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194" y="0"/>
            <a:ext cx="351313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887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AC68-AD37-0EE8-24B6-1F24A8FC342A}"/>
              </a:ext>
            </a:extLst>
          </p:cNvPr>
          <p:cNvSpPr>
            <a:spLocks noGrp="1"/>
          </p:cNvSpPr>
          <p:nvPr>
            <p:ph type="title"/>
          </p:nvPr>
        </p:nvSpPr>
        <p:spPr/>
        <p:txBody>
          <a:bodyPr>
            <a:normAutofit fontScale="90000"/>
          </a:bodyPr>
          <a:lstStyle/>
          <a:p>
            <a:r>
              <a:rPr lang="en-US" dirty="0"/>
              <a:t>EDA</a:t>
            </a:r>
          </a:p>
        </p:txBody>
      </p:sp>
      <p:pic>
        <p:nvPicPr>
          <p:cNvPr id="3074" name="Picture 2">
            <a:extLst>
              <a:ext uri="{FF2B5EF4-FFF2-40B4-BE49-F238E27FC236}">
                <a16:creationId xmlns:a16="http://schemas.microsoft.com/office/drawing/2014/main" id="{561519E9-5C70-3F55-E7B9-DC8A8F54A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221918"/>
            <a:ext cx="3886201" cy="32408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7D878E9-EAE5-0574-A352-14CDAEC7C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547" y="535782"/>
            <a:ext cx="4439309" cy="4336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30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D7AA-1B59-D59B-29D1-845AC247BB8F}"/>
              </a:ext>
            </a:extLst>
          </p:cNvPr>
          <p:cNvSpPr>
            <a:spLocks noGrp="1"/>
          </p:cNvSpPr>
          <p:nvPr>
            <p:ph type="title"/>
          </p:nvPr>
        </p:nvSpPr>
        <p:spPr/>
        <p:txBody>
          <a:bodyPr>
            <a:normAutofit fontScale="90000"/>
          </a:bodyPr>
          <a:lstStyle/>
          <a:p>
            <a:r>
              <a:rPr lang="en-US" dirty="0"/>
              <a:t>Top Words/ Terms in Overall Comments</a:t>
            </a:r>
          </a:p>
        </p:txBody>
      </p:sp>
      <p:pic>
        <p:nvPicPr>
          <p:cNvPr id="4098" name="Picture 2">
            <a:extLst>
              <a:ext uri="{FF2B5EF4-FFF2-40B4-BE49-F238E27FC236}">
                <a16:creationId xmlns:a16="http://schemas.microsoft.com/office/drawing/2014/main" id="{2F900BD4-F482-23D8-5CAB-DAFC12985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017725"/>
            <a:ext cx="8124825" cy="403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15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D7AA-1B59-D59B-29D1-845AC247BB8F}"/>
              </a:ext>
            </a:extLst>
          </p:cNvPr>
          <p:cNvSpPr>
            <a:spLocks noGrp="1"/>
          </p:cNvSpPr>
          <p:nvPr>
            <p:ph type="title"/>
          </p:nvPr>
        </p:nvSpPr>
        <p:spPr/>
        <p:txBody>
          <a:bodyPr>
            <a:normAutofit fontScale="90000"/>
          </a:bodyPr>
          <a:lstStyle/>
          <a:p>
            <a:r>
              <a:rPr lang="en-US" dirty="0"/>
              <a:t>Top Words/ Terms in Overall Comments</a:t>
            </a:r>
          </a:p>
        </p:txBody>
      </p:sp>
      <p:pic>
        <p:nvPicPr>
          <p:cNvPr id="5122" name="Picture 2">
            <a:extLst>
              <a:ext uri="{FF2B5EF4-FFF2-40B4-BE49-F238E27FC236}">
                <a16:creationId xmlns:a16="http://schemas.microsoft.com/office/drawing/2014/main" id="{0CFBCDF4-E77D-E5D7-F532-746EF3722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9495"/>
            <a:ext cx="9144000" cy="4114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61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C6CE-7C53-1C49-BA24-240D5947B2F5}"/>
              </a:ext>
            </a:extLst>
          </p:cNvPr>
          <p:cNvSpPr>
            <a:spLocks noGrp="1"/>
          </p:cNvSpPr>
          <p:nvPr>
            <p:ph type="title"/>
          </p:nvPr>
        </p:nvSpPr>
        <p:spPr>
          <a:xfrm>
            <a:off x="77784" y="83518"/>
            <a:ext cx="8520600" cy="572700"/>
          </a:xfrm>
        </p:spPr>
        <p:txBody>
          <a:bodyPr>
            <a:normAutofit fontScale="90000"/>
          </a:bodyPr>
          <a:lstStyle/>
          <a:p>
            <a:r>
              <a:rPr lang="en-US" dirty="0"/>
              <a:t>Dominant Discussion in Word Cloud</a:t>
            </a:r>
          </a:p>
        </p:txBody>
      </p:sp>
      <p:sp>
        <p:nvSpPr>
          <p:cNvPr id="3" name="Text Placeholder 2">
            <a:extLst>
              <a:ext uri="{FF2B5EF4-FFF2-40B4-BE49-F238E27FC236}">
                <a16:creationId xmlns:a16="http://schemas.microsoft.com/office/drawing/2014/main" id="{E33AEBF1-1F58-C4C4-3630-AEE2B22FC871}"/>
              </a:ext>
            </a:extLst>
          </p:cNvPr>
          <p:cNvSpPr>
            <a:spLocks noGrp="1"/>
          </p:cNvSpPr>
          <p:nvPr>
            <p:ph type="body" idx="1"/>
          </p:nvPr>
        </p:nvSpPr>
        <p:spPr>
          <a:xfrm>
            <a:off x="77784" y="656218"/>
            <a:ext cx="5465323" cy="2201510"/>
          </a:xfrm>
        </p:spPr>
        <p:txBody>
          <a:bodyPr>
            <a:noAutofit/>
          </a:bodyPr>
          <a:lstStyle/>
          <a:p>
            <a:pPr marL="114300" indent="0" algn="just">
              <a:buNone/>
            </a:pPr>
            <a:r>
              <a:rPr lang="en-US" sz="1000" b="1" i="0" dirty="0">
                <a:solidFill>
                  <a:srgbClr val="C00000"/>
                </a:solidFill>
                <a:effectLst/>
                <a:latin typeface="Helvetica Neue"/>
              </a:rPr>
              <a:t>Identifying Key Topics and Concerns</a:t>
            </a:r>
            <a:r>
              <a:rPr lang="en-US" sz="1000" b="0" i="0" dirty="0">
                <a:solidFill>
                  <a:srgbClr val="C00000"/>
                </a:solidFill>
                <a:effectLst/>
                <a:latin typeface="Helvetica Neue"/>
              </a:rPr>
              <a:t>:</a:t>
            </a:r>
          </a:p>
          <a:p>
            <a:pPr marL="339725" lvl="1" indent="-227013" algn="just"/>
            <a:r>
              <a:rPr lang="en-US" sz="1000" b="0" i="0" dirty="0">
                <a:solidFill>
                  <a:srgbClr val="C00000"/>
                </a:solidFill>
                <a:effectLst/>
                <a:latin typeface="Helvetica Neue"/>
              </a:rPr>
              <a:t>The largest words in the cloud, such as </a:t>
            </a:r>
            <a:r>
              <a:rPr lang="en-US" sz="1000" b="1" i="0" dirty="0">
                <a:solidFill>
                  <a:srgbClr val="C00000"/>
                </a:solidFill>
                <a:effectLst/>
                <a:latin typeface="Helvetica Neue"/>
              </a:rPr>
              <a:t>"federal contracting," "proposed rule," "pay equity,"</a:t>
            </a:r>
            <a:r>
              <a:rPr lang="en-US" sz="1000" b="0" i="0" dirty="0">
                <a:solidFill>
                  <a:srgbClr val="C00000"/>
                </a:solidFill>
                <a:effectLst/>
                <a:latin typeface="Helvetica Neue"/>
              </a:rPr>
              <a:t> and </a:t>
            </a:r>
            <a:r>
              <a:rPr lang="en-US" sz="1000" b="1" i="0" dirty="0">
                <a:solidFill>
                  <a:srgbClr val="C00000"/>
                </a:solidFill>
                <a:effectLst/>
                <a:latin typeface="Helvetica Neue"/>
              </a:rPr>
              <a:t>"transparency,"</a:t>
            </a:r>
            <a:r>
              <a:rPr lang="en-US" sz="1000" b="0" i="0" dirty="0">
                <a:solidFill>
                  <a:srgbClr val="C00000"/>
                </a:solidFill>
                <a:effectLst/>
                <a:latin typeface="Helvetica Neue"/>
              </a:rPr>
              <a:t> indicate the most common terms. These words likely represent the primary themes or focus areas in the comments.</a:t>
            </a:r>
          </a:p>
          <a:p>
            <a:pPr marL="339725" lvl="1" indent="-227013" algn="just"/>
            <a:r>
              <a:rPr lang="en-US" sz="1000" b="1" i="0" dirty="0">
                <a:solidFill>
                  <a:srgbClr val="C00000"/>
                </a:solidFill>
                <a:effectLst/>
                <a:latin typeface="Helvetica Neue"/>
              </a:rPr>
              <a:t>"Discriminatory pay," "salary history,"</a:t>
            </a:r>
            <a:r>
              <a:rPr lang="en-US" sz="1000" b="0" i="0" dirty="0">
                <a:solidFill>
                  <a:srgbClr val="C00000"/>
                </a:solidFill>
                <a:effectLst/>
                <a:latin typeface="Helvetica Neue"/>
              </a:rPr>
              <a:t> and </a:t>
            </a:r>
            <a:r>
              <a:rPr lang="en-US" sz="1000" b="1" i="0" dirty="0">
                <a:solidFill>
                  <a:srgbClr val="C00000"/>
                </a:solidFill>
                <a:effectLst/>
                <a:latin typeface="Helvetica Neue"/>
              </a:rPr>
              <a:t>"job posting"</a:t>
            </a:r>
            <a:r>
              <a:rPr lang="en-US" sz="1000" b="0" i="0" dirty="0">
                <a:solidFill>
                  <a:srgbClr val="C00000"/>
                </a:solidFill>
                <a:effectLst/>
                <a:latin typeface="Helvetica Neue"/>
              </a:rPr>
              <a:t> are also prominent, suggesting that many comments are concerned with pay practices, fairness, and equity in federal contracting.</a:t>
            </a:r>
          </a:p>
          <a:p>
            <a:pPr marL="114300" indent="0" algn="just">
              <a:buNone/>
            </a:pPr>
            <a:r>
              <a:rPr lang="en-US" sz="1000" b="1" i="0" dirty="0">
                <a:solidFill>
                  <a:schemeClr val="accent1">
                    <a:lumMod val="75000"/>
                  </a:schemeClr>
                </a:solidFill>
                <a:effectLst/>
                <a:latin typeface="Helvetica Neue"/>
              </a:rPr>
              <a:t>Understanding Public Sentiment</a:t>
            </a:r>
            <a:r>
              <a:rPr lang="en-US" sz="1000" b="0" i="0" dirty="0">
                <a:solidFill>
                  <a:schemeClr val="accent1">
                    <a:lumMod val="75000"/>
                  </a:schemeClr>
                </a:solidFill>
                <a:effectLst/>
                <a:latin typeface="Helvetica Neue"/>
              </a:rPr>
              <a:t>:</a:t>
            </a:r>
          </a:p>
          <a:p>
            <a:pPr marL="339725" lvl="1" indent="-227013" algn="just"/>
            <a:r>
              <a:rPr lang="en-US" sz="1000" b="0" i="0" dirty="0">
                <a:solidFill>
                  <a:schemeClr val="accent1">
                    <a:lumMod val="75000"/>
                  </a:schemeClr>
                </a:solidFill>
                <a:effectLst/>
                <a:latin typeface="Helvetica Neue"/>
              </a:rPr>
              <a:t>Terms like </a:t>
            </a:r>
            <a:r>
              <a:rPr lang="en-US" sz="1000" b="1" i="0" dirty="0">
                <a:solidFill>
                  <a:schemeClr val="accent1">
                    <a:lumMod val="75000"/>
                  </a:schemeClr>
                </a:solidFill>
                <a:effectLst/>
                <a:latin typeface="Helvetica Neue"/>
              </a:rPr>
              <a:t>"discriminatory," "equity,"</a:t>
            </a:r>
            <a:r>
              <a:rPr lang="en-US" sz="1000" b="0" i="0" dirty="0">
                <a:solidFill>
                  <a:schemeClr val="accent1">
                    <a:lumMod val="75000"/>
                  </a:schemeClr>
                </a:solidFill>
                <a:effectLst/>
                <a:latin typeface="Helvetica Neue"/>
              </a:rPr>
              <a:t> and </a:t>
            </a:r>
            <a:r>
              <a:rPr lang="en-US" sz="1000" b="1" i="0" dirty="0">
                <a:solidFill>
                  <a:schemeClr val="accent1">
                    <a:lumMod val="75000"/>
                  </a:schemeClr>
                </a:solidFill>
                <a:effectLst/>
                <a:latin typeface="Helvetica Neue"/>
              </a:rPr>
              <a:t>"transparency"</a:t>
            </a:r>
            <a:r>
              <a:rPr lang="en-US" sz="1000" b="0" i="0" dirty="0">
                <a:solidFill>
                  <a:schemeClr val="accent1">
                    <a:lumMod val="75000"/>
                  </a:schemeClr>
                </a:solidFill>
                <a:effectLst/>
                <a:latin typeface="Helvetica Neue"/>
              </a:rPr>
              <a:t> reflect public interest in fairness and openness in the contracting process.</a:t>
            </a:r>
          </a:p>
          <a:p>
            <a:pPr marL="339725" lvl="1" indent="-227013" algn="just"/>
            <a:r>
              <a:rPr lang="en-US" sz="1000" b="0" i="0" dirty="0">
                <a:solidFill>
                  <a:schemeClr val="accent1">
                    <a:lumMod val="75000"/>
                  </a:schemeClr>
                </a:solidFill>
                <a:effectLst/>
                <a:latin typeface="Helvetica Neue"/>
              </a:rPr>
              <a:t>The prominence of </a:t>
            </a:r>
            <a:r>
              <a:rPr lang="en-US" sz="1000" b="1" i="0" dirty="0">
                <a:solidFill>
                  <a:schemeClr val="accent1">
                    <a:lumMod val="75000"/>
                  </a:schemeClr>
                </a:solidFill>
                <a:effectLst/>
                <a:latin typeface="Helvetica Neue"/>
              </a:rPr>
              <a:t>"proposed rule"</a:t>
            </a:r>
            <a:r>
              <a:rPr lang="en-US" sz="1000" b="0" i="0" dirty="0">
                <a:solidFill>
                  <a:schemeClr val="accent1">
                    <a:lumMod val="75000"/>
                  </a:schemeClr>
                </a:solidFill>
                <a:effectLst/>
                <a:latin typeface="Helvetica Neue"/>
              </a:rPr>
              <a:t> implies that there’s significant discussion or reaction to a new rule that may impact these areas.</a:t>
            </a:r>
          </a:p>
        </p:txBody>
      </p:sp>
      <p:pic>
        <p:nvPicPr>
          <p:cNvPr id="6148" name="Picture 4">
            <a:extLst>
              <a:ext uri="{FF2B5EF4-FFF2-40B4-BE49-F238E27FC236}">
                <a16:creationId xmlns:a16="http://schemas.microsoft.com/office/drawing/2014/main" id="{E997496B-32FE-514A-152C-A4A695834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107" y="142875"/>
            <a:ext cx="3600893" cy="277421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a:extLst>
              <a:ext uri="{FF2B5EF4-FFF2-40B4-BE49-F238E27FC236}">
                <a16:creationId xmlns:a16="http://schemas.microsoft.com/office/drawing/2014/main" id="{5457F87A-DDD0-DAAF-CE67-CF9643F290C2}"/>
              </a:ext>
            </a:extLst>
          </p:cNvPr>
          <p:cNvSpPr txBox="1">
            <a:spLocks/>
          </p:cNvSpPr>
          <p:nvPr/>
        </p:nvSpPr>
        <p:spPr>
          <a:xfrm>
            <a:off x="77783" y="2884028"/>
            <a:ext cx="9066217" cy="21759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just">
              <a:buFont typeface="Arial"/>
              <a:buNone/>
            </a:pPr>
            <a:r>
              <a:rPr lang="en-US" sz="1000" b="1" dirty="0">
                <a:solidFill>
                  <a:schemeClr val="accent4">
                    <a:lumMod val="50000"/>
                  </a:schemeClr>
                </a:solidFill>
                <a:latin typeface="Helvetica Neue"/>
              </a:rPr>
              <a:t>Inferring Subtopics</a:t>
            </a:r>
            <a:r>
              <a:rPr lang="en-US" sz="1000" dirty="0">
                <a:solidFill>
                  <a:schemeClr val="accent4">
                    <a:lumMod val="50000"/>
                  </a:schemeClr>
                </a:solidFill>
                <a:latin typeface="Helvetica Neue"/>
              </a:rPr>
              <a:t>:</a:t>
            </a:r>
          </a:p>
          <a:p>
            <a:pPr marL="339725" lvl="1" indent="-227013" algn="just"/>
            <a:r>
              <a:rPr lang="en-US" sz="1000" dirty="0">
                <a:solidFill>
                  <a:schemeClr val="accent4">
                    <a:lumMod val="50000"/>
                  </a:schemeClr>
                </a:solidFill>
                <a:latin typeface="Helvetica Neue"/>
              </a:rPr>
              <a:t>Words like </a:t>
            </a:r>
            <a:r>
              <a:rPr lang="en-US" sz="1000" b="1" dirty="0">
                <a:solidFill>
                  <a:schemeClr val="accent4">
                    <a:lumMod val="50000"/>
                  </a:schemeClr>
                </a:solidFill>
                <a:latin typeface="Helvetica Neue"/>
              </a:rPr>
              <a:t>"contractors," "subcontractors,“ "workers"</a:t>
            </a:r>
            <a:r>
              <a:rPr lang="en-US" sz="1000" dirty="0">
                <a:solidFill>
                  <a:schemeClr val="accent4">
                    <a:lumMod val="50000"/>
                  </a:schemeClr>
                </a:solidFill>
                <a:latin typeface="Helvetica Neue"/>
              </a:rPr>
              <a:t> and </a:t>
            </a:r>
            <a:r>
              <a:rPr lang="en-US" sz="1000" b="1" dirty="0">
                <a:solidFill>
                  <a:schemeClr val="accent4">
                    <a:lumMod val="50000"/>
                  </a:schemeClr>
                </a:solidFill>
                <a:latin typeface="Helvetica Neue"/>
              </a:rPr>
              <a:t>"employers"</a:t>
            </a:r>
            <a:r>
              <a:rPr lang="en-US" sz="1000" dirty="0">
                <a:solidFill>
                  <a:schemeClr val="accent4">
                    <a:lumMod val="50000"/>
                  </a:schemeClr>
                </a:solidFill>
                <a:latin typeface="Helvetica Neue"/>
              </a:rPr>
              <a:t> indicate that commenters are likely discussing specific groups impacted by the regulation.</a:t>
            </a:r>
          </a:p>
          <a:p>
            <a:pPr marL="339725" lvl="1" indent="-227013" algn="just"/>
            <a:r>
              <a:rPr lang="en-US" sz="1000" dirty="0">
                <a:solidFill>
                  <a:schemeClr val="accent4">
                    <a:lumMod val="50000"/>
                  </a:schemeClr>
                </a:solidFill>
                <a:latin typeface="Helvetica Neue"/>
              </a:rPr>
              <a:t>Terms related to hiring practices, such as </a:t>
            </a:r>
            <a:r>
              <a:rPr lang="en-US" sz="1000" b="1" dirty="0">
                <a:solidFill>
                  <a:schemeClr val="accent4">
                    <a:lumMod val="50000"/>
                  </a:schemeClr>
                </a:solidFill>
                <a:latin typeface="Helvetica Neue"/>
              </a:rPr>
              <a:t>"job posting," "salary history,"</a:t>
            </a:r>
            <a:r>
              <a:rPr lang="en-US" sz="1000" dirty="0">
                <a:solidFill>
                  <a:schemeClr val="accent4">
                    <a:lumMod val="50000"/>
                  </a:schemeClr>
                </a:solidFill>
                <a:latin typeface="Helvetica Neue"/>
              </a:rPr>
              <a:t> and </a:t>
            </a:r>
            <a:r>
              <a:rPr lang="en-US" sz="1000" b="1" dirty="0">
                <a:solidFill>
                  <a:schemeClr val="accent4">
                    <a:lumMod val="50000"/>
                  </a:schemeClr>
                </a:solidFill>
                <a:latin typeface="Helvetica Neue"/>
              </a:rPr>
              <a:t>"compensation,"</a:t>
            </a:r>
            <a:r>
              <a:rPr lang="en-US" sz="1000" dirty="0">
                <a:solidFill>
                  <a:schemeClr val="accent4">
                    <a:lumMod val="50000"/>
                  </a:schemeClr>
                </a:solidFill>
                <a:latin typeface="Helvetica Neue"/>
              </a:rPr>
              <a:t> suggest that the regulation may include provisions addressing hiring transparency or pay equity.</a:t>
            </a:r>
          </a:p>
          <a:p>
            <a:pPr marL="114300" indent="0" algn="just">
              <a:buFont typeface="Arial"/>
              <a:buNone/>
            </a:pPr>
            <a:r>
              <a:rPr lang="en-US" sz="1000" b="1" dirty="0">
                <a:solidFill>
                  <a:schemeClr val="accent5">
                    <a:lumMod val="75000"/>
                  </a:schemeClr>
                </a:solidFill>
                <a:latin typeface="Helvetica Neue"/>
              </a:rPr>
              <a:t>Spotting Potential Concerns or Support</a:t>
            </a:r>
            <a:r>
              <a:rPr lang="en-US" sz="1000" dirty="0">
                <a:solidFill>
                  <a:schemeClr val="accent5">
                    <a:lumMod val="75000"/>
                  </a:schemeClr>
                </a:solidFill>
                <a:latin typeface="Helvetica Neue"/>
              </a:rPr>
              <a:t>:</a:t>
            </a:r>
          </a:p>
          <a:p>
            <a:pPr marL="339725" lvl="1" indent="-227013" algn="just"/>
            <a:r>
              <a:rPr lang="en-US" sz="1000" dirty="0">
                <a:solidFill>
                  <a:schemeClr val="accent5">
                    <a:lumMod val="75000"/>
                  </a:schemeClr>
                </a:solidFill>
                <a:latin typeface="Helvetica Neue"/>
              </a:rPr>
              <a:t>Phrases like </a:t>
            </a:r>
            <a:r>
              <a:rPr lang="en-US" sz="1000" b="1" dirty="0">
                <a:solidFill>
                  <a:schemeClr val="accent5">
                    <a:lumMod val="75000"/>
                  </a:schemeClr>
                </a:solidFill>
                <a:latin typeface="Helvetica Neue"/>
              </a:rPr>
              <a:t>"preventing pay disparities"</a:t>
            </a:r>
            <a:r>
              <a:rPr lang="en-US" sz="1000" dirty="0">
                <a:solidFill>
                  <a:schemeClr val="accent5">
                    <a:lumMod val="75000"/>
                  </a:schemeClr>
                </a:solidFill>
                <a:latin typeface="Helvetica Neue"/>
              </a:rPr>
              <a:t> and </a:t>
            </a:r>
            <a:r>
              <a:rPr lang="en-US" sz="1000" b="1" dirty="0">
                <a:solidFill>
                  <a:schemeClr val="accent5">
                    <a:lumMod val="75000"/>
                  </a:schemeClr>
                </a:solidFill>
                <a:latin typeface="Helvetica Neue"/>
              </a:rPr>
              <a:t>"attract retain talent"</a:t>
            </a:r>
            <a:r>
              <a:rPr lang="en-US" sz="1000" dirty="0">
                <a:solidFill>
                  <a:schemeClr val="accent5">
                    <a:lumMod val="75000"/>
                  </a:schemeClr>
                </a:solidFill>
                <a:latin typeface="Helvetica Neue"/>
              </a:rPr>
              <a:t> may imply support for measures that promote equitable pay and talent retention.</a:t>
            </a:r>
          </a:p>
          <a:p>
            <a:pPr marL="339725" lvl="1" indent="-227013" algn="just"/>
            <a:r>
              <a:rPr lang="en-US" sz="1000" dirty="0">
                <a:solidFill>
                  <a:schemeClr val="accent5">
                    <a:lumMod val="75000"/>
                  </a:schemeClr>
                </a:solidFill>
                <a:latin typeface="Helvetica Neue"/>
              </a:rPr>
              <a:t>Conversely, words like </a:t>
            </a:r>
            <a:r>
              <a:rPr lang="en-US" sz="1000" b="1" dirty="0">
                <a:solidFill>
                  <a:schemeClr val="accent5">
                    <a:lumMod val="75000"/>
                  </a:schemeClr>
                </a:solidFill>
                <a:latin typeface="Helvetica Neue"/>
              </a:rPr>
              <a:t>"discriminatory"</a:t>
            </a:r>
            <a:r>
              <a:rPr lang="en-US" sz="1000" dirty="0">
                <a:solidFill>
                  <a:schemeClr val="accent5">
                    <a:lumMod val="75000"/>
                  </a:schemeClr>
                </a:solidFill>
                <a:latin typeface="Helvetica Neue"/>
              </a:rPr>
              <a:t> could point to concerns about potential issues in the hiring process or contracting practices.</a:t>
            </a:r>
          </a:p>
          <a:p>
            <a:pPr marL="114300" indent="0" algn="just">
              <a:buFont typeface="Arial"/>
              <a:buNone/>
            </a:pPr>
            <a:r>
              <a:rPr lang="en-US" sz="1000" b="1" dirty="0">
                <a:solidFill>
                  <a:srgbClr val="000000"/>
                </a:solidFill>
                <a:latin typeface="Helvetica Neue"/>
              </a:rPr>
              <a:t>Overall Interpretation</a:t>
            </a:r>
            <a:r>
              <a:rPr lang="en-US" sz="1000" dirty="0">
                <a:solidFill>
                  <a:srgbClr val="000000"/>
                </a:solidFill>
                <a:latin typeface="Helvetica Neue"/>
              </a:rPr>
              <a:t>: This word cloud reveals that the public comments on the federal regulation focus heavily on equity, transparency, and non-discriminatory practices in federal contracting. The public is likely advocating for policies that prevent pay discrimination, ensure fairness, and improve the transparency of federal contracts.</a:t>
            </a:r>
          </a:p>
        </p:txBody>
      </p:sp>
    </p:spTree>
    <p:extLst>
      <p:ext uri="{BB962C8B-B14F-4D97-AF65-F5344CB8AC3E}">
        <p14:creationId xmlns:p14="http://schemas.microsoft.com/office/powerpoint/2010/main" val="270704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176-8F11-79A0-B7FE-47E7711594EB}"/>
              </a:ext>
            </a:extLst>
          </p:cNvPr>
          <p:cNvSpPr>
            <a:spLocks noGrp="1"/>
          </p:cNvSpPr>
          <p:nvPr>
            <p:ph type="title"/>
          </p:nvPr>
        </p:nvSpPr>
        <p:spPr>
          <a:xfrm>
            <a:off x="66675" y="104775"/>
            <a:ext cx="8520600" cy="572700"/>
          </a:xfrm>
        </p:spPr>
        <p:txBody>
          <a:bodyPr>
            <a:normAutofit fontScale="90000"/>
          </a:bodyPr>
          <a:lstStyle/>
          <a:p>
            <a:r>
              <a:rPr lang="en-US" dirty="0"/>
              <a:t>Theme Identified</a:t>
            </a:r>
          </a:p>
        </p:txBody>
      </p:sp>
      <p:sp>
        <p:nvSpPr>
          <p:cNvPr id="3" name="Text Placeholder 2">
            <a:extLst>
              <a:ext uri="{FF2B5EF4-FFF2-40B4-BE49-F238E27FC236}">
                <a16:creationId xmlns:a16="http://schemas.microsoft.com/office/drawing/2014/main" id="{60E99111-4BB1-BF97-E441-01364B1BD848}"/>
              </a:ext>
            </a:extLst>
          </p:cNvPr>
          <p:cNvSpPr>
            <a:spLocks noGrp="1"/>
          </p:cNvSpPr>
          <p:nvPr>
            <p:ph type="body" idx="1"/>
          </p:nvPr>
        </p:nvSpPr>
        <p:spPr>
          <a:xfrm>
            <a:off x="66675" y="677475"/>
            <a:ext cx="8963025" cy="4361250"/>
          </a:xfrm>
        </p:spPr>
        <p:txBody>
          <a:bodyPr>
            <a:noAutofit/>
          </a:bodyPr>
          <a:lstStyle/>
          <a:p>
            <a:pPr marL="114300" indent="0" algn="just">
              <a:lnSpc>
                <a:spcPct val="150000"/>
              </a:lnSpc>
              <a:buNone/>
            </a:pPr>
            <a:r>
              <a:rPr lang="en-US" sz="1200" b="1" i="0" dirty="0">
                <a:solidFill>
                  <a:srgbClr val="C00000"/>
                </a:solidFill>
                <a:effectLst/>
                <a:latin typeface="Helvetica Neue"/>
              </a:rPr>
              <a:t>Topic #1: Employment Equity and Wage Fairness</a:t>
            </a:r>
          </a:p>
          <a:p>
            <a:pPr algn="just">
              <a:lnSpc>
                <a:spcPct val="150000"/>
              </a:lnSpc>
            </a:pPr>
            <a:r>
              <a:rPr lang="en-US" sz="1200" b="1" i="0" dirty="0">
                <a:solidFill>
                  <a:srgbClr val="000000"/>
                </a:solidFill>
                <a:effectLst/>
                <a:latin typeface="Helvetica Neue"/>
              </a:rPr>
              <a:t>Explanation</a:t>
            </a:r>
            <a:r>
              <a:rPr lang="en-US" sz="1200" b="0" i="0" dirty="0">
                <a:solidFill>
                  <a:srgbClr val="000000"/>
                </a:solidFill>
                <a:effectLst/>
                <a:latin typeface="Helvetica Neue"/>
              </a:rPr>
              <a:t>: Centers around concerns related to </a:t>
            </a:r>
            <a:r>
              <a:rPr lang="en-US" sz="1200" b="1" i="0" dirty="0">
                <a:solidFill>
                  <a:srgbClr val="000000"/>
                </a:solidFill>
                <a:effectLst/>
                <a:latin typeface="Helvetica Neue"/>
              </a:rPr>
              <a:t>employment equity</a:t>
            </a:r>
            <a:r>
              <a:rPr lang="en-US" sz="1200" b="0" i="0" dirty="0">
                <a:solidFill>
                  <a:srgbClr val="000000"/>
                </a:solidFill>
                <a:effectLst/>
                <a:latin typeface="Helvetica Neue"/>
              </a:rPr>
              <a:t>, specifically within Govt procurement processes. Key issues include </a:t>
            </a:r>
            <a:r>
              <a:rPr lang="en-US" sz="1200" b="1" i="0" dirty="0">
                <a:solidFill>
                  <a:srgbClr val="000000"/>
                </a:solidFill>
                <a:effectLst/>
                <a:latin typeface="Helvetica Neue"/>
              </a:rPr>
              <a:t>wage gaps, fair pay, and discrimination</a:t>
            </a:r>
            <a:r>
              <a:rPr lang="en-US" sz="1200" b="0" i="0" dirty="0">
                <a:solidFill>
                  <a:srgbClr val="000000"/>
                </a:solidFill>
                <a:effectLst/>
                <a:latin typeface="Helvetica Neue"/>
              </a:rPr>
              <a:t>, especially as they pertain to women in the workforce.</a:t>
            </a:r>
          </a:p>
          <a:p>
            <a:pPr algn="just">
              <a:lnSpc>
                <a:spcPct val="150000"/>
              </a:lnSpc>
            </a:pPr>
            <a:r>
              <a:rPr lang="en-US" sz="1200" b="1" i="0" dirty="0">
                <a:solidFill>
                  <a:srgbClr val="000000"/>
                </a:solidFill>
                <a:effectLst/>
                <a:latin typeface="Helvetica Neue"/>
              </a:rPr>
              <a:t>Interpretation</a:t>
            </a:r>
            <a:r>
              <a:rPr lang="en-US" sz="1200" b="0" i="0" dirty="0">
                <a:solidFill>
                  <a:srgbClr val="000000"/>
                </a:solidFill>
                <a:effectLst/>
                <a:latin typeface="Helvetica Neue"/>
              </a:rPr>
              <a:t>: The public is focused on ensuring fair treatment and transparency in wages, with an emphasis on eliminating discrimination in hiring and pay.</a:t>
            </a:r>
          </a:p>
          <a:p>
            <a:pPr marL="114300" indent="0" algn="just">
              <a:lnSpc>
                <a:spcPct val="150000"/>
              </a:lnSpc>
              <a:buNone/>
            </a:pPr>
            <a:r>
              <a:rPr lang="en-US" sz="1200" b="1" dirty="0">
                <a:solidFill>
                  <a:srgbClr val="C00000"/>
                </a:solidFill>
                <a:latin typeface="Helvetica Neue"/>
              </a:rPr>
              <a:t>Topic #2: Federal Contracting and Transparency</a:t>
            </a:r>
          </a:p>
          <a:p>
            <a:pPr algn="just">
              <a:lnSpc>
                <a:spcPct val="150000"/>
              </a:lnSpc>
            </a:pPr>
            <a:r>
              <a:rPr lang="en-US" sz="1200" b="1" i="0" dirty="0">
                <a:solidFill>
                  <a:srgbClr val="000000"/>
                </a:solidFill>
                <a:effectLst/>
                <a:latin typeface="Helvetica Neue"/>
              </a:rPr>
              <a:t>Explanation</a:t>
            </a:r>
            <a:r>
              <a:rPr lang="en-US" sz="1200" b="0" i="0" dirty="0">
                <a:solidFill>
                  <a:srgbClr val="000000"/>
                </a:solidFill>
                <a:effectLst/>
                <a:latin typeface="Helvetica Neue"/>
              </a:rPr>
              <a:t>: This topic highlights public concerns about </a:t>
            </a:r>
            <a:r>
              <a:rPr lang="en-US" sz="1200" b="1" i="0" dirty="0">
                <a:solidFill>
                  <a:srgbClr val="000000"/>
                </a:solidFill>
                <a:effectLst/>
                <a:latin typeface="Helvetica Neue"/>
              </a:rPr>
              <a:t>transparency and fairness in federal contracting</a:t>
            </a:r>
            <a:r>
              <a:rPr lang="en-US" sz="1200" b="0" i="0" dirty="0">
                <a:solidFill>
                  <a:srgbClr val="000000"/>
                </a:solidFill>
                <a:effectLst/>
                <a:latin typeface="Helvetica Neue"/>
              </a:rPr>
              <a:t>. There’s an interest in how proposed regulations will impact </a:t>
            </a:r>
            <a:r>
              <a:rPr lang="en-US" sz="1200" b="1" i="0" dirty="0">
                <a:solidFill>
                  <a:srgbClr val="000000"/>
                </a:solidFill>
                <a:effectLst/>
                <a:latin typeface="Helvetica Neue"/>
              </a:rPr>
              <a:t>job equity, pay standards &amp; contractor obligations</a:t>
            </a:r>
            <a:r>
              <a:rPr lang="en-US" sz="1200" b="0" i="0" dirty="0">
                <a:solidFill>
                  <a:srgbClr val="000000"/>
                </a:solidFill>
                <a:effectLst/>
                <a:latin typeface="Helvetica Neue"/>
              </a:rPr>
              <a:t> in the federal space.</a:t>
            </a:r>
          </a:p>
          <a:p>
            <a:pPr algn="just">
              <a:lnSpc>
                <a:spcPct val="150000"/>
              </a:lnSpc>
            </a:pPr>
            <a:r>
              <a:rPr lang="en-US" sz="1200" b="1" i="0" dirty="0">
                <a:solidFill>
                  <a:srgbClr val="000000"/>
                </a:solidFill>
                <a:effectLst/>
                <a:latin typeface="Helvetica Neue"/>
              </a:rPr>
              <a:t>Interpretation</a:t>
            </a:r>
            <a:r>
              <a:rPr lang="en-US" sz="1200" b="0" i="0" dirty="0">
                <a:solidFill>
                  <a:srgbClr val="000000"/>
                </a:solidFill>
                <a:effectLst/>
                <a:latin typeface="Helvetica Neue"/>
              </a:rPr>
              <a:t>: Stakeholders are looking for reassurance that federal contracts will be awarded in a fair, equitable, and transparent manner. There is an expectation that this regulation could set standards for </a:t>
            </a:r>
            <a:r>
              <a:rPr lang="en-US" sz="1200" b="1" i="0" dirty="0">
                <a:solidFill>
                  <a:srgbClr val="000000"/>
                </a:solidFill>
                <a:effectLst/>
                <a:latin typeface="Helvetica Neue"/>
              </a:rPr>
              <a:t>fair pay and job equity</a:t>
            </a:r>
            <a:r>
              <a:rPr lang="en-US" sz="1200" b="0" i="0" dirty="0">
                <a:solidFill>
                  <a:srgbClr val="000000"/>
                </a:solidFill>
                <a:effectLst/>
                <a:latin typeface="Helvetica Neue"/>
              </a:rPr>
              <a:t>.</a:t>
            </a:r>
          </a:p>
          <a:p>
            <a:pPr marL="114300" indent="0" algn="just">
              <a:lnSpc>
                <a:spcPct val="150000"/>
              </a:lnSpc>
              <a:buNone/>
            </a:pPr>
            <a:r>
              <a:rPr lang="en-US" sz="1200" b="1" dirty="0">
                <a:solidFill>
                  <a:srgbClr val="C00000"/>
                </a:solidFill>
                <a:latin typeface="Helvetica Neue"/>
              </a:rPr>
              <a:t>Topic #3: Aviation Safety Regulations (Maintenance and Inspections)</a:t>
            </a:r>
          </a:p>
          <a:p>
            <a:pPr algn="just">
              <a:lnSpc>
                <a:spcPct val="150000"/>
              </a:lnSpc>
            </a:pPr>
            <a:r>
              <a:rPr lang="en-US" sz="1200" b="1" i="0" dirty="0">
                <a:solidFill>
                  <a:srgbClr val="000000"/>
                </a:solidFill>
                <a:effectLst/>
                <a:latin typeface="Helvetica Neue"/>
              </a:rPr>
              <a:t>Explanation</a:t>
            </a:r>
            <a:r>
              <a:rPr lang="en-US" sz="1200" b="0" i="0" dirty="0">
                <a:solidFill>
                  <a:srgbClr val="000000"/>
                </a:solidFill>
                <a:effectLst/>
                <a:latin typeface="Helvetica Neue"/>
              </a:rPr>
              <a:t>: </a:t>
            </a:r>
            <a:r>
              <a:rPr lang="en-US" sz="1200" dirty="0">
                <a:solidFill>
                  <a:srgbClr val="000000"/>
                </a:solidFill>
                <a:latin typeface="Helvetica Neue"/>
              </a:rPr>
              <a:t>R</a:t>
            </a:r>
            <a:r>
              <a:rPr lang="en-US" sz="1200" b="0" i="0" dirty="0">
                <a:solidFill>
                  <a:srgbClr val="000000"/>
                </a:solidFill>
                <a:effectLst/>
                <a:latin typeface="Helvetica Neue"/>
              </a:rPr>
              <a:t>eflects specific concerns about </a:t>
            </a:r>
            <a:r>
              <a:rPr lang="en-US" sz="1200" b="1" i="0" dirty="0">
                <a:solidFill>
                  <a:srgbClr val="000000"/>
                </a:solidFill>
                <a:effectLst/>
                <a:latin typeface="Helvetica Neue"/>
              </a:rPr>
              <a:t>aviation safety</a:t>
            </a:r>
            <a:r>
              <a:rPr lang="en-US" sz="1200" b="0" i="0" dirty="0">
                <a:solidFill>
                  <a:srgbClr val="000000"/>
                </a:solidFill>
                <a:effectLst/>
                <a:latin typeface="Helvetica Neue"/>
              </a:rPr>
              <a:t> related to </a:t>
            </a:r>
            <a:r>
              <a:rPr lang="en-US" sz="1200" b="1" i="0" dirty="0">
                <a:solidFill>
                  <a:srgbClr val="000000"/>
                </a:solidFill>
                <a:effectLst/>
                <a:latin typeface="Helvetica Neue"/>
              </a:rPr>
              <a:t>aircraft maintenance &amp; inspection standards</a:t>
            </a:r>
            <a:r>
              <a:rPr lang="en-US" sz="1200" b="0" i="0" dirty="0">
                <a:solidFill>
                  <a:srgbClr val="000000"/>
                </a:solidFill>
                <a:effectLst/>
                <a:latin typeface="Helvetica Neue"/>
              </a:rPr>
              <a:t>. Comments mention the FAA’s role in maintaining </a:t>
            </a:r>
            <a:r>
              <a:rPr lang="en-US" sz="1200" b="1" i="0" dirty="0">
                <a:solidFill>
                  <a:srgbClr val="000000"/>
                </a:solidFill>
                <a:effectLst/>
                <a:latin typeface="Helvetica Neue"/>
              </a:rPr>
              <a:t>flight safety</a:t>
            </a:r>
            <a:r>
              <a:rPr lang="en-US" sz="1200" b="0" i="0" dirty="0">
                <a:solidFill>
                  <a:srgbClr val="000000"/>
                </a:solidFill>
                <a:effectLst/>
                <a:latin typeface="Helvetica Neue"/>
              </a:rPr>
              <a:t> &amp; address </a:t>
            </a:r>
            <a:r>
              <a:rPr lang="en-US" sz="1200" b="1" i="0" dirty="0">
                <a:solidFill>
                  <a:srgbClr val="000000"/>
                </a:solidFill>
                <a:effectLst/>
                <a:latin typeface="Helvetica Neue"/>
              </a:rPr>
              <a:t>proposed changes in inspection protocols</a:t>
            </a:r>
            <a:r>
              <a:rPr lang="en-US" sz="1200" b="0" i="0" dirty="0">
                <a:solidFill>
                  <a:srgbClr val="000000"/>
                </a:solidFill>
                <a:effectLst/>
                <a:latin typeface="Helvetica Neue"/>
              </a:rPr>
              <a:t>.</a:t>
            </a:r>
          </a:p>
          <a:p>
            <a:pPr algn="just">
              <a:lnSpc>
                <a:spcPct val="150000"/>
              </a:lnSpc>
            </a:pPr>
            <a:r>
              <a:rPr lang="en-US" sz="1200" b="1" i="0" dirty="0">
                <a:solidFill>
                  <a:srgbClr val="000000"/>
                </a:solidFill>
                <a:effectLst/>
                <a:latin typeface="Helvetica Neue"/>
              </a:rPr>
              <a:t>Interpretation</a:t>
            </a:r>
            <a:r>
              <a:rPr lang="en-US" sz="1200" b="0" i="0" dirty="0">
                <a:solidFill>
                  <a:srgbClr val="000000"/>
                </a:solidFill>
                <a:effectLst/>
                <a:latin typeface="Helvetica Neue"/>
              </a:rPr>
              <a:t>: The public has a vested interest in ensuring stringent maintenance and inspection standards. This topic suggests that safety issues within aviation are a top priority, with many looking to the FAA to enforce high standards.</a:t>
            </a:r>
          </a:p>
        </p:txBody>
      </p:sp>
    </p:spTree>
    <p:extLst>
      <p:ext uri="{BB962C8B-B14F-4D97-AF65-F5344CB8AC3E}">
        <p14:creationId xmlns:p14="http://schemas.microsoft.com/office/powerpoint/2010/main" val="260298503"/>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176-8F11-79A0-B7FE-47E7711594EB}"/>
              </a:ext>
            </a:extLst>
          </p:cNvPr>
          <p:cNvSpPr>
            <a:spLocks noGrp="1"/>
          </p:cNvSpPr>
          <p:nvPr>
            <p:ph type="title"/>
          </p:nvPr>
        </p:nvSpPr>
        <p:spPr>
          <a:xfrm>
            <a:off x="66675" y="104775"/>
            <a:ext cx="8520600" cy="572700"/>
          </a:xfrm>
        </p:spPr>
        <p:txBody>
          <a:bodyPr>
            <a:normAutofit fontScale="90000"/>
          </a:bodyPr>
          <a:lstStyle/>
          <a:p>
            <a:r>
              <a:rPr lang="en-US" dirty="0"/>
              <a:t>Theme Identified</a:t>
            </a:r>
          </a:p>
        </p:txBody>
      </p:sp>
      <p:sp>
        <p:nvSpPr>
          <p:cNvPr id="3" name="Text Placeholder 2">
            <a:extLst>
              <a:ext uri="{FF2B5EF4-FFF2-40B4-BE49-F238E27FC236}">
                <a16:creationId xmlns:a16="http://schemas.microsoft.com/office/drawing/2014/main" id="{60E99111-4BB1-BF97-E441-01364B1BD848}"/>
              </a:ext>
            </a:extLst>
          </p:cNvPr>
          <p:cNvSpPr>
            <a:spLocks noGrp="1"/>
          </p:cNvSpPr>
          <p:nvPr>
            <p:ph type="body" idx="1"/>
          </p:nvPr>
        </p:nvSpPr>
        <p:spPr>
          <a:xfrm>
            <a:off x="66675" y="952499"/>
            <a:ext cx="8963025" cy="4086225"/>
          </a:xfrm>
        </p:spPr>
        <p:txBody>
          <a:bodyPr>
            <a:normAutofit/>
          </a:bodyPr>
          <a:lstStyle/>
          <a:p>
            <a:pPr marL="114300" indent="0" algn="just">
              <a:lnSpc>
                <a:spcPct val="150000"/>
              </a:lnSpc>
              <a:buNone/>
            </a:pPr>
            <a:r>
              <a:rPr lang="en-US" sz="1200" b="1" i="0" dirty="0">
                <a:solidFill>
                  <a:srgbClr val="C00000"/>
                </a:solidFill>
                <a:effectLst/>
                <a:latin typeface="Helvetica Neue"/>
              </a:rPr>
              <a:t>Topic #4: Pilot Safety and Training Standards</a:t>
            </a:r>
          </a:p>
          <a:p>
            <a:pPr algn="just">
              <a:lnSpc>
                <a:spcPct val="150000"/>
              </a:lnSpc>
            </a:pPr>
            <a:r>
              <a:rPr lang="en-US" sz="1200" b="1" i="0" dirty="0">
                <a:solidFill>
                  <a:srgbClr val="000000"/>
                </a:solidFill>
                <a:effectLst/>
                <a:latin typeface="Helvetica Neue"/>
              </a:rPr>
              <a:t>Explanation</a:t>
            </a:r>
            <a:r>
              <a:rPr lang="en-US" sz="1200" b="0" i="0" dirty="0">
                <a:solidFill>
                  <a:srgbClr val="000000"/>
                </a:solidFill>
                <a:effectLst/>
                <a:latin typeface="Helvetica Neue"/>
              </a:rPr>
              <a:t>: The focus of this topic is on </a:t>
            </a:r>
            <a:r>
              <a:rPr lang="en-US" sz="1200" b="1" i="0" dirty="0">
                <a:solidFill>
                  <a:srgbClr val="000000"/>
                </a:solidFill>
                <a:effectLst/>
                <a:latin typeface="Helvetica Neue"/>
              </a:rPr>
              <a:t>safety training standards for pilots</a:t>
            </a:r>
            <a:r>
              <a:rPr lang="en-US" sz="1200" b="0" i="0" dirty="0">
                <a:solidFill>
                  <a:srgbClr val="000000"/>
                </a:solidFill>
                <a:effectLst/>
                <a:latin typeface="Helvetica Neue"/>
              </a:rPr>
              <a:t>, particularly in areas involving </a:t>
            </a:r>
            <a:r>
              <a:rPr lang="en-US" sz="1200" b="1" i="0" dirty="0">
                <a:solidFill>
                  <a:srgbClr val="000000"/>
                </a:solidFill>
                <a:effectLst/>
                <a:latin typeface="Helvetica Neue"/>
              </a:rPr>
              <a:t>sport aircraft and light aircraft</a:t>
            </a:r>
            <a:r>
              <a:rPr lang="en-US" sz="1200" b="0" i="0" dirty="0">
                <a:solidFill>
                  <a:srgbClr val="000000"/>
                </a:solidFill>
                <a:effectLst/>
                <a:latin typeface="Helvetica Neue"/>
              </a:rPr>
              <a:t>. It also addresses the FAA's role in establishing safety guidelines for </a:t>
            </a:r>
            <a:r>
              <a:rPr lang="en-US" sz="1200" b="1" i="0" dirty="0">
                <a:solidFill>
                  <a:srgbClr val="000000"/>
                </a:solidFill>
                <a:effectLst/>
                <a:latin typeface="Helvetica Neue"/>
              </a:rPr>
              <a:t>pilot training</a:t>
            </a:r>
            <a:r>
              <a:rPr lang="en-US" sz="1200" b="0" i="0" dirty="0">
                <a:solidFill>
                  <a:srgbClr val="000000"/>
                </a:solidFill>
                <a:effectLst/>
                <a:latin typeface="Helvetica Neue"/>
              </a:rPr>
              <a:t>.</a:t>
            </a:r>
          </a:p>
          <a:p>
            <a:pPr algn="just">
              <a:lnSpc>
                <a:spcPct val="150000"/>
              </a:lnSpc>
            </a:pPr>
            <a:r>
              <a:rPr lang="en-US" sz="1200" b="1" i="0" dirty="0">
                <a:solidFill>
                  <a:srgbClr val="000000"/>
                </a:solidFill>
                <a:effectLst/>
                <a:latin typeface="Helvetica Neue"/>
              </a:rPr>
              <a:t>Interpretation</a:t>
            </a:r>
            <a:r>
              <a:rPr lang="en-US" sz="1200" b="0" i="0" dirty="0">
                <a:solidFill>
                  <a:srgbClr val="000000"/>
                </a:solidFill>
                <a:effectLst/>
                <a:latin typeface="Helvetica Neue"/>
              </a:rPr>
              <a:t>: There’s a strong demand for safety and training regulations for pilots, especially concerning lighter, sport aircraft, where additional safety measures may be required. Public opinion suggests there’s concern over pilot preparedness and the FAA's responsibility in ensuring safety in this area.</a:t>
            </a:r>
          </a:p>
          <a:p>
            <a:pPr marL="114300" indent="0" algn="just">
              <a:lnSpc>
                <a:spcPct val="150000"/>
              </a:lnSpc>
              <a:buNone/>
            </a:pPr>
            <a:r>
              <a:rPr lang="en-US" sz="1200" b="1" dirty="0">
                <a:solidFill>
                  <a:srgbClr val="C00000"/>
                </a:solidFill>
                <a:latin typeface="Helvetica Neue"/>
              </a:rPr>
              <a:t>Topic #5: Space Launch Safety and FAA Oversight</a:t>
            </a:r>
          </a:p>
          <a:p>
            <a:pPr algn="just">
              <a:lnSpc>
                <a:spcPct val="150000"/>
              </a:lnSpc>
            </a:pPr>
            <a:r>
              <a:rPr lang="en-US" sz="1200" b="1" i="0" dirty="0">
                <a:solidFill>
                  <a:srgbClr val="000000"/>
                </a:solidFill>
                <a:effectLst/>
                <a:latin typeface="Helvetica Neue"/>
              </a:rPr>
              <a:t>Explanation</a:t>
            </a:r>
            <a:r>
              <a:rPr lang="en-US" sz="1200" b="0" i="0" dirty="0">
                <a:solidFill>
                  <a:srgbClr val="000000"/>
                </a:solidFill>
                <a:effectLst/>
                <a:latin typeface="Helvetica Neue"/>
              </a:rPr>
              <a:t>: This topic covers </a:t>
            </a:r>
            <a:r>
              <a:rPr lang="en-US" sz="1200" b="1" i="0" dirty="0">
                <a:solidFill>
                  <a:srgbClr val="000000"/>
                </a:solidFill>
                <a:effectLst/>
                <a:latin typeface="Helvetica Neue"/>
              </a:rPr>
              <a:t>regulations around space launches</a:t>
            </a:r>
            <a:r>
              <a:rPr lang="en-US" sz="1200" b="0" i="0" dirty="0">
                <a:solidFill>
                  <a:srgbClr val="000000"/>
                </a:solidFill>
                <a:effectLst/>
                <a:latin typeface="Helvetica Neue"/>
              </a:rPr>
              <a:t>, focusing on companies like SpaceX and the safety protocols associated with </a:t>
            </a:r>
            <a:r>
              <a:rPr lang="en-US" sz="1200" b="1" i="0" dirty="0">
                <a:solidFill>
                  <a:srgbClr val="000000"/>
                </a:solidFill>
                <a:effectLst/>
                <a:latin typeface="Helvetica Neue"/>
              </a:rPr>
              <a:t>spacecraft launches and related FAA oversight</a:t>
            </a:r>
            <a:r>
              <a:rPr lang="en-US" sz="1200" b="0" i="0" dirty="0">
                <a:solidFill>
                  <a:srgbClr val="000000"/>
                </a:solidFill>
                <a:effectLst/>
                <a:latin typeface="Helvetica Neue"/>
              </a:rPr>
              <a:t>. There is mention of specific elements such as the </a:t>
            </a:r>
            <a:r>
              <a:rPr lang="en-US" sz="1200" b="1" i="0" dirty="0">
                <a:solidFill>
                  <a:srgbClr val="000000"/>
                </a:solidFill>
                <a:effectLst/>
                <a:latin typeface="Helvetica Neue"/>
              </a:rPr>
              <a:t>rudder on spacecraft</a:t>
            </a:r>
            <a:r>
              <a:rPr lang="en-US" sz="1200" b="0" i="0" dirty="0">
                <a:solidFill>
                  <a:srgbClr val="000000"/>
                </a:solidFill>
                <a:effectLst/>
                <a:latin typeface="Helvetica Neue"/>
              </a:rPr>
              <a:t>.</a:t>
            </a:r>
          </a:p>
          <a:p>
            <a:pPr algn="just">
              <a:lnSpc>
                <a:spcPct val="150000"/>
              </a:lnSpc>
            </a:pPr>
            <a:r>
              <a:rPr lang="en-US" sz="1200" b="1" i="0" dirty="0">
                <a:solidFill>
                  <a:srgbClr val="000000"/>
                </a:solidFill>
                <a:effectLst/>
                <a:latin typeface="Helvetica Neue"/>
              </a:rPr>
              <a:t>Interpretation</a:t>
            </a:r>
            <a:r>
              <a:rPr lang="en-US" sz="1200" b="0" i="0" dirty="0">
                <a:solidFill>
                  <a:srgbClr val="000000"/>
                </a:solidFill>
                <a:effectLst/>
                <a:latin typeface="Helvetica Neue"/>
              </a:rPr>
              <a:t>: The public is interested in the FAA’s regulatory role in space exploration, particularly regarding safety protocols for commercial launches. This suggests a rising concern about the </a:t>
            </a:r>
            <a:r>
              <a:rPr lang="en-US" sz="1200" b="1" i="0" dirty="0">
                <a:solidFill>
                  <a:srgbClr val="000000"/>
                </a:solidFill>
                <a:effectLst/>
                <a:latin typeface="Helvetica Neue"/>
              </a:rPr>
              <a:t>safety of space launches</a:t>
            </a:r>
            <a:r>
              <a:rPr lang="en-US" sz="1200" b="0" i="0" dirty="0">
                <a:solidFill>
                  <a:srgbClr val="000000"/>
                </a:solidFill>
                <a:effectLst/>
                <a:latin typeface="Helvetica Neue"/>
              </a:rPr>
              <a:t> and the FAA's responsibilities as the regulatory authority.</a:t>
            </a:r>
          </a:p>
        </p:txBody>
      </p:sp>
    </p:spTree>
    <p:extLst>
      <p:ext uri="{BB962C8B-B14F-4D97-AF65-F5344CB8AC3E}">
        <p14:creationId xmlns:p14="http://schemas.microsoft.com/office/powerpoint/2010/main" val="29689745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96</TotalTime>
  <Words>2126</Words>
  <Application>Microsoft Office PowerPoint</Application>
  <PresentationFormat>On-screen Show (16:9)</PresentationFormat>
  <Paragraphs>93</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Helvetica Neue</vt:lpstr>
      <vt:lpstr>Simple Light</vt:lpstr>
      <vt:lpstr>Data Society</vt:lpstr>
      <vt:lpstr>To do</vt:lpstr>
      <vt:lpstr>Document Types</vt:lpstr>
      <vt:lpstr>EDA</vt:lpstr>
      <vt:lpstr>Top Words/ Terms in Overall Comments</vt:lpstr>
      <vt:lpstr>Top Words/ Terms in Overall Comments</vt:lpstr>
      <vt:lpstr>Dominant Discussion in Word Cloud</vt:lpstr>
      <vt:lpstr>Theme Identified</vt:lpstr>
      <vt:lpstr>Theme Identified</vt:lpstr>
      <vt:lpstr>Theme Identified - Conclusion</vt:lpstr>
      <vt:lpstr>Themes – Clustering of Comments about the topic</vt:lpstr>
      <vt:lpstr>Public Opinion Analysis</vt:lpstr>
      <vt:lpstr>What is Positive in Comments?</vt:lpstr>
      <vt:lpstr>And what is Negative in Comments?</vt:lpstr>
      <vt:lpstr>Bot vs Human Comments</vt:lpstr>
      <vt:lpstr>Incorporating LLMs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Society</dc:title>
  <cp:lastModifiedBy>Oscar Ebanja</cp:lastModifiedBy>
  <cp:revision>36</cp:revision>
  <dcterms:modified xsi:type="dcterms:W3CDTF">2024-11-10T19:29:19Z</dcterms:modified>
</cp:coreProperties>
</file>