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544A-476A-4583-8C54-D4B6C01A4116}" type="datetimeFigureOut">
              <a:rPr lang="" smtClean="0"/>
              <a:t>06/29/2022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084E2-DBE1-4E4B-ADA0-D37473BBE74C}" type="slidenum">
              <a:rPr lang="" smtClean="0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00965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3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23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4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72448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5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04671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6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96520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7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50192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8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26680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084E2-DBE1-4E4B-ADA0-D37473BBE74C}" type="slidenum">
              <a:rPr lang="" smtClean="0"/>
              <a:t>9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50074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7ED17-FFB6-43C7-BDF9-2C3E9D10C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C6CA45-2C58-4064-B88E-369FEFD23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F9E365-4A06-48C1-9F99-D68131DC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E542-88F6-4839-A661-E6776D0B5035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5C3AE-746F-4149-B189-E7817E39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1D81A0-D740-412C-BAFA-E7E5595A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DEFBA-A658-4928-931C-04BB3C03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F20BC3-959F-492B-9675-CA3FD153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13B324-2CA8-435E-8267-B8DB3FAC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BA6C-68C0-4B47-BE5A-09CF04EFB649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2D028-2DCE-40F8-BFE4-AEC88361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528909-85C2-452C-9B1C-542CFF00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92738A7-22D6-45D5-BC61-FA1269F6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BE0679-E4C3-45F7-B522-3541EDE6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A70B2B-904E-4D72-B1EE-1B81B1C9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27E3-462E-4233-A507-171A24C0C571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459748-28EF-4F8B-85F6-682E0BC0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8F3F3F-0F49-4686-9410-42975961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F69D-F6F7-44AC-A1FB-49234CD0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A42852-F347-4B68-9FB3-B9640D67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AC14D1-46E0-4AEB-BE84-68202A0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EAAF-791C-42F4-B97A-14947F6F07D0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989201-DB5C-43F2-85AC-D8A4D6CF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9790D7-8731-4ECD-8593-4B3E97EC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8699"/>
            <a:ext cx="2743200" cy="365125"/>
          </a:xfrm>
        </p:spPr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4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7E686-E3BE-49DD-945B-62F76CA1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D623F6-CE1F-41C9-8BEE-334A87AA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F5AC9C-BCB0-470F-AF82-5D3718E5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8943-7D52-4933-90CE-F45CEC6A3B3A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287EB-97BE-451E-BBEB-880ED484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2341C3-6807-4156-9F83-0454786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5D3CD-3174-4B33-AA6C-D3DE4266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B76266-987D-42D2-B9FC-D9918E6C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9215AA-960D-4A1A-8B00-3CC95A93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3163A8-8CF5-4007-A0DD-011C008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FBC2-D7E2-48A2-B35E-B8D2B9260316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33058F-4C1D-43F6-833B-B7BD1405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597F2E-2C12-4892-9DE7-AD358C3F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8E8582-8EC2-4257-8ACD-CE8C2FC0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E8B769-55C9-4D16-8ED5-C6389C3C0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7E40D9-C46C-4689-8B0A-80E325DF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3DCCF4-23EA-47E1-80DB-33E45709B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448FD9-0AD5-4F7D-BDD3-83DBA3EE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5A0D1C-7955-47E0-8391-43689860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F2B2-431C-4FCD-8C64-1EC2E0B32030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C7C77A8-4711-4E33-95C7-06A8F97B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84D50DC-9070-4B50-A8ED-549789F7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2E2AD-F2EC-4394-AEF5-9CF78F8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87B62-AAE6-45A8-BD2D-C59C61BA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46BB-C1A0-4E4F-A1F7-D869516699C4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03D183-83C2-42CF-8855-C53C4E2E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A3AE37-2B84-4076-8E71-5EC493B9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B49F18-C0A6-4282-B994-FEBFE25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89B3-5E1C-4048-97F7-0201FD719768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B64F1C-F472-453F-80A4-227CA76D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8EF4AD-A65E-4501-9710-E61A8A6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1A7DE-86E9-40C7-BCCF-73876114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14942-704B-4627-B8D4-364B732C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472DC5-54F0-4506-95A1-85368617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E9BEE9-03DA-4430-96BB-8B3CF54E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BA9-8306-4CC3-9794-CF646CEAF340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6C4DD5-A6B3-4CE3-8A1B-9B7CB77F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CBF9C1-EFDA-40C5-B468-6A54B6D8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80CB5-55E4-4180-AB27-D19C8F84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4A95620-C49E-4AFA-9076-F493D6E5D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AEC2AB-B25F-495A-854D-84B8CA603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2FAEBA-E6C8-4529-9061-5994CA73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1607-5CDA-4C42-B179-EE2056E0DB25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A05504-060E-4A12-98FA-8FA7574E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9CD4B9-14BF-4F18-9189-8CD0A2E3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C9805B-4801-4833-8B03-C16F3C84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B4EE6F-28A0-4021-AB96-62D21203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0CB4DB-9589-4512-B594-8A9D4FF2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A1BE-5778-4932-B4F5-C9973EAAA7F3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FBA066-1E13-430A-880A-48D2968E6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2695E6-DD33-4DFB-AFB4-33BB2E50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BD5D-8AE8-46DB-A858-533CA6B9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noFill/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4B81F8D-6F98-47F8-90B7-ED5ECDD7E059}"/>
              </a:ext>
            </a:extLst>
          </p:cNvPr>
          <p:cNvSpPr>
            <a:spLocks noGrp="1"/>
          </p:cNvSpPr>
          <p:nvPr/>
        </p:nvSpPr>
        <p:spPr>
          <a:xfrm>
            <a:off x="1524000" y="1696689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100" dirty="0"/>
              <a:t>Insurance Fraud </a:t>
            </a:r>
            <a:r>
              <a:rPr lang="en-US" sz="6100" dirty="0" smtClean="0"/>
              <a:t>Analysis and </a:t>
            </a:r>
            <a:r>
              <a:rPr lang="en-US" sz="6100" dirty="0" smtClean="0"/>
              <a:t>Detection</a:t>
            </a:r>
          </a:p>
          <a:p>
            <a:r>
              <a:rPr lang="en-US" sz="6100" dirty="0" smtClean="0"/>
              <a:t>(</a:t>
            </a:r>
            <a:r>
              <a:rPr lang="en-US" sz="6100" b="1" dirty="0" smtClean="0">
                <a:solidFill>
                  <a:srgbClr val="C00000"/>
                </a:solidFill>
              </a:rPr>
              <a:t>Hub Analysis</a:t>
            </a:r>
            <a:r>
              <a:rPr lang="en-US" sz="6100" dirty="0" smtClean="0"/>
              <a:t>)</a:t>
            </a:r>
            <a:endParaRPr lang="en-US" sz="61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CBE38E7E-6AD5-46CC-AD35-E7370EA34E7A}"/>
              </a:ext>
            </a:extLst>
          </p:cNvPr>
          <p:cNvSpPr>
            <a:spLocks noGrp="1"/>
          </p:cNvSpPr>
          <p:nvPr/>
        </p:nvSpPr>
        <p:spPr>
          <a:xfrm>
            <a:off x="1966912" y="5429392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Created by – </a:t>
            </a:r>
            <a:r>
              <a:rPr lang="en-US" sz="1500" dirty="0" err="1"/>
              <a:t>Eyong</a:t>
            </a:r>
            <a:r>
              <a:rPr lang="en-US" sz="1500" dirty="0"/>
              <a:t> Divine</a:t>
            </a:r>
          </a:p>
          <a:p>
            <a:r>
              <a:rPr lang="en-US" sz="1500" dirty="0"/>
              <a:t>Date – </a:t>
            </a:r>
            <a:r>
              <a:rPr lang="en-US" sz="1500" dirty="0" smtClean="0"/>
              <a:t>June 29, </a:t>
            </a:r>
            <a:r>
              <a:rPr lang="en-US" sz="1500" dirty="0"/>
              <a:t>2022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E1CEC-8430-4618-BF28-E2820D3E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6ADD8-A79B-409B-AC80-04657D80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DFD9C-CC46-4A00-905F-4C11510E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35082"/>
            <a:ext cx="6906491" cy="6587836"/>
          </a:xfrm>
        </p:spPr>
        <p:txBody>
          <a:bodyPr anchor="ctr">
            <a:normAutofit/>
          </a:bodyPr>
          <a:lstStyle/>
          <a:p>
            <a:pPr>
              <a:lnSpc>
                <a:spcPct val="300000"/>
              </a:lnSpc>
            </a:pPr>
            <a:r>
              <a:rPr lang="en-US" b="0" i="0" dirty="0" smtClean="0">
                <a:effectLst/>
                <a:latin typeface="FKGrotesk, Helvetica, Arial, sans-serif"/>
              </a:rPr>
              <a:t>What are Hubs? Points of Interests?</a:t>
            </a:r>
            <a:endParaRPr lang="en-US" dirty="0">
              <a:latin typeface="FKGrotesk, Helvetica, Arial, sans-serif"/>
            </a:endParaRPr>
          </a:p>
          <a:p>
            <a:pPr>
              <a:lnSpc>
                <a:spcPct val="300000"/>
              </a:lnSpc>
            </a:pPr>
            <a:r>
              <a:rPr lang="en-US" b="0" i="0" dirty="0" smtClean="0">
                <a:effectLst/>
                <a:latin typeface="FKGrotesk, Helvetica, Arial, sans-serif"/>
              </a:rPr>
              <a:t>Analysis of Hubs</a:t>
            </a:r>
            <a:endParaRPr lang="en-US" b="0" i="0" dirty="0">
              <a:effectLst/>
              <a:latin typeface="FKGrotesk, Helvetica, Arial, sans-serif"/>
            </a:endParaRPr>
          </a:p>
          <a:p>
            <a:pPr>
              <a:lnSpc>
                <a:spcPct val="300000"/>
              </a:lnSpc>
            </a:pPr>
            <a:r>
              <a:rPr lang="en-US" b="0" i="0" dirty="0" smtClean="0">
                <a:effectLst/>
                <a:latin typeface="FKGrotesk, Helvetica, Arial, sans-serif"/>
              </a:rPr>
              <a:t>Drill Down Analysis for Possible Frauds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63" y="0"/>
            <a:ext cx="4447309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What is Hub?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1215739"/>
            <a:ext cx="8526978" cy="5649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 network analysis, we have </a:t>
            </a:r>
            <a:r>
              <a:rPr lang="en-US" sz="2200" b="1" dirty="0" smtClean="0">
                <a:solidFill>
                  <a:srgbClr val="002060"/>
                </a:solidFill>
              </a:rPr>
              <a:t>nodes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srgbClr val="C00000"/>
                </a:solidFill>
              </a:rPr>
              <a:t>connected through edges</a:t>
            </a:r>
            <a:r>
              <a:rPr lang="en-US" sz="2200" dirty="0" smtClean="0"/>
              <a:t>)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There are certain nodes, which have large number of connections (</a:t>
            </a:r>
            <a:r>
              <a:rPr lang="en-US" sz="2200" b="1" dirty="0" smtClean="0">
                <a:solidFill>
                  <a:srgbClr val="C00000"/>
                </a:solidFill>
              </a:rPr>
              <a:t>Degree of Node</a:t>
            </a:r>
            <a:r>
              <a:rPr lang="en-US" sz="2200" dirty="0" smtClean="0"/>
              <a:t>) – These nodes are known as </a:t>
            </a:r>
            <a:r>
              <a:rPr lang="en-US" sz="2200" b="1" dirty="0" smtClean="0">
                <a:solidFill>
                  <a:srgbClr val="C00000"/>
                </a:solidFill>
              </a:rPr>
              <a:t>Hubs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There are also some nodes which have small Degree (these can be isolated nodes) – </a:t>
            </a:r>
            <a:r>
              <a:rPr lang="en-US" sz="2200" b="1" dirty="0" smtClean="0">
                <a:solidFill>
                  <a:srgbClr val="C00000"/>
                </a:solidFill>
              </a:rPr>
              <a:t>Unique Nodes </a:t>
            </a:r>
            <a:r>
              <a:rPr lang="en-US" sz="2200" dirty="0" smtClean="0"/>
              <a:t>(or </a:t>
            </a:r>
            <a:r>
              <a:rPr lang="en-US" sz="2200" b="1" dirty="0" smtClean="0">
                <a:solidFill>
                  <a:srgbClr val="C00000"/>
                </a:solidFill>
              </a:rPr>
              <a:t>Leaves/ Terminals</a:t>
            </a:r>
            <a:r>
              <a:rPr lang="en-US" sz="2200" dirty="0" smtClean="0"/>
              <a:t>)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 Graphical Analysis, both types of nodes (Hub and Isolated) can be our points of interest. Hubs shows common issues (</a:t>
            </a:r>
            <a:r>
              <a:rPr lang="en-US" sz="2200" b="1" dirty="0" smtClean="0">
                <a:solidFill>
                  <a:srgbClr val="C00000"/>
                </a:solidFill>
              </a:rPr>
              <a:t>frauds/ incidents</a:t>
            </a:r>
            <a:r>
              <a:rPr lang="en-US" sz="2200" dirty="0" smtClean="0"/>
              <a:t>), while unique nodes can be </a:t>
            </a:r>
            <a:r>
              <a:rPr lang="en-US" sz="2200" b="1" dirty="0" smtClean="0">
                <a:solidFill>
                  <a:srgbClr val="C00000"/>
                </a:solidFill>
              </a:rPr>
              <a:t>Anomalies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</a:rPr>
              <a:t>In details analysis can reveal possible frauds at these nodes</a:t>
            </a:r>
            <a:endParaRPr lang="en-US" sz="2200" b="1" dirty="0" smtClean="0">
              <a:solidFill>
                <a:srgbClr val="00B050"/>
              </a:solidFill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796" y="1174346"/>
            <a:ext cx="3105150" cy="1974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96" y="3215440"/>
            <a:ext cx="3385148" cy="337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023" y="-64275"/>
            <a:ext cx="5753447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Hub 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945574"/>
            <a:ext cx="11720946" cy="2483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As </a:t>
            </a:r>
            <a:r>
              <a:rPr lang="en-US" sz="2200" dirty="0" smtClean="0"/>
              <a:t>an example, I have explain the following scenario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</a:rPr>
              <a:t>Address to Incident date plotting – This will tell us the number of incidents occurred on a specific date in a specific location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Now Consider following scenarios</a:t>
            </a: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5" y="1163782"/>
            <a:ext cx="11523519" cy="5676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8749023" y="2391415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8" name="Oval 17"/>
          <p:cNvSpPr/>
          <p:nvPr/>
        </p:nvSpPr>
        <p:spPr>
          <a:xfrm>
            <a:off x="6858867" y="1560312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9" name="Oval 18"/>
          <p:cNvSpPr/>
          <p:nvPr/>
        </p:nvSpPr>
        <p:spPr>
          <a:xfrm>
            <a:off x="5471719" y="1923618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0" name="Oval 19"/>
          <p:cNvSpPr/>
          <p:nvPr/>
        </p:nvSpPr>
        <p:spPr>
          <a:xfrm>
            <a:off x="4007549" y="1807148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1" name="Oval 20"/>
          <p:cNvSpPr/>
          <p:nvPr/>
        </p:nvSpPr>
        <p:spPr>
          <a:xfrm>
            <a:off x="2859171" y="2199197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2" name="Oval 21"/>
          <p:cNvSpPr/>
          <p:nvPr/>
        </p:nvSpPr>
        <p:spPr>
          <a:xfrm>
            <a:off x="3433360" y="2870511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3" name="Oval 22"/>
          <p:cNvSpPr/>
          <p:nvPr/>
        </p:nvSpPr>
        <p:spPr>
          <a:xfrm>
            <a:off x="3307772" y="3718869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4" name="Oval 23"/>
          <p:cNvSpPr/>
          <p:nvPr/>
        </p:nvSpPr>
        <p:spPr>
          <a:xfrm>
            <a:off x="5821607" y="3825530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5" name="Oval 24"/>
          <p:cNvSpPr/>
          <p:nvPr/>
        </p:nvSpPr>
        <p:spPr>
          <a:xfrm>
            <a:off x="9527821" y="3994831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6" name="Oval 25"/>
          <p:cNvSpPr/>
          <p:nvPr/>
        </p:nvSpPr>
        <p:spPr>
          <a:xfrm>
            <a:off x="8900132" y="3512954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7" name="Oval 26"/>
          <p:cNvSpPr/>
          <p:nvPr/>
        </p:nvSpPr>
        <p:spPr>
          <a:xfrm>
            <a:off x="8550243" y="5022290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8" name="Oval 27"/>
          <p:cNvSpPr/>
          <p:nvPr/>
        </p:nvSpPr>
        <p:spPr>
          <a:xfrm>
            <a:off x="6726259" y="5352036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9" name="Oval 28"/>
          <p:cNvSpPr/>
          <p:nvPr/>
        </p:nvSpPr>
        <p:spPr>
          <a:xfrm>
            <a:off x="4151425" y="4871548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0175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023" y="-64275"/>
            <a:ext cx="5753447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Hub 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945570"/>
            <a:ext cx="4947584" cy="400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Similarly these are HUBs in D3Graph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We called these hubs, because either it will have large number of connections or it will be bridge among two different clusters</a:t>
            </a:r>
            <a:r>
              <a:rPr lang="en-US" sz="2200" dirty="0" smtClean="0"/>
              <a:t> 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We need to study all these hubs in details for fraud detection/ possibility</a:t>
            </a: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39" y="1303177"/>
            <a:ext cx="6038850" cy="527685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49676" y="2735163"/>
            <a:ext cx="1382758" cy="131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603" y="1352477"/>
            <a:ext cx="6564086" cy="519631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742712" y="3328690"/>
            <a:ext cx="1382758" cy="131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" name="Oval 12"/>
          <p:cNvSpPr/>
          <p:nvPr/>
        </p:nvSpPr>
        <p:spPr>
          <a:xfrm>
            <a:off x="6063095" y="4252986"/>
            <a:ext cx="1382758" cy="131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4" name="Oval 13"/>
          <p:cNvSpPr/>
          <p:nvPr/>
        </p:nvSpPr>
        <p:spPr>
          <a:xfrm>
            <a:off x="9474477" y="2329183"/>
            <a:ext cx="1382758" cy="1313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6204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023" y="-64275"/>
            <a:ext cx="5753447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Hub 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945571"/>
            <a:ext cx="5156860" cy="776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36" y="1263097"/>
            <a:ext cx="4837200" cy="455581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008090" y="1958473"/>
            <a:ext cx="2526292" cy="15825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761" y="2213513"/>
            <a:ext cx="2238375" cy="340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652" y="1616837"/>
            <a:ext cx="2295525" cy="410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Oval 18"/>
          <p:cNvSpPr/>
          <p:nvPr/>
        </p:nvSpPr>
        <p:spPr>
          <a:xfrm>
            <a:off x="2332450" y="3172942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5430518" y="1415916"/>
            <a:ext cx="3239073" cy="108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Properties of this node</a:t>
            </a:r>
            <a:endParaRPr lang="en-US" sz="2200" b="1" dirty="0" smtClean="0"/>
          </a:p>
        </p:txBody>
      </p:sp>
      <p:sp>
        <p:nvSpPr>
          <p:cNvPr id="22" name="Oval 21"/>
          <p:cNvSpPr/>
          <p:nvPr/>
        </p:nvSpPr>
        <p:spPr>
          <a:xfrm>
            <a:off x="1451697" y="5077751"/>
            <a:ext cx="699777" cy="745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8618603" y="5641773"/>
            <a:ext cx="3634514" cy="108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Properties of this Incident</a:t>
            </a:r>
            <a:endParaRPr lang="en-US" sz="2200" b="1" dirty="0" smtClean="0"/>
          </a:p>
        </p:txBody>
      </p:sp>
      <p:cxnSp>
        <p:nvCxnSpPr>
          <p:cNvPr id="24" name="Straight Arrow Connector 23"/>
          <p:cNvCxnSpPr>
            <a:endCxn id="23" idx="1"/>
          </p:cNvCxnSpPr>
          <p:nvPr/>
        </p:nvCxnSpPr>
        <p:spPr>
          <a:xfrm>
            <a:off x="2151474" y="5623463"/>
            <a:ext cx="6467129" cy="560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4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-64275"/>
            <a:ext cx="6483927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Drill Down of Analysis 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945570"/>
            <a:ext cx="11720946" cy="108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Consider these incidents</a:t>
            </a:r>
            <a:endParaRPr lang="en-US" sz="2200" b="1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8" y="1698171"/>
            <a:ext cx="11105409" cy="51256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26480" y="1681864"/>
            <a:ext cx="5763837" cy="5125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63334" y="2094956"/>
            <a:ext cx="1685412" cy="32154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6191629" y="1601683"/>
            <a:ext cx="5633225" cy="2424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On this specific </a:t>
            </a:r>
            <a:r>
              <a:rPr lang="en-US" sz="2200" b="1" dirty="0"/>
              <a:t>date :- </a:t>
            </a:r>
            <a:r>
              <a:rPr lang="en-US" sz="2200" b="1" dirty="0" smtClean="0">
                <a:solidFill>
                  <a:srgbClr val="00B050"/>
                </a:solidFill>
              </a:rPr>
              <a:t>2015-12-30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 smtClean="0"/>
              <a:t>On </a:t>
            </a:r>
            <a:r>
              <a:rPr lang="en-US" sz="2200" b="1" dirty="0" smtClean="0">
                <a:solidFill>
                  <a:srgbClr val="00B050"/>
                </a:solidFill>
              </a:rPr>
              <a:t>41</a:t>
            </a:r>
            <a:r>
              <a:rPr lang="en-US" sz="2200" b="1" dirty="0" smtClean="0"/>
              <a:t> following different </a:t>
            </a:r>
            <a:r>
              <a:rPr lang="en-US" sz="2200" b="1" dirty="0" smtClean="0">
                <a:solidFill>
                  <a:srgbClr val="00B050"/>
                </a:solidFill>
              </a:rPr>
              <a:t>Addresses</a:t>
            </a:r>
            <a:r>
              <a:rPr lang="en-US" sz="2200" b="1" dirty="0" smtClean="0"/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122</a:t>
            </a:r>
            <a:r>
              <a:rPr lang="en-US" sz="2200" b="1" dirty="0" smtClean="0"/>
              <a:t> incidents occurred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094" y="3179435"/>
            <a:ext cx="5262760" cy="34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569" y="0"/>
            <a:ext cx="6931231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Drill Down Analysis of Hub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945574"/>
            <a:ext cx="7246917" cy="1037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Analysis of data on DATE: </a:t>
            </a:r>
            <a:r>
              <a:rPr lang="en-US" sz="2200" b="1" dirty="0">
                <a:solidFill>
                  <a:srgbClr val="C00000"/>
                </a:solidFill>
              </a:rPr>
              <a:t>2015-12-30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9" y="1622255"/>
            <a:ext cx="3705225" cy="2557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36" y="4108865"/>
            <a:ext cx="3724275" cy="273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391" y="1622255"/>
            <a:ext cx="3581400" cy="403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049" y="1622255"/>
            <a:ext cx="3571875" cy="2971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8114" y="1632232"/>
            <a:ext cx="11875015" cy="514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5" y="1776979"/>
            <a:ext cx="3514725" cy="3895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310" y="1733916"/>
            <a:ext cx="3543300" cy="289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6796" y="1707980"/>
            <a:ext cx="3448050" cy="28860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8230" y="1776979"/>
            <a:ext cx="11875015" cy="514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528" y="1868339"/>
            <a:ext cx="3609975" cy="3362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67310" y="1885576"/>
            <a:ext cx="3752850" cy="49238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1915" y="1885576"/>
            <a:ext cx="3571875" cy="34004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49" y="1571185"/>
            <a:ext cx="11875015" cy="514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767" y="1895711"/>
            <a:ext cx="4018427" cy="4431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3468" y="1885575"/>
            <a:ext cx="3832019" cy="4437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2123" y="1886039"/>
            <a:ext cx="3484883" cy="438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4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F9B822F-893E-44C8-963C-64F50ACEC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56965-1E00-4AFE-B276-0DD44C17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7" y="0"/>
            <a:ext cx="5797136" cy="1303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/>
              <a:t>Action(s) After Analysis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E6DDABC-EDB7-45C5-9E20-51FC7D7AB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 bwMode="auto">
          <a:xfrm>
            <a:off x="-1" y="5924903"/>
            <a:ext cx="1589809" cy="93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9CA5389-6720-42C9-871C-649B8C4BFD38}"/>
              </a:ext>
            </a:extLst>
          </p:cNvPr>
          <p:cNvSpPr txBox="1"/>
          <p:nvPr/>
        </p:nvSpPr>
        <p:spPr>
          <a:xfrm>
            <a:off x="103909" y="1215740"/>
            <a:ext cx="8315696" cy="5018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After deep analysis, you will end up with some findings and conclusion; 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For example for above case, </a:t>
            </a:r>
            <a:r>
              <a:rPr lang="en-US" sz="2200" dirty="0"/>
              <a:t>incidents on </a:t>
            </a:r>
            <a:r>
              <a:rPr lang="en-US" sz="2200" b="1" dirty="0">
                <a:solidFill>
                  <a:srgbClr val="00B050"/>
                </a:solidFill>
              </a:rPr>
              <a:t>DATE: </a:t>
            </a:r>
            <a:r>
              <a:rPr lang="en-US" sz="2200" b="1" dirty="0" smtClean="0">
                <a:solidFill>
                  <a:srgbClr val="00B050"/>
                </a:solidFill>
              </a:rPr>
              <a:t>2015-12-30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You can easily find what happened on that specific dates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So, from this case study, we found that on that mostly people reported </a:t>
            </a:r>
            <a:r>
              <a:rPr lang="en-US" sz="2200" b="1" dirty="0" smtClean="0">
                <a:solidFill>
                  <a:srgbClr val="C00000"/>
                </a:solidFill>
              </a:rPr>
              <a:t>STORM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as incident, you can easily validate that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For those events which are rare such as FIRE, Theft </a:t>
            </a:r>
            <a:r>
              <a:rPr lang="en-US" sz="2200" dirty="0" err="1" smtClean="0"/>
              <a:t>etc</a:t>
            </a:r>
            <a:r>
              <a:rPr lang="en-US" sz="2200" dirty="0" smtClean="0"/>
              <a:t> in given scenario can also be analyzed – </a:t>
            </a:r>
            <a:r>
              <a:rPr lang="en-US" sz="2200" b="1" dirty="0" smtClean="0">
                <a:solidFill>
                  <a:srgbClr val="C00000"/>
                </a:solidFill>
              </a:rPr>
              <a:t>by verifying the incident location and GPS/ Tracker location of Policy Holder/ Property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In this way, one can easily conclude the incidents as </a:t>
            </a:r>
            <a:r>
              <a:rPr lang="en-US" sz="2200" b="1" dirty="0" smtClean="0">
                <a:solidFill>
                  <a:srgbClr val="C00000"/>
                </a:solidFill>
              </a:rPr>
              <a:t>normal or fraud</a:t>
            </a:r>
            <a:endParaRPr lang="en-US" sz="2200" b="1" dirty="0">
              <a:solidFill>
                <a:srgbClr val="C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301336" y="945573"/>
            <a:ext cx="11523519" cy="218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BD5D-8AE8-46DB-A858-533CA6B90FD1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84" y="1944333"/>
            <a:ext cx="3184471" cy="3733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7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406</Words>
  <Application>Microsoft Office PowerPoint</Application>
  <PresentationFormat>Widescreen</PresentationFormat>
  <Paragraphs>56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Agenda</vt:lpstr>
      <vt:lpstr>What is Hub?</vt:lpstr>
      <vt:lpstr>Hub Analysis</vt:lpstr>
      <vt:lpstr>Hub Analysis</vt:lpstr>
      <vt:lpstr>Hub Analysis</vt:lpstr>
      <vt:lpstr>Drill Down of Analysis Hub</vt:lpstr>
      <vt:lpstr>Drill Down Analysis of Hub</vt:lpstr>
      <vt:lpstr>Action(s) After Analysis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Prajapati, Harshit</dc:creator>
  <cp:lastModifiedBy>Rafi Ullah</cp:lastModifiedBy>
  <cp:revision>176</cp:revision>
  <dcterms:created xsi:type="dcterms:W3CDTF">2022-05-10T15:09:21Z</dcterms:created>
  <dcterms:modified xsi:type="dcterms:W3CDTF">2022-06-29T10:51:12Z</dcterms:modified>
</cp:coreProperties>
</file>