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97" r:id="rId1"/>
  </p:sldMasterIdLst>
  <p:notesMasterIdLst>
    <p:notesMasterId r:id="rId13"/>
  </p:notesMasterIdLst>
  <p:handoutMasterIdLst>
    <p:handoutMasterId r:id="rId14"/>
  </p:handoutMasterIdLst>
  <p:sldIdLst>
    <p:sldId id="308" r:id="rId2"/>
    <p:sldId id="262" r:id="rId3"/>
    <p:sldId id="353" r:id="rId4"/>
    <p:sldId id="354" r:id="rId5"/>
    <p:sldId id="355" r:id="rId6"/>
    <p:sldId id="356" r:id="rId7"/>
    <p:sldId id="357" r:id="rId8"/>
    <p:sldId id="360" r:id="rId9"/>
    <p:sldId id="359" r:id="rId10"/>
    <p:sldId id="358" r:id="rId11"/>
    <p:sldId id="352" r:id="rId12"/>
  </p:sldIdLst>
  <p:sldSz cx="9144000" cy="6858000" type="screen4x3"/>
  <p:notesSz cx="6858000" cy="9144000"/>
  <p:defaultTextStyle>
    <a:defPPr>
      <a:defRPr lang="de-DE"/>
    </a:defPPr>
    <a:lvl1pPr algn="r" rtl="0" eaLnBrk="0" fontAlgn="base" hangingPunct="0">
      <a:spcBef>
        <a:spcPct val="0"/>
      </a:spcBef>
      <a:spcAft>
        <a:spcPct val="0"/>
      </a:spcAft>
      <a:defRPr sz="2000" kern="1200">
        <a:solidFill>
          <a:schemeClr val="tx1"/>
        </a:solidFill>
        <a:latin typeface="Arial" charset="0"/>
        <a:ea typeface="+mn-ea"/>
        <a:cs typeface="+mn-cs"/>
      </a:defRPr>
    </a:lvl1pPr>
    <a:lvl2pPr marL="457200" algn="r" rtl="0" eaLnBrk="0" fontAlgn="base" hangingPunct="0">
      <a:spcBef>
        <a:spcPct val="0"/>
      </a:spcBef>
      <a:spcAft>
        <a:spcPct val="0"/>
      </a:spcAft>
      <a:defRPr sz="2000" kern="1200">
        <a:solidFill>
          <a:schemeClr val="tx1"/>
        </a:solidFill>
        <a:latin typeface="Arial" charset="0"/>
        <a:ea typeface="+mn-ea"/>
        <a:cs typeface="+mn-cs"/>
      </a:defRPr>
    </a:lvl2pPr>
    <a:lvl3pPr marL="914400" algn="r" rtl="0" eaLnBrk="0" fontAlgn="base" hangingPunct="0">
      <a:spcBef>
        <a:spcPct val="0"/>
      </a:spcBef>
      <a:spcAft>
        <a:spcPct val="0"/>
      </a:spcAft>
      <a:defRPr sz="2000" kern="1200">
        <a:solidFill>
          <a:schemeClr val="tx1"/>
        </a:solidFill>
        <a:latin typeface="Arial" charset="0"/>
        <a:ea typeface="+mn-ea"/>
        <a:cs typeface="+mn-cs"/>
      </a:defRPr>
    </a:lvl3pPr>
    <a:lvl4pPr marL="1371600" algn="r" rtl="0" eaLnBrk="0" fontAlgn="base" hangingPunct="0">
      <a:spcBef>
        <a:spcPct val="0"/>
      </a:spcBef>
      <a:spcAft>
        <a:spcPct val="0"/>
      </a:spcAft>
      <a:defRPr sz="2000" kern="1200">
        <a:solidFill>
          <a:schemeClr val="tx1"/>
        </a:solidFill>
        <a:latin typeface="Arial" charset="0"/>
        <a:ea typeface="+mn-ea"/>
        <a:cs typeface="+mn-cs"/>
      </a:defRPr>
    </a:lvl4pPr>
    <a:lvl5pPr marL="1828800" algn="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0099FF"/>
    <a:srgbClr val="FF8000"/>
    <a:srgbClr val="41BEFF"/>
    <a:srgbClr val="E53418"/>
    <a:srgbClr val="B5CA82"/>
    <a:srgbClr val="91AC6B"/>
    <a:srgbClr val="CA213F"/>
    <a:srgbClr val="FF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0" autoAdjust="0"/>
    <p:restoredTop sz="94718" autoAdjust="0"/>
  </p:normalViewPr>
  <p:slideViewPr>
    <p:cSldViewPr snapToGrid="0">
      <p:cViewPr>
        <p:scale>
          <a:sx n="70" d="100"/>
          <a:sy n="70" d="100"/>
        </p:scale>
        <p:origin x="1326" y="5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508000" y="169863"/>
            <a:ext cx="3378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de-DE"/>
          </a:p>
        </p:txBody>
      </p:sp>
      <p:sp>
        <p:nvSpPr>
          <p:cNvPr id="14339" name="Rectangle 3"/>
          <p:cNvSpPr>
            <a:spLocks noGrp="1" noChangeArrowheads="1"/>
          </p:cNvSpPr>
          <p:nvPr>
            <p:ph type="dt" sz="quarter" idx="1"/>
          </p:nvPr>
        </p:nvSpPr>
        <p:spPr bwMode="auto">
          <a:xfrm>
            <a:off x="4191000" y="1698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de-DE"/>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de-DE"/>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fld id="{24BF4BB9-783F-4486-A248-A843F6AF7D24}" type="slidenum">
              <a:rPr lang="de-DE"/>
              <a:pPr>
                <a:defRPr/>
              </a:pPr>
              <a:t>‹#›</a:t>
            </a:fld>
            <a:endParaRPr lang="de-DE" dirty="0"/>
          </a:p>
        </p:txBody>
      </p:sp>
    </p:spTree>
    <p:extLst>
      <p:ext uri="{BB962C8B-B14F-4D97-AF65-F5344CB8AC3E}">
        <p14:creationId xmlns:p14="http://schemas.microsoft.com/office/powerpoint/2010/main" val="3496530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de-DE"/>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de-DE"/>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de-DE"/>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fld id="{4039E656-DE16-4471-9830-F94E0C0C0127}" type="slidenum">
              <a:rPr lang="de-DE"/>
              <a:pPr>
                <a:defRPr/>
              </a:pPr>
              <a:t>‹#›</a:t>
            </a:fld>
            <a:endParaRPr lang="de-DE" dirty="0"/>
          </a:p>
        </p:txBody>
      </p:sp>
    </p:spTree>
    <p:extLst>
      <p:ext uri="{BB962C8B-B14F-4D97-AF65-F5344CB8AC3E}">
        <p14:creationId xmlns:p14="http://schemas.microsoft.com/office/powerpoint/2010/main" val="318438109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a:t>
            </a:fld>
            <a:endParaRPr lang="de-DE" dirty="0"/>
          </a:p>
        </p:txBody>
      </p:sp>
    </p:spTree>
    <p:extLst>
      <p:ext uri="{BB962C8B-B14F-4D97-AF65-F5344CB8AC3E}">
        <p14:creationId xmlns:p14="http://schemas.microsoft.com/office/powerpoint/2010/main" val="3790226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10</a:t>
            </a:fld>
            <a:endParaRPr lang="de-DE" dirty="0"/>
          </a:p>
        </p:txBody>
      </p:sp>
    </p:spTree>
    <p:extLst>
      <p:ext uri="{BB962C8B-B14F-4D97-AF65-F5344CB8AC3E}">
        <p14:creationId xmlns:p14="http://schemas.microsoft.com/office/powerpoint/2010/main" val="3047471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11</a:t>
            </a:fld>
            <a:endParaRPr lang="de-DE" dirty="0"/>
          </a:p>
        </p:txBody>
      </p:sp>
    </p:spTree>
    <p:extLst>
      <p:ext uri="{BB962C8B-B14F-4D97-AF65-F5344CB8AC3E}">
        <p14:creationId xmlns:p14="http://schemas.microsoft.com/office/powerpoint/2010/main" val="250363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2</a:t>
            </a:fld>
            <a:endParaRPr lang="de-DE" dirty="0"/>
          </a:p>
        </p:txBody>
      </p:sp>
    </p:spTree>
    <p:extLst>
      <p:ext uri="{BB962C8B-B14F-4D97-AF65-F5344CB8AC3E}">
        <p14:creationId xmlns:p14="http://schemas.microsoft.com/office/powerpoint/2010/main" val="1598828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3</a:t>
            </a:fld>
            <a:endParaRPr lang="de-DE" dirty="0"/>
          </a:p>
        </p:txBody>
      </p:sp>
    </p:spTree>
    <p:extLst>
      <p:ext uri="{BB962C8B-B14F-4D97-AF65-F5344CB8AC3E}">
        <p14:creationId xmlns:p14="http://schemas.microsoft.com/office/powerpoint/2010/main" val="212582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4</a:t>
            </a:fld>
            <a:endParaRPr lang="de-DE" dirty="0"/>
          </a:p>
        </p:txBody>
      </p:sp>
    </p:spTree>
    <p:extLst>
      <p:ext uri="{BB962C8B-B14F-4D97-AF65-F5344CB8AC3E}">
        <p14:creationId xmlns:p14="http://schemas.microsoft.com/office/powerpoint/2010/main" val="1970490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5</a:t>
            </a:fld>
            <a:endParaRPr lang="de-DE" dirty="0"/>
          </a:p>
        </p:txBody>
      </p:sp>
    </p:spTree>
    <p:extLst>
      <p:ext uri="{BB962C8B-B14F-4D97-AF65-F5344CB8AC3E}">
        <p14:creationId xmlns:p14="http://schemas.microsoft.com/office/powerpoint/2010/main" val="438226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6</a:t>
            </a:fld>
            <a:endParaRPr lang="de-DE" dirty="0"/>
          </a:p>
        </p:txBody>
      </p:sp>
    </p:spTree>
    <p:extLst>
      <p:ext uri="{BB962C8B-B14F-4D97-AF65-F5344CB8AC3E}">
        <p14:creationId xmlns:p14="http://schemas.microsoft.com/office/powerpoint/2010/main" val="4139314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7</a:t>
            </a:fld>
            <a:endParaRPr lang="de-DE" dirty="0"/>
          </a:p>
        </p:txBody>
      </p:sp>
    </p:spTree>
    <p:extLst>
      <p:ext uri="{BB962C8B-B14F-4D97-AF65-F5344CB8AC3E}">
        <p14:creationId xmlns:p14="http://schemas.microsoft.com/office/powerpoint/2010/main" val="1528854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8</a:t>
            </a:fld>
            <a:endParaRPr lang="de-DE" dirty="0"/>
          </a:p>
        </p:txBody>
      </p:sp>
    </p:spTree>
    <p:extLst>
      <p:ext uri="{BB962C8B-B14F-4D97-AF65-F5344CB8AC3E}">
        <p14:creationId xmlns:p14="http://schemas.microsoft.com/office/powerpoint/2010/main" val="1884579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pPr>
              <a:defRPr/>
            </a:pPr>
            <a:fld id="{4039E656-DE16-4471-9830-F94E0C0C0127}" type="slidenum">
              <a:rPr lang="de-DE" smtClean="0"/>
              <a:pPr>
                <a:defRPr/>
              </a:pPr>
              <a:t>9</a:t>
            </a:fld>
            <a:endParaRPr lang="de-DE" dirty="0"/>
          </a:p>
        </p:txBody>
      </p:sp>
    </p:spTree>
    <p:extLst>
      <p:ext uri="{BB962C8B-B14F-4D97-AF65-F5344CB8AC3E}">
        <p14:creationId xmlns:p14="http://schemas.microsoft.com/office/powerpoint/2010/main" val="3992694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66570" name="Rectangle 2"/>
          <p:cNvSpPr>
            <a:spLocks noGrp="1" noChangeArrowheads="1"/>
          </p:cNvSpPr>
          <p:nvPr>
            <p:ph type="ctrTitle"/>
          </p:nvPr>
        </p:nvSpPr>
        <p:spPr>
          <a:xfrm>
            <a:off x="685800" y="2130425"/>
            <a:ext cx="7772400" cy="1470025"/>
          </a:xfrm>
          <a:noFill/>
        </p:spPr>
        <p:txBody>
          <a:bodyPr/>
          <a:lstStyle>
            <a:lvl1pPr algn="ctr">
              <a:defRPr sz="3600" smtClean="0">
                <a:latin typeface="Arial" charset="0"/>
              </a:defRPr>
            </a:lvl1pPr>
          </a:lstStyle>
          <a:p>
            <a:r>
              <a:rPr lang="en-US" smtClean="0"/>
              <a:t>Click to edit Master title style</a:t>
            </a:r>
            <a:endParaRPr lang="de-DE" dirty="0"/>
          </a:p>
        </p:txBody>
      </p:sp>
      <p:sp>
        <p:nvSpPr>
          <p:cNvPr id="66571" name="Rectangle 3"/>
          <p:cNvSpPr>
            <a:spLocks noGrp="1" noChangeArrowheads="1"/>
          </p:cNvSpPr>
          <p:nvPr>
            <p:ph type="subTitle" idx="1"/>
          </p:nvPr>
        </p:nvSpPr>
        <p:spPr>
          <a:xfrm>
            <a:off x="1371600" y="3886200"/>
            <a:ext cx="6400800" cy="1752600"/>
          </a:xfrm>
        </p:spPr>
        <p:txBody>
          <a:bodyPr/>
          <a:lstStyle>
            <a:lvl1pPr marL="0" indent="0" algn="ctr">
              <a:buFontTx/>
              <a:buNone/>
              <a:defRPr sz="2600" smtClean="0">
                <a:latin typeface="Arial" charset="0"/>
              </a:defRPr>
            </a:lvl1pPr>
          </a:lstStyle>
          <a:p>
            <a:r>
              <a:rPr lang="en-US" smtClean="0"/>
              <a:t>Click to edit Master subtitle style</a:t>
            </a:r>
            <a:endParaRPr lang="de-DE" dirty="0"/>
          </a:p>
        </p:txBody>
      </p:sp>
      <p:pic>
        <p:nvPicPr>
          <p:cNvPr id="2" name="Picture 1"/>
          <p:cNvPicPr>
            <a:picLocks noChangeAspect="1"/>
          </p:cNvPicPr>
          <p:nvPr userDrawn="1"/>
        </p:nvPicPr>
        <p:blipFill>
          <a:blip r:embed="rId2"/>
          <a:stretch>
            <a:fillRect/>
          </a:stretch>
        </p:blipFill>
        <p:spPr>
          <a:xfrm>
            <a:off x="8167955" y="6367386"/>
            <a:ext cx="976045" cy="490614"/>
          </a:xfrm>
          <a:prstGeom prst="rect">
            <a:avLst/>
          </a:prstGeom>
        </p:spPr>
      </p:pic>
    </p:spTree>
  </p:cSld>
  <p:clrMapOvr>
    <a:masterClrMapping/>
  </p:clrMapOvr>
  <p:transition/>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508000" y="6463427"/>
            <a:ext cx="442750" cy="246221"/>
          </a:xfrm>
          <a:prstGeom prst="rect">
            <a:avLst/>
          </a:prstGeom>
          <a:noFill/>
          <a:ln w="9525">
            <a:noFill/>
            <a:miter lim="800000"/>
            <a:headEnd/>
            <a:tailEnd/>
          </a:ln>
          <a:effectLst/>
        </p:spPr>
        <p:txBody>
          <a:bodyPr wrap="none">
            <a:spAutoFit/>
          </a:bodyPr>
          <a:lstStyle/>
          <a:p>
            <a:pPr algn="l">
              <a:defRPr/>
            </a:pPr>
            <a:fld id="{1097A908-C15C-48E9-863D-72BCED286D16}" type="slidenum">
              <a:rPr lang="de-DE" sz="1000">
                <a:solidFill>
                  <a:srgbClr val="0065BD"/>
                </a:solidFill>
              </a:rPr>
              <a:pPr algn="l">
                <a:defRPr/>
              </a:pPr>
              <a:t>‹#›</a:t>
            </a:fld>
            <a:endParaRPr lang="de-DE" sz="1000" dirty="0">
              <a:solidFill>
                <a:srgbClr val="0065BD"/>
              </a:solidFill>
            </a:endParaRPr>
          </a:p>
        </p:txBody>
      </p:sp>
      <p:sp>
        <p:nvSpPr>
          <p:cNvPr id="2" name="Titel 1"/>
          <p:cNvSpPr>
            <a:spLocks noGrp="1"/>
          </p:cNvSpPr>
          <p:nvPr>
            <p:ph type="title"/>
          </p:nvPr>
        </p:nvSpPr>
        <p:spPr/>
        <p:txBody>
          <a:bodyPr/>
          <a:lstStyle/>
          <a:p>
            <a:r>
              <a:rPr lang="en-US" smtClean="0"/>
              <a:t>Click to edit Master title style</a:t>
            </a:r>
            <a:endParaRPr lang="en-US" dirty="0"/>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4"/>
          <p:cNvSpPr>
            <a:spLocks noGrp="1" noChangeArrowheads="1"/>
          </p:cNvSpPr>
          <p:nvPr>
            <p:ph type="dt" sz="half" idx="10"/>
          </p:nvPr>
        </p:nvSpPr>
        <p:spPr>
          <a:xfrm>
            <a:off x="588698" y="6434138"/>
            <a:ext cx="1905000" cy="304800"/>
          </a:xfrm>
        </p:spPr>
        <p:txBody>
          <a:bodyPr anchor="ctr" anchorCtr="0"/>
          <a:lstStyle>
            <a:lvl1pPr algn="ctr">
              <a:defRPr sz="1000">
                <a:solidFill>
                  <a:schemeClr val="bg2"/>
                </a:solidFill>
              </a:defRPr>
            </a:lvl1pPr>
          </a:lstStyle>
          <a:p>
            <a:pPr>
              <a:defRPr/>
            </a:pPr>
            <a:endParaRPr lang="de-DE" dirty="0"/>
          </a:p>
        </p:txBody>
      </p:sp>
      <p:sp>
        <p:nvSpPr>
          <p:cNvPr id="13" name="Rectangle 5"/>
          <p:cNvSpPr>
            <a:spLocks noGrp="1" noChangeArrowheads="1"/>
          </p:cNvSpPr>
          <p:nvPr>
            <p:ph type="ftr" sz="quarter" idx="11"/>
          </p:nvPr>
        </p:nvSpPr>
        <p:spPr>
          <a:xfrm>
            <a:off x="2590800" y="6434138"/>
            <a:ext cx="3962400" cy="304800"/>
          </a:xfrm>
        </p:spPr>
        <p:txBody>
          <a:bodyPr/>
          <a:lstStyle>
            <a:lvl1pPr algn="ctr">
              <a:defRPr sz="1000">
                <a:solidFill>
                  <a:srgbClr val="0065BD"/>
                </a:solidFill>
              </a:defRPr>
            </a:lvl1pPr>
          </a:lstStyle>
          <a:p>
            <a:pPr>
              <a:defRPr/>
            </a:pPr>
            <a:endParaRPr lang="de-DE"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2" name="Rectangle 2"/>
          <p:cNvSpPr>
            <a:spLocks noGrp="1" noChangeArrowheads="1"/>
          </p:cNvSpPr>
          <p:nvPr>
            <p:ph type="title"/>
          </p:nvPr>
        </p:nvSpPr>
        <p:spPr bwMode="auto">
          <a:xfrm>
            <a:off x="508000" y="914400"/>
            <a:ext cx="8128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dirty="0"/>
              <a:t>Mastertitelformat bearbeiten</a:t>
            </a:r>
          </a:p>
        </p:txBody>
      </p:sp>
      <p:sp>
        <p:nvSpPr>
          <p:cNvPr id="3083" name="Rectangle 3"/>
          <p:cNvSpPr>
            <a:spLocks noGrp="1" noChangeArrowheads="1"/>
          </p:cNvSpPr>
          <p:nvPr>
            <p:ph type="body" idx="1"/>
          </p:nvPr>
        </p:nvSpPr>
        <p:spPr bwMode="auto">
          <a:xfrm>
            <a:off x="508000" y="1828800"/>
            <a:ext cx="81280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Rectangle 4"/>
          <p:cNvSpPr>
            <a:spLocks noGrp="1" noChangeArrowheads="1"/>
          </p:cNvSpPr>
          <p:nvPr>
            <p:ph type="dt" sz="half" idx="2"/>
          </p:nvPr>
        </p:nvSpPr>
        <p:spPr>
          <a:xfrm>
            <a:off x="508000" y="6400800"/>
            <a:ext cx="1905000" cy="304800"/>
          </a:xfrm>
          <a:prstGeom prst="rect">
            <a:avLst/>
          </a:prstGeom>
        </p:spPr>
        <p:txBody>
          <a:bodyPr/>
          <a:lstStyle>
            <a:lvl1pPr>
              <a:defRPr/>
            </a:lvl1pPr>
          </a:lstStyle>
          <a:p>
            <a:pPr>
              <a:defRPr/>
            </a:pPr>
            <a:endParaRPr lang="de-DE"/>
          </a:p>
        </p:txBody>
      </p:sp>
      <p:sp>
        <p:nvSpPr>
          <p:cNvPr id="14" name="Rectangle 5"/>
          <p:cNvSpPr>
            <a:spLocks noGrp="1" noChangeArrowheads="1"/>
          </p:cNvSpPr>
          <p:nvPr>
            <p:ph type="ftr" sz="quarter" idx="3"/>
          </p:nvPr>
        </p:nvSpPr>
        <p:spPr bwMode="auto">
          <a:xfrm>
            <a:off x="2590800" y="6400800"/>
            <a:ext cx="3962400" cy="30480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l">
              <a:defRPr sz="1200">
                <a:latin typeface="Arial" pitchFamily="34" charset="0"/>
              </a:defRPr>
            </a:lvl1pPr>
          </a:lstStyle>
          <a:p>
            <a:pPr>
              <a:defRPr/>
            </a:pPr>
            <a:endParaRPr lang="de-DE"/>
          </a:p>
        </p:txBody>
      </p:sp>
      <p:pic>
        <p:nvPicPr>
          <p:cNvPr id="6" name="Picture 5"/>
          <p:cNvPicPr>
            <a:picLocks noChangeAspect="1"/>
          </p:cNvPicPr>
          <p:nvPr userDrawn="1"/>
        </p:nvPicPr>
        <p:blipFill>
          <a:blip r:embed="rId4"/>
          <a:stretch>
            <a:fillRect/>
          </a:stretch>
        </p:blipFill>
        <p:spPr>
          <a:xfrm>
            <a:off x="8167955" y="6367386"/>
            <a:ext cx="976045" cy="490614"/>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698" r:id="rId2"/>
  </p:sldLayoutIdLst>
  <p:timing>
    <p:tnLst>
      <p:par>
        <p:cTn id="1" dur="indefinite" restart="never" nodeType="tmRoot"/>
      </p:par>
    </p:tnLst>
  </p:timing>
  <p:hf hdr="0" ftr="0" dt="0"/>
  <p:txStyles>
    <p:title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pitchFamily="34" charset="0"/>
        </a:defRPr>
      </a:lvl2pPr>
      <a:lvl3pPr algn="l" rtl="0" eaLnBrk="1" fontAlgn="base" hangingPunct="1">
        <a:spcBef>
          <a:spcPct val="0"/>
        </a:spcBef>
        <a:spcAft>
          <a:spcPct val="0"/>
        </a:spcAft>
        <a:defRPr sz="2600" b="1">
          <a:solidFill>
            <a:schemeClr val="tx1"/>
          </a:solidFill>
          <a:latin typeface="Arial" pitchFamily="34" charset="0"/>
        </a:defRPr>
      </a:lvl3pPr>
      <a:lvl4pPr algn="l" rtl="0" eaLnBrk="1" fontAlgn="base" hangingPunct="1">
        <a:spcBef>
          <a:spcPct val="0"/>
        </a:spcBef>
        <a:spcAft>
          <a:spcPct val="0"/>
        </a:spcAft>
        <a:defRPr sz="2600" b="1">
          <a:solidFill>
            <a:schemeClr val="tx1"/>
          </a:solidFill>
          <a:latin typeface="Arial" pitchFamily="34" charset="0"/>
        </a:defRPr>
      </a:lvl4pPr>
      <a:lvl5pPr algn="l" rtl="0" eaLnBrk="1" fontAlgn="base" hangingPunct="1">
        <a:spcBef>
          <a:spcPct val="0"/>
        </a:spcBef>
        <a:spcAft>
          <a:spcPct val="0"/>
        </a:spcAft>
        <a:defRPr sz="2600" b="1">
          <a:solidFill>
            <a:schemeClr val="tx1"/>
          </a:solidFill>
          <a:latin typeface="Arial" pitchFamily="34" charset="0"/>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562100" indent="-228600" algn="l" rtl="0" eaLnBrk="1" fontAlgn="base" hangingPunct="1">
        <a:spcBef>
          <a:spcPct val="20000"/>
        </a:spcBef>
        <a:spcAft>
          <a:spcPct val="0"/>
        </a:spcAft>
        <a:buChar char="–"/>
        <a:defRPr>
          <a:solidFill>
            <a:schemeClr val="tx1"/>
          </a:solidFill>
          <a:latin typeface="+mn-lt"/>
        </a:defRPr>
      </a:lvl4pPr>
      <a:lvl5pPr marL="1981200" indent="-228600" algn="l" rtl="0" eaLnBrk="1" fontAlgn="base" hangingPunct="1">
        <a:spcBef>
          <a:spcPct val="20000"/>
        </a:spcBef>
        <a:spcAft>
          <a:spcPct val="0"/>
        </a:spcAft>
        <a:buChar char="»"/>
        <a:defRPr>
          <a:solidFill>
            <a:schemeClr val="tx1"/>
          </a:solidFill>
          <a:latin typeface="+mn-lt"/>
        </a:defRPr>
      </a:lvl5pPr>
      <a:lvl6pPr marL="2438400" indent="-228600" algn="l" rtl="0" eaLnBrk="1" fontAlgn="base" hangingPunct="1">
        <a:spcBef>
          <a:spcPct val="20000"/>
        </a:spcBef>
        <a:spcAft>
          <a:spcPct val="0"/>
        </a:spcAft>
        <a:buChar char="»"/>
        <a:defRPr sz="1400">
          <a:solidFill>
            <a:schemeClr val="tx1"/>
          </a:solidFill>
          <a:latin typeface="+mn-lt"/>
        </a:defRPr>
      </a:lvl6pPr>
      <a:lvl7pPr marL="2895600" indent="-228600" algn="l" rtl="0" eaLnBrk="1" fontAlgn="base" hangingPunct="1">
        <a:spcBef>
          <a:spcPct val="20000"/>
        </a:spcBef>
        <a:spcAft>
          <a:spcPct val="0"/>
        </a:spcAft>
        <a:buChar char="»"/>
        <a:defRPr sz="1400">
          <a:solidFill>
            <a:schemeClr val="tx1"/>
          </a:solidFill>
          <a:latin typeface="+mn-lt"/>
        </a:defRPr>
      </a:lvl7pPr>
      <a:lvl8pPr marL="3352800" indent="-228600" algn="l" rtl="0" eaLnBrk="1" fontAlgn="base" hangingPunct="1">
        <a:spcBef>
          <a:spcPct val="20000"/>
        </a:spcBef>
        <a:spcAft>
          <a:spcPct val="0"/>
        </a:spcAft>
        <a:buChar char="»"/>
        <a:defRPr sz="1400">
          <a:solidFill>
            <a:schemeClr val="tx1"/>
          </a:solidFill>
          <a:latin typeface="+mn-lt"/>
        </a:defRPr>
      </a:lvl8pPr>
      <a:lvl9pPr marL="38100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huggingface.co/distilbert-base-uncase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
            <a:ext cx="9144000" cy="831272"/>
          </a:xfrm>
          <a:blipFill>
            <a:blip r:embed="rId3"/>
            <a:tile tx="0" ty="0" sx="100000" sy="100000" flip="none" algn="tl"/>
          </a:blipFill>
        </p:spPr>
        <p:txBody>
          <a:bodyPr anchor="ctr"/>
          <a:lstStyle/>
          <a:p>
            <a:pPr algn="ctr"/>
            <a:r>
              <a:rPr lang="de-DE" dirty="0" smtClean="0"/>
              <a:t>Customer NER Models</a:t>
            </a:r>
            <a:endParaRPr lang="de-DE" dirty="0"/>
          </a:p>
        </p:txBody>
      </p:sp>
      <p:sp>
        <p:nvSpPr>
          <p:cNvPr id="4" name="Rectangle 3"/>
          <p:cNvSpPr/>
          <p:nvPr/>
        </p:nvSpPr>
        <p:spPr>
          <a:xfrm>
            <a:off x="83126" y="4322618"/>
            <a:ext cx="8967355" cy="1938992"/>
          </a:xfrm>
          <a:prstGeom prst="rect">
            <a:avLst/>
          </a:prstGeom>
        </p:spPr>
        <p:txBody>
          <a:bodyPr wrap="square">
            <a:spAutoFit/>
          </a:bodyPr>
          <a:lstStyle/>
          <a:p>
            <a:pPr algn="just"/>
            <a:r>
              <a:rPr lang="en-US" dirty="0"/>
              <a:t>Named entity recognition (</a:t>
            </a:r>
            <a:r>
              <a:rPr lang="en-US" b="1" dirty="0">
                <a:solidFill>
                  <a:srgbClr val="00B050"/>
                </a:solidFill>
              </a:rPr>
              <a:t>NER</a:t>
            </a:r>
            <a:r>
              <a:rPr lang="en-US" dirty="0"/>
              <a:t>) uses a specific annotation scheme, which is defined (at least for European languages) at the word level. An annotation scheme that is widely used is called </a:t>
            </a:r>
            <a:r>
              <a:rPr lang="en-US" b="1" dirty="0">
                <a:solidFill>
                  <a:srgbClr val="00B050"/>
                </a:solidFill>
              </a:rPr>
              <a:t>IOB-tagging</a:t>
            </a:r>
            <a:r>
              <a:rPr lang="en-US" dirty="0"/>
              <a:t>, which stands for Inside-</a:t>
            </a:r>
            <a:r>
              <a:rPr lang="en-US" b="1" dirty="0">
                <a:solidFill>
                  <a:srgbClr val="00B050"/>
                </a:solidFill>
              </a:rPr>
              <a:t>Outside-Beginning</a:t>
            </a:r>
            <a:r>
              <a:rPr lang="en-US" dirty="0"/>
              <a:t>. Each tag indicates whether the corresponding word is inside, outside or at the beginning of a specific named entity. The reason this is used is because named entities usually comprise more than 1 word.</a:t>
            </a:r>
            <a:endParaRPr lang="" b="1" dirty="0">
              <a:solidFill>
                <a:srgbClr val="00B050"/>
              </a:solidFill>
            </a:endParaRPr>
          </a:p>
        </p:txBody>
      </p:sp>
      <p:pic>
        <p:nvPicPr>
          <p:cNvPr id="5" name="Picture 4"/>
          <p:cNvPicPr>
            <a:picLocks noChangeAspect="1"/>
          </p:cNvPicPr>
          <p:nvPr/>
        </p:nvPicPr>
        <p:blipFill>
          <a:blip r:embed="rId4"/>
          <a:stretch>
            <a:fillRect/>
          </a:stretch>
        </p:blipFill>
        <p:spPr>
          <a:xfrm>
            <a:off x="0" y="1400671"/>
            <a:ext cx="9144000" cy="2352548"/>
          </a:xfrm>
          <a:prstGeom prst="rect">
            <a:avLst/>
          </a:prstGeom>
        </p:spPr>
      </p:pic>
    </p:spTree>
    <p:extLst>
      <p:ext uri="{BB962C8B-B14F-4D97-AF65-F5344CB8AC3E}">
        <p14:creationId xmlns:p14="http://schemas.microsoft.com/office/powerpoint/2010/main" val="1385720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
            <a:ext cx="9144000" cy="813938"/>
          </a:xfrm>
          <a:blipFill>
            <a:blip r:embed="rId3"/>
            <a:tile tx="0" ty="0" sx="100000" sy="100000" flip="none" algn="tl"/>
          </a:blipFill>
        </p:spPr>
        <p:txBody>
          <a:bodyPr anchor="ctr"/>
          <a:lstStyle/>
          <a:p>
            <a:pPr algn="ctr"/>
            <a:r>
              <a:rPr lang="de-DE" dirty="0" smtClean="0"/>
              <a:t>Conclusion</a:t>
            </a:r>
            <a:endParaRPr lang="de-DE" dirty="0"/>
          </a:p>
        </p:txBody>
      </p:sp>
      <p:sp>
        <p:nvSpPr>
          <p:cNvPr id="10" name="Rectangle 9"/>
          <p:cNvSpPr/>
          <p:nvPr/>
        </p:nvSpPr>
        <p:spPr>
          <a:xfrm>
            <a:off x="519545" y="1080655"/>
            <a:ext cx="8094518" cy="5009833"/>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400" b="1" dirty="0" smtClean="0"/>
              <a:t>We have successfully trained our own custom models for Named Entity Recognition (NER) using Spacy as well transformers (BERT/ deep learning based model). Spacy performed very well, because we have a small dataset, also BERT is not fully tuned in this case (require extensive resources in term of training time and memory). We can achieve even high performance if we further fine tuned the model.</a:t>
            </a:r>
            <a:endParaRPr lang="" sz="2400" dirty="0"/>
          </a:p>
        </p:txBody>
      </p:sp>
    </p:spTree>
    <p:extLst>
      <p:ext uri="{BB962C8B-B14F-4D97-AF65-F5344CB8AC3E}">
        <p14:creationId xmlns:p14="http://schemas.microsoft.com/office/powerpoint/2010/main" val="2775056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94118" y="110259"/>
            <a:ext cx="8523145" cy="609600"/>
          </a:xfrm>
        </p:spPr>
        <p:txBody>
          <a:bodyPr/>
          <a:lstStyle/>
          <a:p>
            <a:pPr algn="ctr"/>
            <a:r>
              <a:rPr lang="en-US" dirty="0" smtClean="0"/>
              <a:t>Last!!!</a:t>
            </a:r>
            <a:endParaRPr lang="en-US" dirty="0"/>
          </a:p>
        </p:txBody>
      </p:sp>
      <p:pic>
        <p:nvPicPr>
          <p:cNvPr id="4" name="Picture 3"/>
          <p:cNvPicPr>
            <a:picLocks noChangeAspect="1"/>
          </p:cNvPicPr>
          <p:nvPr/>
        </p:nvPicPr>
        <p:blipFill>
          <a:blip r:embed="rId3"/>
          <a:stretch>
            <a:fillRect/>
          </a:stretch>
        </p:blipFill>
        <p:spPr>
          <a:xfrm>
            <a:off x="741577" y="1538876"/>
            <a:ext cx="7649010" cy="3912808"/>
          </a:xfrm>
          <a:prstGeom prst="rect">
            <a:avLst/>
          </a:prstGeom>
        </p:spPr>
      </p:pic>
    </p:spTree>
    <p:extLst>
      <p:ext uri="{BB962C8B-B14F-4D97-AF65-F5344CB8AC3E}">
        <p14:creationId xmlns:p14="http://schemas.microsoft.com/office/powerpoint/2010/main" val="3337271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
            <a:ext cx="9144000" cy="813938"/>
          </a:xfrm>
          <a:blipFill>
            <a:blip r:embed="rId3"/>
            <a:tile tx="0" ty="0" sx="100000" sy="100000" flip="none" algn="tl"/>
          </a:blipFill>
        </p:spPr>
        <p:txBody>
          <a:bodyPr anchor="ctr"/>
          <a:lstStyle/>
          <a:p>
            <a:pPr algn="ctr"/>
            <a:r>
              <a:rPr lang="de-DE" dirty="0" smtClean="0"/>
              <a:t>Agenda</a:t>
            </a:r>
            <a:endParaRPr lang="de-DE" dirty="0"/>
          </a:p>
        </p:txBody>
      </p:sp>
      <p:sp>
        <p:nvSpPr>
          <p:cNvPr id="10" name="Rectangle 9"/>
          <p:cNvSpPr/>
          <p:nvPr/>
        </p:nvSpPr>
        <p:spPr>
          <a:xfrm>
            <a:off x="519545" y="1080655"/>
            <a:ext cx="8094518" cy="5478423"/>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200" b="1" dirty="0" smtClean="0">
                <a:solidFill>
                  <a:srgbClr val="C00000"/>
                </a:solidFill>
              </a:rPr>
              <a:t>Spacy</a:t>
            </a:r>
          </a:p>
          <a:p>
            <a:pPr marL="800100" lvl="1" indent="-342900" algn="just">
              <a:lnSpc>
                <a:spcPct val="150000"/>
              </a:lnSpc>
              <a:buFont typeface="Wingdings" panose="05000000000000000000" pitchFamily="2" charset="2"/>
              <a:buChar char="q"/>
            </a:pPr>
            <a:r>
              <a:rPr lang="en-US" sz="2200" dirty="0" smtClean="0"/>
              <a:t>Custom NER model using Spacy</a:t>
            </a:r>
          </a:p>
          <a:p>
            <a:pPr marL="800100" lvl="1" indent="-342900" algn="just">
              <a:lnSpc>
                <a:spcPct val="150000"/>
              </a:lnSpc>
              <a:buFont typeface="Wingdings" panose="05000000000000000000" pitchFamily="2" charset="2"/>
              <a:buChar char="q"/>
            </a:pPr>
            <a:r>
              <a:rPr lang="en-US" sz="2200" dirty="0" smtClean="0"/>
              <a:t>Data Preparation for Spacy NER model</a:t>
            </a:r>
          </a:p>
          <a:p>
            <a:pPr marL="800100" lvl="1" indent="-342900" algn="just">
              <a:lnSpc>
                <a:spcPct val="150000"/>
              </a:lnSpc>
              <a:buFont typeface="Wingdings" panose="05000000000000000000" pitchFamily="2" charset="2"/>
              <a:buChar char="q"/>
            </a:pPr>
            <a:r>
              <a:rPr lang="en-US" sz="2200" dirty="0" smtClean="0"/>
              <a:t>Performance of Spacy NER Model</a:t>
            </a:r>
          </a:p>
          <a:p>
            <a:pPr marL="342900" indent="-342900" algn="just">
              <a:lnSpc>
                <a:spcPct val="150000"/>
              </a:lnSpc>
              <a:buFont typeface="Wingdings" panose="05000000000000000000" pitchFamily="2" charset="2"/>
              <a:buChar char="q"/>
            </a:pPr>
            <a:r>
              <a:rPr lang="en-US" sz="2200" b="1" dirty="0" smtClean="0">
                <a:solidFill>
                  <a:srgbClr val="C00000"/>
                </a:solidFill>
              </a:rPr>
              <a:t>Transformers/ BERT</a:t>
            </a:r>
          </a:p>
          <a:p>
            <a:pPr marL="800100" lvl="1" indent="-342900" algn="just">
              <a:lnSpc>
                <a:spcPct val="150000"/>
              </a:lnSpc>
              <a:buFont typeface="Wingdings" panose="05000000000000000000" pitchFamily="2" charset="2"/>
              <a:buChar char="q"/>
            </a:pPr>
            <a:r>
              <a:rPr lang="en-US" sz="2200" dirty="0" smtClean="0"/>
              <a:t>Custom </a:t>
            </a:r>
            <a:r>
              <a:rPr lang="en-US" sz="2200" dirty="0"/>
              <a:t>NER model using </a:t>
            </a:r>
            <a:r>
              <a:rPr lang="en-US" sz="2200" dirty="0" smtClean="0"/>
              <a:t>Transformers (Deep Learning)</a:t>
            </a:r>
            <a:endParaRPr lang="en-US" sz="2200" dirty="0"/>
          </a:p>
          <a:p>
            <a:pPr marL="800100" lvl="1" indent="-342900" algn="just">
              <a:lnSpc>
                <a:spcPct val="150000"/>
              </a:lnSpc>
              <a:buFont typeface="Wingdings" panose="05000000000000000000" pitchFamily="2" charset="2"/>
              <a:buChar char="q"/>
            </a:pPr>
            <a:r>
              <a:rPr lang="en-US" sz="2200" dirty="0"/>
              <a:t>Data Preparation for Transformers </a:t>
            </a:r>
            <a:r>
              <a:rPr lang="en-US" sz="2200" dirty="0" smtClean="0"/>
              <a:t>NER </a:t>
            </a:r>
            <a:r>
              <a:rPr lang="en-US" sz="2200" dirty="0"/>
              <a:t>model</a:t>
            </a:r>
          </a:p>
          <a:p>
            <a:pPr marL="800100" lvl="1" indent="-342900" algn="just">
              <a:lnSpc>
                <a:spcPct val="150000"/>
              </a:lnSpc>
              <a:buFont typeface="Wingdings" panose="05000000000000000000" pitchFamily="2" charset="2"/>
              <a:buChar char="q"/>
            </a:pPr>
            <a:r>
              <a:rPr lang="en-US" sz="2200" dirty="0"/>
              <a:t>Performance of Transformers </a:t>
            </a:r>
            <a:r>
              <a:rPr lang="en-US" sz="2200" dirty="0" smtClean="0"/>
              <a:t>NER Model</a:t>
            </a:r>
          </a:p>
          <a:p>
            <a:pPr marL="342900" indent="-342900" algn="just">
              <a:lnSpc>
                <a:spcPct val="150000"/>
              </a:lnSpc>
              <a:buFont typeface="Wingdings" panose="05000000000000000000" pitchFamily="2" charset="2"/>
              <a:buChar char="q"/>
            </a:pPr>
            <a:r>
              <a:rPr lang="en-US" sz="2200" dirty="0" smtClean="0"/>
              <a:t>Comparison of Spacy and BERT NER models</a:t>
            </a:r>
          </a:p>
          <a:p>
            <a:pPr marL="342900" indent="-342900" algn="just">
              <a:lnSpc>
                <a:spcPct val="150000"/>
              </a:lnSpc>
              <a:buFont typeface="Wingdings" panose="05000000000000000000" pitchFamily="2" charset="2"/>
              <a:buChar char="q"/>
            </a:pPr>
            <a:r>
              <a:rPr lang="en-US" sz="2200" dirty="0" smtClean="0"/>
              <a:t>Conclusion</a:t>
            </a:r>
            <a:endParaRPr lang="" sz="2200" dirty="0"/>
          </a:p>
          <a:p>
            <a:pPr marL="342900" indent="-342900" algn="just">
              <a:buFont typeface="Wingdings" panose="05000000000000000000" pitchFamily="2" charset="2"/>
              <a:buChar char="q"/>
            </a:pPr>
            <a:endParaRPr lang="" dirty="0"/>
          </a:p>
        </p:txBody>
      </p:sp>
    </p:spTree>
    <p:extLst>
      <p:ext uri="{BB962C8B-B14F-4D97-AF65-F5344CB8AC3E}">
        <p14:creationId xmlns:p14="http://schemas.microsoft.com/office/powerpoint/2010/main" val="253754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
            <a:ext cx="9144000" cy="813938"/>
          </a:xfrm>
          <a:blipFill>
            <a:blip r:embed="rId3"/>
            <a:tile tx="0" ty="0" sx="100000" sy="100000" flip="none" algn="tl"/>
          </a:blipFill>
        </p:spPr>
        <p:txBody>
          <a:bodyPr anchor="ctr"/>
          <a:lstStyle/>
          <a:p>
            <a:pPr algn="ctr"/>
            <a:r>
              <a:rPr lang="en-US" sz="2800" dirty="0"/>
              <a:t>Custom NER model using </a:t>
            </a:r>
            <a:r>
              <a:rPr lang="en-US" sz="2800" dirty="0" smtClean="0"/>
              <a:t>Spacy</a:t>
            </a:r>
            <a:endParaRPr lang="de-DE" dirty="0"/>
          </a:p>
        </p:txBody>
      </p:sp>
      <p:sp>
        <p:nvSpPr>
          <p:cNvPr id="10" name="Rectangle 9"/>
          <p:cNvSpPr/>
          <p:nvPr/>
        </p:nvSpPr>
        <p:spPr>
          <a:xfrm>
            <a:off x="519545" y="1080655"/>
            <a:ext cx="8094518" cy="907941"/>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200" b="1" dirty="0" smtClean="0">
                <a:solidFill>
                  <a:srgbClr val="C00000"/>
                </a:solidFill>
              </a:rPr>
              <a:t>The Overall Process is</a:t>
            </a:r>
            <a:endParaRPr lang="" sz="2200" dirty="0"/>
          </a:p>
          <a:p>
            <a:pPr marL="342900" indent="-342900" algn="just">
              <a:buFont typeface="Wingdings" panose="05000000000000000000" pitchFamily="2" charset="2"/>
              <a:buChar char="q"/>
            </a:pPr>
            <a:endParaRPr lang="" dirty="0"/>
          </a:p>
        </p:txBody>
      </p:sp>
      <p:pic>
        <p:nvPicPr>
          <p:cNvPr id="3" name="Picture 2"/>
          <p:cNvPicPr>
            <a:picLocks noChangeAspect="1"/>
          </p:cNvPicPr>
          <p:nvPr/>
        </p:nvPicPr>
        <p:blipFill>
          <a:blip r:embed="rId4"/>
          <a:stretch>
            <a:fillRect/>
          </a:stretch>
        </p:blipFill>
        <p:spPr>
          <a:xfrm>
            <a:off x="0" y="1683246"/>
            <a:ext cx="9144000" cy="4509818"/>
          </a:xfrm>
          <a:prstGeom prst="rect">
            <a:avLst/>
          </a:prstGeom>
        </p:spPr>
      </p:pic>
      <p:sp>
        <p:nvSpPr>
          <p:cNvPr id="4" name="Oval 3"/>
          <p:cNvSpPr/>
          <p:nvPr/>
        </p:nvSpPr>
        <p:spPr bwMode="auto">
          <a:xfrm>
            <a:off x="93518" y="3671924"/>
            <a:ext cx="259773" cy="255840"/>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6" name="Oval 5"/>
          <p:cNvSpPr/>
          <p:nvPr/>
        </p:nvSpPr>
        <p:spPr bwMode="auto">
          <a:xfrm>
            <a:off x="342900" y="4104880"/>
            <a:ext cx="259773" cy="255840"/>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7" name="Oval 6"/>
          <p:cNvSpPr/>
          <p:nvPr/>
        </p:nvSpPr>
        <p:spPr bwMode="auto">
          <a:xfrm>
            <a:off x="682337" y="4517053"/>
            <a:ext cx="259773" cy="255840"/>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8" name="Oval 7"/>
          <p:cNvSpPr/>
          <p:nvPr/>
        </p:nvSpPr>
        <p:spPr bwMode="auto">
          <a:xfrm>
            <a:off x="812223" y="4960399"/>
            <a:ext cx="259773" cy="255840"/>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9" name="Oval 8"/>
          <p:cNvSpPr/>
          <p:nvPr/>
        </p:nvSpPr>
        <p:spPr bwMode="auto">
          <a:xfrm>
            <a:off x="5243945" y="3671924"/>
            <a:ext cx="259773" cy="255840"/>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11" name="Oval 10"/>
          <p:cNvSpPr/>
          <p:nvPr/>
        </p:nvSpPr>
        <p:spPr bwMode="auto">
          <a:xfrm>
            <a:off x="5857009" y="4104880"/>
            <a:ext cx="259773" cy="255840"/>
          </a:xfrm>
          <a:prstGeom prst="ellipse">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Tree>
    <p:extLst>
      <p:ext uri="{BB962C8B-B14F-4D97-AF65-F5344CB8AC3E}">
        <p14:creationId xmlns:p14="http://schemas.microsoft.com/office/powerpoint/2010/main" val="149598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
            <a:ext cx="9144000" cy="813938"/>
          </a:xfrm>
          <a:blipFill>
            <a:blip r:embed="rId3"/>
            <a:tile tx="0" ty="0" sx="100000" sy="100000" flip="none" algn="tl"/>
          </a:blipFill>
        </p:spPr>
        <p:txBody>
          <a:bodyPr anchor="ctr"/>
          <a:lstStyle/>
          <a:p>
            <a:pPr algn="ctr"/>
            <a:r>
              <a:rPr lang="en-US" sz="2800" dirty="0"/>
              <a:t>Data Preparation for Spacy NER </a:t>
            </a:r>
            <a:r>
              <a:rPr lang="en-US" sz="2800" dirty="0" smtClean="0"/>
              <a:t>model</a:t>
            </a:r>
            <a:endParaRPr lang="de-DE" dirty="0"/>
          </a:p>
        </p:txBody>
      </p:sp>
      <p:sp>
        <p:nvSpPr>
          <p:cNvPr id="10" name="Rectangle 9"/>
          <p:cNvSpPr/>
          <p:nvPr/>
        </p:nvSpPr>
        <p:spPr>
          <a:xfrm>
            <a:off x="519545" y="1080655"/>
            <a:ext cx="8094518" cy="537391"/>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200" b="1" dirty="0" smtClean="0">
                <a:solidFill>
                  <a:srgbClr val="C00000"/>
                </a:solidFill>
              </a:rPr>
              <a:t>Data should be converted into required format</a:t>
            </a:r>
            <a:endParaRPr lang="" dirty="0"/>
          </a:p>
        </p:txBody>
      </p:sp>
      <p:pic>
        <p:nvPicPr>
          <p:cNvPr id="3" name="Picture 2"/>
          <p:cNvPicPr>
            <a:picLocks noChangeAspect="1"/>
          </p:cNvPicPr>
          <p:nvPr/>
        </p:nvPicPr>
        <p:blipFill>
          <a:blip r:embed="rId4"/>
          <a:stretch>
            <a:fillRect/>
          </a:stretch>
        </p:blipFill>
        <p:spPr>
          <a:xfrm>
            <a:off x="2163473" y="2732377"/>
            <a:ext cx="4517881" cy="2157953"/>
          </a:xfrm>
          <a:prstGeom prst="rect">
            <a:avLst/>
          </a:prstGeom>
        </p:spPr>
      </p:pic>
      <p:sp>
        <p:nvSpPr>
          <p:cNvPr id="5" name="Rectangle 4"/>
          <p:cNvSpPr/>
          <p:nvPr/>
        </p:nvSpPr>
        <p:spPr>
          <a:xfrm>
            <a:off x="1941367" y="1667380"/>
            <a:ext cx="5250873" cy="456535"/>
          </a:xfrm>
          <a:prstGeom prst="rect">
            <a:avLst/>
          </a:prstGeom>
        </p:spPr>
        <p:txBody>
          <a:bodyPr wrap="square">
            <a:spAutoFit/>
          </a:bodyPr>
          <a:lstStyle/>
          <a:p>
            <a:pPr algn="just">
              <a:lnSpc>
                <a:spcPct val="150000"/>
              </a:lnSpc>
            </a:pPr>
            <a:r>
              <a:rPr lang="en-US" sz="1800" b="1" dirty="0" smtClean="0">
                <a:solidFill>
                  <a:srgbClr val="00B050"/>
                </a:solidFill>
              </a:rPr>
              <a:t>The text which may or may not contain TERM</a:t>
            </a:r>
            <a:endParaRPr lang="" sz="1600" dirty="0">
              <a:solidFill>
                <a:srgbClr val="00B050"/>
              </a:solidFill>
            </a:endParaRPr>
          </a:p>
        </p:txBody>
      </p:sp>
      <p:cxnSp>
        <p:nvCxnSpPr>
          <p:cNvPr id="6" name="Straight Arrow Connector 5"/>
          <p:cNvCxnSpPr/>
          <p:nvPr/>
        </p:nvCxnSpPr>
        <p:spPr bwMode="auto">
          <a:xfrm flipV="1">
            <a:off x="3512127" y="2094161"/>
            <a:ext cx="0" cy="86868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8" name="Straight Arrow Connector 7"/>
          <p:cNvCxnSpPr>
            <a:endCxn id="11" idx="1"/>
          </p:cNvCxnSpPr>
          <p:nvPr/>
        </p:nvCxnSpPr>
        <p:spPr bwMode="auto">
          <a:xfrm flipV="1">
            <a:off x="4080163" y="2242361"/>
            <a:ext cx="2216728" cy="92435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1" name="Rectangle 10"/>
          <p:cNvSpPr/>
          <p:nvPr/>
        </p:nvSpPr>
        <p:spPr>
          <a:xfrm>
            <a:off x="6296891" y="1988445"/>
            <a:ext cx="2812039" cy="507831"/>
          </a:xfrm>
          <a:prstGeom prst="rect">
            <a:avLst/>
          </a:prstGeom>
        </p:spPr>
        <p:txBody>
          <a:bodyPr wrap="square">
            <a:spAutoFit/>
          </a:bodyPr>
          <a:lstStyle/>
          <a:p>
            <a:pPr algn="just">
              <a:lnSpc>
                <a:spcPct val="150000"/>
              </a:lnSpc>
            </a:pPr>
            <a:r>
              <a:rPr lang="en-US" sz="1800" b="1" dirty="0" smtClean="0">
                <a:solidFill>
                  <a:srgbClr val="00B050"/>
                </a:solidFill>
              </a:rPr>
              <a:t>Starting index of Entity</a:t>
            </a:r>
            <a:endParaRPr lang="" sz="1600" dirty="0">
              <a:solidFill>
                <a:srgbClr val="00B050"/>
              </a:solidFill>
            </a:endParaRPr>
          </a:p>
        </p:txBody>
      </p:sp>
      <p:cxnSp>
        <p:nvCxnSpPr>
          <p:cNvPr id="12" name="Straight Arrow Connector 11"/>
          <p:cNvCxnSpPr/>
          <p:nvPr/>
        </p:nvCxnSpPr>
        <p:spPr bwMode="auto">
          <a:xfrm flipV="1">
            <a:off x="4382581" y="2704539"/>
            <a:ext cx="1831183" cy="49001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4" name="Rectangle 13"/>
          <p:cNvSpPr/>
          <p:nvPr/>
        </p:nvSpPr>
        <p:spPr>
          <a:xfrm>
            <a:off x="6272645" y="2419620"/>
            <a:ext cx="2812039" cy="456535"/>
          </a:xfrm>
          <a:prstGeom prst="rect">
            <a:avLst/>
          </a:prstGeom>
        </p:spPr>
        <p:txBody>
          <a:bodyPr wrap="square">
            <a:spAutoFit/>
          </a:bodyPr>
          <a:lstStyle/>
          <a:p>
            <a:pPr algn="just">
              <a:lnSpc>
                <a:spcPct val="150000"/>
              </a:lnSpc>
            </a:pPr>
            <a:r>
              <a:rPr lang="en-US" sz="1800" b="1" dirty="0" smtClean="0">
                <a:solidFill>
                  <a:srgbClr val="00B050"/>
                </a:solidFill>
              </a:rPr>
              <a:t>Ending index of Entity</a:t>
            </a:r>
            <a:endParaRPr lang="" sz="1600" dirty="0">
              <a:solidFill>
                <a:srgbClr val="00B050"/>
              </a:solidFill>
            </a:endParaRPr>
          </a:p>
        </p:txBody>
      </p:sp>
      <p:cxnSp>
        <p:nvCxnSpPr>
          <p:cNvPr id="15" name="Straight Arrow Connector 14"/>
          <p:cNvCxnSpPr/>
          <p:nvPr/>
        </p:nvCxnSpPr>
        <p:spPr bwMode="auto">
          <a:xfrm flipV="1">
            <a:off x="5293626" y="3222394"/>
            <a:ext cx="1481570" cy="4405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7" name="Rectangle 16"/>
          <p:cNvSpPr/>
          <p:nvPr/>
        </p:nvSpPr>
        <p:spPr>
          <a:xfrm>
            <a:off x="6775197" y="2938450"/>
            <a:ext cx="2309488" cy="923330"/>
          </a:xfrm>
          <a:prstGeom prst="rect">
            <a:avLst/>
          </a:prstGeom>
        </p:spPr>
        <p:txBody>
          <a:bodyPr wrap="square">
            <a:spAutoFit/>
          </a:bodyPr>
          <a:lstStyle/>
          <a:p>
            <a:pPr algn="just">
              <a:lnSpc>
                <a:spcPct val="150000"/>
              </a:lnSpc>
            </a:pPr>
            <a:r>
              <a:rPr lang="en-US" sz="1800" b="1" dirty="0" smtClean="0">
                <a:solidFill>
                  <a:srgbClr val="00B050"/>
                </a:solidFill>
              </a:rPr>
              <a:t>Entity name, TECH in our case</a:t>
            </a:r>
            <a:endParaRPr lang="" sz="1600" dirty="0">
              <a:solidFill>
                <a:srgbClr val="00B050"/>
              </a:solidFill>
            </a:endParaRPr>
          </a:p>
        </p:txBody>
      </p:sp>
      <p:sp>
        <p:nvSpPr>
          <p:cNvPr id="18" name="Rectangle 17"/>
          <p:cNvSpPr/>
          <p:nvPr/>
        </p:nvSpPr>
        <p:spPr>
          <a:xfrm>
            <a:off x="1607452" y="5203087"/>
            <a:ext cx="5946740" cy="507831"/>
          </a:xfrm>
          <a:prstGeom prst="rect">
            <a:avLst/>
          </a:prstGeom>
        </p:spPr>
        <p:txBody>
          <a:bodyPr wrap="square">
            <a:spAutoFit/>
          </a:bodyPr>
          <a:lstStyle/>
          <a:p>
            <a:pPr algn="ctr">
              <a:lnSpc>
                <a:spcPct val="150000"/>
              </a:lnSpc>
            </a:pPr>
            <a:r>
              <a:rPr lang="en-US" sz="1800" b="1" dirty="0" smtClean="0">
                <a:solidFill>
                  <a:srgbClr val="00B050"/>
                </a:solidFill>
              </a:rPr>
              <a:t>Overall, it should be list of Tuples</a:t>
            </a:r>
            <a:endParaRPr lang="" sz="1600" dirty="0">
              <a:solidFill>
                <a:srgbClr val="00B050"/>
              </a:solidFill>
            </a:endParaRPr>
          </a:p>
        </p:txBody>
      </p:sp>
    </p:spTree>
    <p:extLst>
      <p:ext uri="{BB962C8B-B14F-4D97-AF65-F5344CB8AC3E}">
        <p14:creationId xmlns:p14="http://schemas.microsoft.com/office/powerpoint/2010/main" val="81363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4"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
            <a:ext cx="9144000" cy="813938"/>
          </a:xfrm>
          <a:blipFill>
            <a:blip r:embed="rId3"/>
            <a:tile tx="0" ty="0" sx="100000" sy="100000" flip="none" algn="tl"/>
          </a:blipFill>
        </p:spPr>
        <p:txBody>
          <a:bodyPr anchor="ctr"/>
          <a:lstStyle/>
          <a:p>
            <a:pPr algn="ctr"/>
            <a:r>
              <a:rPr lang="en-US" sz="2800" dirty="0"/>
              <a:t>Performance of Spacy NER </a:t>
            </a:r>
            <a:r>
              <a:rPr lang="en-US" sz="2800" dirty="0" smtClean="0"/>
              <a:t>Model</a:t>
            </a:r>
            <a:endParaRPr lang="de-DE" dirty="0"/>
          </a:p>
        </p:txBody>
      </p:sp>
      <p:sp>
        <p:nvSpPr>
          <p:cNvPr id="10" name="Rectangle 9"/>
          <p:cNvSpPr/>
          <p:nvPr/>
        </p:nvSpPr>
        <p:spPr>
          <a:xfrm>
            <a:off x="519545" y="1080655"/>
            <a:ext cx="8094518" cy="5586145"/>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200" dirty="0" smtClean="0"/>
              <a:t>We have used </a:t>
            </a:r>
            <a:r>
              <a:rPr lang="en-US" sz="2200" b="1" dirty="0" smtClean="0">
                <a:solidFill>
                  <a:srgbClr val="C00000"/>
                </a:solidFill>
              </a:rPr>
              <a:t>21380</a:t>
            </a:r>
            <a:r>
              <a:rPr lang="en-US" sz="2200" dirty="0" smtClean="0">
                <a:solidFill>
                  <a:srgbClr val="C00000"/>
                </a:solidFill>
              </a:rPr>
              <a:t> </a:t>
            </a:r>
            <a:r>
              <a:rPr lang="en-US" sz="2200" dirty="0" smtClean="0"/>
              <a:t>records for training</a:t>
            </a:r>
          </a:p>
          <a:p>
            <a:pPr marL="342900" indent="-342900" algn="just">
              <a:lnSpc>
                <a:spcPct val="150000"/>
              </a:lnSpc>
              <a:buFont typeface="Wingdings" panose="05000000000000000000" pitchFamily="2" charset="2"/>
              <a:buChar char="q"/>
            </a:pPr>
            <a:endParaRPr lang="en-US" sz="2200" dirty="0" smtClean="0"/>
          </a:p>
          <a:p>
            <a:pPr marL="342900" indent="-342900" algn="just">
              <a:lnSpc>
                <a:spcPct val="150000"/>
              </a:lnSpc>
              <a:buFont typeface="Wingdings" panose="05000000000000000000" pitchFamily="2" charset="2"/>
              <a:buChar char="q"/>
            </a:pPr>
            <a:endParaRPr lang="en-US" sz="2200" dirty="0"/>
          </a:p>
          <a:p>
            <a:pPr marL="342900" indent="-342900" algn="just">
              <a:lnSpc>
                <a:spcPct val="150000"/>
              </a:lnSpc>
              <a:buFont typeface="Wingdings" panose="05000000000000000000" pitchFamily="2" charset="2"/>
              <a:buChar char="q"/>
            </a:pPr>
            <a:endParaRPr lang="en-US" sz="2200" dirty="0" smtClean="0"/>
          </a:p>
          <a:p>
            <a:pPr algn="just">
              <a:lnSpc>
                <a:spcPct val="150000"/>
              </a:lnSpc>
            </a:pPr>
            <a:endParaRPr lang="en-US" sz="2200" dirty="0"/>
          </a:p>
          <a:p>
            <a:pPr marL="342900" indent="-342900" algn="just">
              <a:lnSpc>
                <a:spcPct val="150000"/>
              </a:lnSpc>
              <a:buFont typeface="Wingdings" panose="05000000000000000000" pitchFamily="2" charset="2"/>
              <a:buChar char="q"/>
            </a:pPr>
            <a:r>
              <a:rPr lang="en-US" sz="2200" dirty="0" smtClean="0"/>
              <a:t>On testing it is predicting NER tags with </a:t>
            </a:r>
            <a:r>
              <a:rPr lang="en-US" sz="2200" b="1" dirty="0" smtClean="0">
                <a:solidFill>
                  <a:srgbClr val="C00000"/>
                </a:solidFill>
              </a:rPr>
              <a:t>94% accuracy</a:t>
            </a:r>
          </a:p>
          <a:p>
            <a:pPr marL="342900" indent="-342900" algn="just">
              <a:lnSpc>
                <a:spcPct val="150000"/>
              </a:lnSpc>
              <a:buFont typeface="Wingdings" panose="05000000000000000000" pitchFamily="2" charset="2"/>
              <a:buChar char="q"/>
            </a:pPr>
            <a:r>
              <a:rPr lang="en-US" sz="2200" dirty="0" smtClean="0">
                <a:solidFill>
                  <a:srgbClr val="00B050"/>
                </a:solidFill>
              </a:rPr>
              <a:t>Some Examples, where prediction is not exact</a:t>
            </a:r>
          </a:p>
          <a:p>
            <a:pPr marL="800100" lvl="1" indent="-342900" algn="just">
              <a:lnSpc>
                <a:spcPct val="150000"/>
              </a:lnSpc>
              <a:buFont typeface="Wingdings" panose="05000000000000000000" pitchFamily="2" charset="2"/>
              <a:buChar char="q"/>
            </a:pPr>
            <a:r>
              <a:rPr lang="en-US" sz="1200" dirty="0" smtClean="0"/>
              <a:t>Actual </a:t>
            </a:r>
            <a:r>
              <a:rPr lang="en-US" sz="1200" dirty="0"/>
              <a:t>tag is [</a:t>
            </a:r>
            <a:r>
              <a:rPr lang="en-US" sz="1200" b="1" dirty="0">
                <a:solidFill>
                  <a:srgbClr val="C00000"/>
                </a:solidFill>
              </a:rPr>
              <a:t>telephone networks</a:t>
            </a:r>
            <a:r>
              <a:rPr lang="en-US" sz="1200" dirty="0"/>
              <a:t>], while predicted tag is [</a:t>
            </a:r>
            <a:r>
              <a:rPr lang="en-US" sz="1200" b="1" dirty="0">
                <a:solidFill>
                  <a:srgbClr val="C00000"/>
                </a:solidFill>
              </a:rPr>
              <a:t>telephone</a:t>
            </a:r>
            <a:r>
              <a:rPr lang="en-US" sz="1200" dirty="0"/>
              <a:t>]</a:t>
            </a:r>
          </a:p>
          <a:p>
            <a:pPr marL="800100" lvl="1" indent="-342900" algn="just">
              <a:lnSpc>
                <a:spcPct val="150000"/>
              </a:lnSpc>
              <a:buFont typeface="Wingdings" panose="05000000000000000000" pitchFamily="2" charset="2"/>
              <a:buChar char="q"/>
            </a:pPr>
            <a:r>
              <a:rPr lang="en-US" sz="1200" dirty="0"/>
              <a:t>Actual tag is [</a:t>
            </a:r>
            <a:r>
              <a:rPr lang="en-US" sz="1200" b="1" dirty="0">
                <a:solidFill>
                  <a:srgbClr val="C00000"/>
                </a:solidFill>
              </a:rPr>
              <a:t>semantic web search engines</a:t>
            </a:r>
            <a:r>
              <a:rPr lang="en-US" sz="1200" dirty="0"/>
              <a:t>], while predicted tag is [</a:t>
            </a:r>
            <a:r>
              <a:rPr lang="en-US" sz="1200" b="1" dirty="0">
                <a:solidFill>
                  <a:srgbClr val="C00000"/>
                </a:solidFill>
              </a:rPr>
              <a:t>semantic web</a:t>
            </a:r>
            <a:r>
              <a:rPr lang="en-US" sz="1200" dirty="0"/>
              <a:t>]</a:t>
            </a:r>
          </a:p>
          <a:p>
            <a:pPr marL="800100" lvl="1" indent="-342900" algn="just">
              <a:lnSpc>
                <a:spcPct val="150000"/>
              </a:lnSpc>
              <a:buFont typeface="Wingdings" panose="05000000000000000000" pitchFamily="2" charset="2"/>
              <a:buChar char="q"/>
            </a:pPr>
            <a:r>
              <a:rPr lang="en-US" sz="1200" dirty="0" smtClean="0"/>
              <a:t>Actual </a:t>
            </a:r>
            <a:r>
              <a:rPr lang="en-US" sz="1200" dirty="0"/>
              <a:t>tag is [</a:t>
            </a:r>
            <a:r>
              <a:rPr lang="en-US" sz="1200" b="1" dirty="0">
                <a:solidFill>
                  <a:srgbClr val="C00000"/>
                </a:solidFill>
              </a:rPr>
              <a:t>distributed memory</a:t>
            </a:r>
            <a:r>
              <a:rPr lang="en-US" sz="1200" dirty="0"/>
              <a:t>], while predicted tag is [</a:t>
            </a:r>
            <a:r>
              <a:rPr lang="en-US" sz="1200" b="1" dirty="0">
                <a:solidFill>
                  <a:srgbClr val="C00000"/>
                </a:solidFill>
              </a:rPr>
              <a:t>shared memory</a:t>
            </a:r>
            <a:r>
              <a:rPr lang="en-US" sz="1200" dirty="0"/>
              <a:t>]</a:t>
            </a:r>
          </a:p>
          <a:p>
            <a:pPr marL="800100" lvl="1" indent="-342900" algn="just">
              <a:lnSpc>
                <a:spcPct val="150000"/>
              </a:lnSpc>
              <a:buFont typeface="Wingdings" panose="05000000000000000000" pitchFamily="2" charset="2"/>
              <a:buChar char="q"/>
            </a:pPr>
            <a:r>
              <a:rPr lang="en-US" sz="1200" dirty="0"/>
              <a:t>Actual tag is [</a:t>
            </a:r>
            <a:r>
              <a:rPr lang="en-US" sz="1200" b="1" dirty="0">
                <a:solidFill>
                  <a:srgbClr val="C00000"/>
                </a:solidFill>
              </a:rPr>
              <a:t>programming languages</a:t>
            </a:r>
            <a:r>
              <a:rPr lang="en-US" sz="1200" dirty="0"/>
              <a:t>], while predicted tag is [</a:t>
            </a:r>
            <a:r>
              <a:rPr lang="en-US" sz="1200" b="1" dirty="0">
                <a:solidFill>
                  <a:srgbClr val="C00000"/>
                </a:solidFill>
              </a:rPr>
              <a:t>programming systems</a:t>
            </a:r>
            <a:r>
              <a:rPr lang="en-US" sz="1200" dirty="0"/>
              <a:t>]</a:t>
            </a:r>
          </a:p>
          <a:p>
            <a:pPr marL="800100" lvl="1" indent="-342900" algn="just">
              <a:lnSpc>
                <a:spcPct val="150000"/>
              </a:lnSpc>
              <a:buFont typeface="Wingdings" panose="05000000000000000000" pitchFamily="2" charset="2"/>
              <a:buChar char="q"/>
            </a:pPr>
            <a:r>
              <a:rPr lang="en-US" sz="1200" dirty="0"/>
              <a:t>Actual tag is [</a:t>
            </a:r>
            <a:r>
              <a:rPr lang="en-US" sz="1200" b="1" dirty="0">
                <a:solidFill>
                  <a:srgbClr val="C00000"/>
                </a:solidFill>
              </a:rPr>
              <a:t>networked systems</a:t>
            </a:r>
            <a:r>
              <a:rPr lang="en-US" sz="1200" dirty="0"/>
              <a:t>], while predicted tag is [</a:t>
            </a:r>
            <a:r>
              <a:rPr lang="en-US" sz="1200" b="1" dirty="0">
                <a:solidFill>
                  <a:srgbClr val="C00000"/>
                </a:solidFill>
              </a:rPr>
              <a:t>distributed networked systems</a:t>
            </a:r>
            <a:r>
              <a:rPr lang="en-US" sz="1200" dirty="0"/>
              <a:t>]</a:t>
            </a:r>
          </a:p>
          <a:p>
            <a:pPr marL="800100" lvl="1" indent="-342900" algn="just">
              <a:lnSpc>
                <a:spcPct val="150000"/>
              </a:lnSpc>
              <a:buFont typeface="Wingdings" panose="05000000000000000000" pitchFamily="2" charset="2"/>
              <a:buChar char="q"/>
            </a:pPr>
            <a:r>
              <a:rPr lang="en-US" sz="1200" dirty="0"/>
              <a:t>Actual tag is [</a:t>
            </a:r>
            <a:r>
              <a:rPr lang="en-US" sz="1200" b="1" dirty="0">
                <a:solidFill>
                  <a:srgbClr val="C00000"/>
                </a:solidFill>
              </a:rPr>
              <a:t>hard disk</a:t>
            </a:r>
            <a:r>
              <a:rPr lang="en-US" sz="1200" dirty="0"/>
              <a:t>], while predicted tag is [</a:t>
            </a:r>
            <a:r>
              <a:rPr lang="en-US" sz="1200" b="1" dirty="0">
                <a:solidFill>
                  <a:srgbClr val="C00000"/>
                </a:solidFill>
              </a:rPr>
              <a:t>data protection</a:t>
            </a:r>
            <a:r>
              <a:rPr lang="en-US" sz="1200" dirty="0"/>
              <a:t>]</a:t>
            </a:r>
          </a:p>
          <a:p>
            <a:pPr marL="800100" lvl="1" indent="-342900" algn="just">
              <a:lnSpc>
                <a:spcPct val="150000"/>
              </a:lnSpc>
              <a:buFont typeface="Wingdings" panose="05000000000000000000" pitchFamily="2" charset="2"/>
              <a:buChar char="q"/>
            </a:pPr>
            <a:r>
              <a:rPr lang="en-US" sz="1200" dirty="0" smtClean="0"/>
              <a:t>Actual </a:t>
            </a:r>
            <a:r>
              <a:rPr lang="en-US" sz="1200" dirty="0"/>
              <a:t>tag is [</a:t>
            </a:r>
            <a:r>
              <a:rPr lang="en-US" sz="1200" b="1" dirty="0">
                <a:solidFill>
                  <a:srgbClr val="C00000"/>
                </a:solidFill>
              </a:rPr>
              <a:t>tag identification</a:t>
            </a:r>
            <a:r>
              <a:rPr lang="en-US" sz="1200" dirty="0"/>
              <a:t>], while predicted tag is [</a:t>
            </a:r>
            <a:r>
              <a:rPr lang="en-US" sz="1200" b="1" dirty="0">
                <a:solidFill>
                  <a:srgbClr val="C00000"/>
                </a:solidFill>
              </a:rPr>
              <a:t>Not Detected</a:t>
            </a:r>
            <a:r>
              <a:rPr lang="en-US" sz="1200" dirty="0" smtClean="0"/>
              <a:t>]</a:t>
            </a:r>
            <a:endParaRPr lang="en-US" sz="2200" dirty="0"/>
          </a:p>
        </p:txBody>
      </p:sp>
      <p:pic>
        <p:nvPicPr>
          <p:cNvPr id="3" name="Picture 2"/>
          <p:cNvPicPr>
            <a:picLocks noChangeAspect="1"/>
          </p:cNvPicPr>
          <p:nvPr/>
        </p:nvPicPr>
        <p:blipFill>
          <a:blip r:embed="rId4"/>
          <a:stretch>
            <a:fillRect/>
          </a:stretch>
        </p:blipFill>
        <p:spPr>
          <a:xfrm>
            <a:off x="0" y="1618384"/>
            <a:ext cx="9144000" cy="2000250"/>
          </a:xfrm>
          <a:prstGeom prst="rect">
            <a:avLst/>
          </a:prstGeom>
        </p:spPr>
      </p:pic>
      <p:sp>
        <p:nvSpPr>
          <p:cNvPr id="6" name="Oval 5"/>
          <p:cNvSpPr/>
          <p:nvPr/>
        </p:nvSpPr>
        <p:spPr bwMode="auto">
          <a:xfrm>
            <a:off x="613063" y="1254921"/>
            <a:ext cx="259773" cy="255840"/>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7" name="Oval 6"/>
          <p:cNvSpPr/>
          <p:nvPr/>
        </p:nvSpPr>
        <p:spPr bwMode="auto">
          <a:xfrm>
            <a:off x="613062" y="3778212"/>
            <a:ext cx="259773" cy="255840"/>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8" name="Oval 7"/>
          <p:cNvSpPr/>
          <p:nvPr/>
        </p:nvSpPr>
        <p:spPr bwMode="auto">
          <a:xfrm>
            <a:off x="613062" y="4300768"/>
            <a:ext cx="259773" cy="255840"/>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Tree>
    <p:extLst>
      <p:ext uri="{BB962C8B-B14F-4D97-AF65-F5344CB8AC3E}">
        <p14:creationId xmlns:p14="http://schemas.microsoft.com/office/powerpoint/2010/main" val="355675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
            <a:ext cx="9144000" cy="813938"/>
          </a:xfrm>
          <a:blipFill>
            <a:blip r:embed="rId3"/>
            <a:tile tx="0" ty="0" sx="100000" sy="100000" flip="none" algn="tl"/>
          </a:blipFill>
        </p:spPr>
        <p:txBody>
          <a:bodyPr anchor="ctr"/>
          <a:lstStyle/>
          <a:p>
            <a:pPr algn="ctr"/>
            <a:r>
              <a:rPr lang="en-US" sz="2400" dirty="0"/>
              <a:t>Custom NER model using Transformers (Deep Learning</a:t>
            </a:r>
            <a:r>
              <a:rPr lang="en-US" sz="2400" dirty="0" smtClean="0"/>
              <a:t>)</a:t>
            </a:r>
            <a:endParaRPr lang="de-DE" sz="2400" dirty="0"/>
          </a:p>
        </p:txBody>
      </p:sp>
      <p:sp>
        <p:nvSpPr>
          <p:cNvPr id="10" name="Rectangle 9"/>
          <p:cNvSpPr/>
          <p:nvPr/>
        </p:nvSpPr>
        <p:spPr>
          <a:xfrm>
            <a:off x="166254" y="1080655"/>
            <a:ext cx="8790709" cy="1708160"/>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1400" dirty="0"/>
              <a:t>BERT stands for Bidirectional Encoder Representations from Transformers. It is a famous transformer in the field of NLP. This transformer is a pre-trained transformer like the others.  The training for this transformer is performed by deep bidirectional representation from the unlabeled text by jointly conditioning on both left and right context and using the data from English Wikipedia(2500 M words) and </a:t>
            </a:r>
            <a:r>
              <a:rPr lang="en-US" sz="1400" dirty="0" err="1"/>
              <a:t>wordsBooksCorpus</a:t>
            </a:r>
            <a:r>
              <a:rPr lang="en-US" sz="1400" dirty="0" smtClean="0"/>
              <a:t>. (</a:t>
            </a:r>
            <a:r>
              <a:rPr lang="en-US" sz="1400" b="1" dirty="0">
                <a:solidFill>
                  <a:srgbClr val="C00000"/>
                </a:solidFill>
              </a:rPr>
              <a:t>We have used </a:t>
            </a:r>
            <a:r>
              <a:rPr lang="en-US" sz="1400" b="1" dirty="0" err="1" smtClean="0">
                <a:solidFill>
                  <a:srgbClr val="C00000"/>
                </a:solidFill>
              </a:rPr>
              <a:t>distilbert</a:t>
            </a:r>
            <a:r>
              <a:rPr lang="en-US" sz="1400" b="1" dirty="0" smtClean="0">
                <a:solidFill>
                  <a:srgbClr val="C00000"/>
                </a:solidFill>
              </a:rPr>
              <a:t>-base-uncased as base model</a:t>
            </a:r>
            <a:r>
              <a:rPr lang="en-US" sz="1400" dirty="0" smtClean="0"/>
              <a:t>)</a:t>
            </a:r>
            <a:endParaRPr lang="" sz="1200" dirty="0"/>
          </a:p>
        </p:txBody>
      </p:sp>
      <p:pic>
        <p:nvPicPr>
          <p:cNvPr id="2050" name="Picture 2" descr="https://i0.wp.com/neptune.ai/wp-content/uploads/Attention_diagram_transformer.png?resize=1024%2C589&amp;ss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872" y="2788815"/>
            <a:ext cx="7074441" cy="40691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jalammar.github.io/images/distilBERT/bert-distilbert-input-tokeniza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7595" y="2875284"/>
            <a:ext cx="6918993" cy="3982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91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p:cTn id="7" dur="1000" fill="hold"/>
                                        <p:tgtEl>
                                          <p:spTgt spid="2052"/>
                                        </p:tgtEl>
                                        <p:attrNameLst>
                                          <p:attrName>ppt_w</p:attrName>
                                        </p:attrNameLst>
                                      </p:cBhvr>
                                      <p:tavLst>
                                        <p:tav tm="0">
                                          <p:val>
                                            <p:fltVal val="0"/>
                                          </p:val>
                                        </p:tav>
                                        <p:tav tm="100000">
                                          <p:val>
                                            <p:strVal val="#ppt_w"/>
                                          </p:val>
                                        </p:tav>
                                      </p:tavLst>
                                    </p:anim>
                                    <p:anim calcmode="lin" valueType="num">
                                      <p:cBhvr>
                                        <p:cTn id="8" dur="1000" fill="hold"/>
                                        <p:tgtEl>
                                          <p:spTgt spid="2052"/>
                                        </p:tgtEl>
                                        <p:attrNameLst>
                                          <p:attrName>ppt_h</p:attrName>
                                        </p:attrNameLst>
                                      </p:cBhvr>
                                      <p:tavLst>
                                        <p:tav tm="0">
                                          <p:val>
                                            <p:fltVal val="0"/>
                                          </p:val>
                                        </p:tav>
                                        <p:tav tm="100000">
                                          <p:val>
                                            <p:strVal val="#ppt_h"/>
                                          </p:val>
                                        </p:tav>
                                      </p:tavLst>
                                    </p:anim>
                                    <p:anim calcmode="lin" valueType="num">
                                      <p:cBhvr>
                                        <p:cTn id="9" dur="1000" fill="hold"/>
                                        <p:tgtEl>
                                          <p:spTgt spid="2052"/>
                                        </p:tgtEl>
                                        <p:attrNameLst>
                                          <p:attrName>style.rotation</p:attrName>
                                        </p:attrNameLst>
                                      </p:cBhvr>
                                      <p:tavLst>
                                        <p:tav tm="0">
                                          <p:val>
                                            <p:fltVal val="90"/>
                                          </p:val>
                                        </p:tav>
                                        <p:tav tm="100000">
                                          <p:val>
                                            <p:fltVal val="0"/>
                                          </p:val>
                                        </p:tav>
                                      </p:tavLst>
                                    </p:anim>
                                    <p:animEffect transition="in" filter="fade">
                                      <p:cBhvr>
                                        <p:cTn id="10" dur="1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
            <a:ext cx="9144000" cy="813938"/>
          </a:xfrm>
          <a:blipFill>
            <a:blip r:embed="rId3"/>
            <a:tile tx="0" ty="0" sx="100000" sy="100000" flip="none" algn="tl"/>
          </a:blipFill>
        </p:spPr>
        <p:txBody>
          <a:bodyPr anchor="ctr"/>
          <a:lstStyle/>
          <a:p>
            <a:pPr algn="ctr"/>
            <a:r>
              <a:rPr lang="en-US" sz="2800" dirty="0"/>
              <a:t>Data Preparation for Transformers NER </a:t>
            </a:r>
            <a:r>
              <a:rPr lang="en-US" sz="2800" dirty="0" smtClean="0"/>
              <a:t>model</a:t>
            </a:r>
            <a:endParaRPr lang="de-DE" dirty="0"/>
          </a:p>
        </p:txBody>
      </p:sp>
      <p:sp>
        <p:nvSpPr>
          <p:cNvPr id="10" name="Rectangle 9"/>
          <p:cNvSpPr/>
          <p:nvPr/>
        </p:nvSpPr>
        <p:spPr>
          <a:xfrm>
            <a:off x="232012" y="1080655"/>
            <a:ext cx="8598089" cy="3323987"/>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400" dirty="0" err="1"/>
              <a:t>DistilBERT</a:t>
            </a:r>
            <a:r>
              <a:rPr lang="en-US" sz="2400" dirty="0"/>
              <a:t> is a transformers model, smaller and faster than BERT, which was </a:t>
            </a:r>
            <a:r>
              <a:rPr lang="en-US" sz="2400" dirty="0" err="1"/>
              <a:t>pretrained</a:t>
            </a:r>
            <a:r>
              <a:rPr lang="en-US" sz="2400" dirty="0"/>
              <a:t> on the same corpus in a self-supervised fashion, using the BERT base model as a teacher</a:t>
            </a:r>
            <a:r>
              <a:rPr lang="en-US" sz="2400" dirty="0" smtClean="0"/>
              <a:t>. For </a:t>
            </a:r>
            <a:r>
              <a:rPr lang="en-US" sz="2400" dirty="0"/>
              <a:t>details check </a:t>
            </a:r>
            <a:r>
              <a:rPr lang="en-US" sz="2400" dirty="0">
                <a:hlinkClick r:id="rId4"/>
              </a:rPr>
              <a:t>https://</a:t>
            </a:r>
            <a:r>
              <a:rPr lang="en-US" sz="2400" dirty="0" smtClean="0">
                <a:hlinkClick r:id="rId4"/>
              </a:rPr>
              <a:t>huggingface.co/distilbert-base-uncased</a:t>
            </a:r>
            <a:r>
              <a:rPr lang="en-US" sz="2400" dirty="0" smtClean="0"/>
              <a:t> </a:t>
            </a:r>
          </a:p>
          <a:p>
            <a:pPr marL="342900" indent="-342900" algn="just">
              <a:lnSpc>
                <a:spcPct val="150000"/>
              </a:lnSpc>
              <a:buFont typeface="Wingdings" panose="05000000000000000000" pitchFamily="2" charset="2"/>
              <a:buChar char="q"/>
            </a:pPr>
            <a:r>
              <a:rPr lang="en-US" dirty="0" smtClean="0"/>
              <a:t>Data Should in following format</a:t>
            </a:r>
            <a:endParaRPr lang="" dirty="0"/>
          </a:p>
        </p:txBody>
      </p:sp>
      <p:pic>
        <p:nvPicPr>
          <p:cNvPr id="3" name="Picture 2"/>
          <p:cNvPicPr>
            <a:picLocks noChangeAspect="1"/>
          </p:cNvPicPr>
          <p:nvPr/>
        </p:nvPicPr>
        <p:blipFill>
          <a:blip r:embed="rId5"/>
          <a:stretch>
            <a:fillRect/>
          </a:stretch>
        </p:blipFill>
        <p:spPr>
          <a:xfrm>
            <a:off x="708934" y="4671358"/>
            <a:ext cx="7644243" cy="1255025"/>
          </a:xfrm>
          <a:prstGeom prst="rect">
            <a:avLst/>
          </a:prstGeom>
        </p:spPr>
      </p:pic>
      <p:cxnSp>
        <p:nvCxnSpPr>
          <p:cNvPr id="5" name="Straight Arrow Connector 4"/>
          <p:cNvCxnSpPr/>
          <p:nvPr/>
        </p:nvCxnSpPr>
        <p:spPr bwMode="auto">
          <a:xfrm flipV="1">
            <a:off x="3293763" y="4053385"/>
            <a:ext cx="1674022" cy="1052313"/>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7" name="Rectangle 6"/>
          <p:cNvSpPr/>
          <p:nvPr/>
        </p:nvSpPr>
        <p:spPr>
          <a:xfrm>
            <a:off x="4967785" y="3786669"/>
            <a:ext cx="2812039" cy="456535"/>
          </a:xfrm>
          <a:prstGeom prst="rect">
            <a:avLst/>
          </a:prstGeom>
        </p:spPr>
        <p:txBody>
          <a:bodyPr wrap="square">
            <a:spAutoFit/>
          </a:bodyPr>
          <a:lstStyle/>
          <a:p>
            <a:pPr algn="just">
              <a:lnSpc>
                <a:spcPct val="150000"/>
              </a:lnSpc>
            </a:pPr>
            <a:r>
              <a:rPr lang="en-US" sz="1800" b="1" dirty="0" smtClean="0">
                <a:solidFill>
                  <a:srgbClr val="00B050"/>
                </a:solidFill>
              </a:rPr>
              <a:t>TERM/ Word</a:t>
            </a:r>
            <a:endParaRPr lang="" sz="1600" dirty="0">
              <a:solidFill>
                <a:srgbClr val="00B050"/>
              </a:solidFill>
            </a:endParaRPr>
          </a:p>
        </p:txBody>
      </p:sp>
      <p:cxnSp>
        <p:nvCxnSpPr>
          <p:cNvPr id="8" name="Straight Arrow Connector 7"/>
          <p:cNvCxnSpPr/>
          <p:nvPr/>
        </p:nvCxnSpPr>
        <p:spPr bwMode="auto">
          <a:xfrm flipV="1">
            <a:off x="4315174" y="4671358"/>
            <a:ext cx="1908205" cy="43434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1" name="Rectangle 10"/>
          <p:cNvSpPr/>
          <p:nvPr/>
        </p:nvSpPr>
        <p:spPr>
          <a:xfrm>
            <a:off x="6223379" y="4375540"/>
            <a:ext cx="2309488" cy="923330"/>
          </a:xfrm>
          <a:prstGeom prst="rect">
            <a:avLst/>
          </a:prstGeom>
        </p:spPr>
        <p:txBody>
          <a:bodyPr wrap="square">
            <a:spAutoFit/>
          </a:bodyPr>
          <a:lstStyle/>
          <a:p>
            <a:pPr algn="just">
              <a:lnSpc>
                <a:spcPct val="150000"/>
              </a:lnSpc>
            </a:pPr>
            <a:r>
              <a:rPr lang="en-US" sz="1800" b="1" dirty="0" smtClean="0">
                <a:solidFill>
                  <a:srgbClr val="00B050"/>
                </a:solidFill>
              </a:rPr>
              <a:t>Entity name, TECH in our case</a:t>
            </a:r>
            <a:endParaRPr lang="" sz="1600" dirty="0">
              <a:solidFill>
                <a:srgbClr val="00B050"/>
              </a:solidFill>
            </a:endParaRPr>
          </a:p>
        </p:txBody>
      </p:sp>
    </p:spTree>
    <p:extLst>
      <p:ext uri="{BB962C8B-B14F-4D97-AF65-F5344CB8AC3E}">
        <p14:creationId xmlns:p14="http://schemas.microsoft.com/office/powerpoint/2010/main" val="156137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
            <a:ext cx="9144000" cy="813938"/>
          </a:xfrm>
          <a:blipFill>
            <a:blip r:embed="rId3"/>
            <a:tile tx="0" ty="0" sx="100000" sy="100000" flip="none" algn="tl"/>
          </a:blipFill>
        </p:spPr>
        <p:txBody>
          <a:bodyPr anchor="ctr"/>
          <a:lstStyle/>
          <a:p>
            <a:pPr algn="ctr"/>
            <a:r>
              <a:rPr lang="en-US" sz="2800" dirty="0"/>
              <a:t>Performance of Transformers NER Model</a:t>
            </a:r>
            <a:endParaRPr lang="de-DE" dirty="0"/>
          </a:p>
        </p:txBody>
      </p:sp>
      <p:sp>
        <p:nvSpPr>
          <p:cNvPr id="10" name="Rectangle 9"/>
          <p:cNvSpPr/>
          <p:nvPr/>
        </p:nvSpPr>
        <p:spPr>
          <a:xfrm>
            <a:off x="519545" y="1080655"/>
            <a:ext cx="8094518" cy="5586145"/>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200" dirty="0" smtClean="0"/>
              <a:t>We have used </a:t>
            </a:r>
            <a:r>
              <a:rPr lang="en-US" sz="2200" b="1" dirty="0" smtClean="0">
                <a:solidFill>
                  <a:srgbClr val="C00000"/>
                </a:solidFill>
              </a:rPr>
              <a:t>21380</a:t>
            </a:r>
            <a:r>
              <a:rPr lang="en-US" sz="2200" dirty="0" smtClean="0">
                <a:solidFill>
                  <a:srgbClr val="C00000"/>
                </a:solidFill>
              </a:rPr>
              <a:t> </a:t>
            </a:r>
            <a:r>
              <a:rPr lang="en-US" sz="2200" dirty="0" smtClean="0"/>
              <a:t>records for training</a:t>
            </a:r>
          </a:p>
          <a:p>
            <a:pPr marL="342900" indent="-342900" algn="just">
              <a:lnSpc>
                <a:spcPct val="150000"/>
              </a:lnSpc>
              <a:buFont typeface="Wingdings" panose="05000000000000000000" pitchFamily="2" charset="2"/>
              <a:buChar char="q"/>
            </a:pPr>
            <a:endParaRPr lang="en-US" sz="2200" dirty="0" smtClean="0"/>
          </a:p>
          <a:p>
            <a:pPr marL="342900" indent="-342900" algn="just">
              <a:lnSpc>
                <a:spcPct val="150000"/>
              </a:lnSpc>
              <a:buFont typeface="Wingdings" panose="05000000000000000000" pitchFamily="2" charset="2"/>
              <a:buChar char="q"/>
            </a:pPr>
            <a:endParaRPr lang="en-US" sz="2200" dirty="0"/>
          </a:p>
          <a:p>
            <a:pPr marL="342900" indent="-342900" algn="just">
              <a:lnSpc>
                <a:spcPct val="150000"/>
              </a:lnSpc>
              <a:buFont typeface="Wingdings" panose="05000000000000000000" pitchFamily="2" charset="2"/>
              <a:buChar char="q"/>
            </a:pPr>
            <a:endParaRPr lang="en-US" sz="2200" dirty="0" smtClean="0"/>
          </a:p>
          <a:p>
            <a:pPr algn="just">
              <a:lnSpc>
                <a:spcPct val="150000"/>
              </a:lnSpc>
            </a:pPr>
            <a:endParaRPr lang="en-US" sz="2200" dirty="0"/>
          </a:p>
          <a:p>
            <a:pPr marL="342900" indent="-342900" algn="just">
              <a:lnSpc>
                <a:spcPct val="150000"/>
              </a:lnSpc>
              <a:buFont typeface="Wingdings" panose="05000000000000000000" pitchFamily="2" charset="2"/>
              <a:buChar char="q"/>
            </a:pPr>
            <a:r>
              <a:rPr lang="en-US" sz="2200" dirty="0" smtClean="0"/>
              <a:t>On testing it is predicting NER tags with </a:t>
            </a:r>
            <a:r>
              <a:rPr lang="en-US" sz="2200" b="1" dirty="0" smtClean="0">
                <a:solidFill>
                  <a:srgbClr val="C00000"/>
                </a:solidFill>
              </a:rPr>
              <a:t>84% accuracy</a:t>
            </a:r>
          </a:p>
          <a:p>
            <a:pPr marL="342900" indent="-342900" algn="just">
              <a:lnSpc>
                <a:spcPct val="150000"/>
              </a:lnSpc>
              <a:buFont typeface="Wingdings" panose="05000000000000000000" pitchFamily="2" charset="2"/>
              <a:buChar char="q"/>
            </a:pPr>
            <a:r>
              <a:rPr lang="en-US" sz="2200" dirty="0" smtClean="0">
                <a:solidFill>
                  <a:srgbClr val="00B050"/>
                </a:solidFill>
              </a:rPr>
              <a:t>Some Examples, where prediction is not exact</a:t>
            </a:r>
          </a:p>
          <a:p>
            <a:pPr marL="800100" lvl="1" indent="-342900" algn="just">
              <a:lnSpc>
                <a:spcPct val="150000"/>
              </a:lnSpc>
              <a:buFont typeface="Wingdings" panose="05000000000000000000" pitchFamily="2" charset="2"/>
              <a:buChar char="q"/>
            </a:pPr>
            <a:r>
              <a:rPr lang="en-US" sz="1200" dirty="0" smtClean="0"/>
              <a:t>Actual </a:t>
            </a:r>
            <a:r>
              <a:rPr lang="en-US" sz="1200" dirty="0"/>
              <a:t>tag is </a:t>
            </a:r>
            <a:r>
              <a:rPr lang="en-US" sz="1200" dirty="0" smtClean="0"/>
              <a:t>[</a:t>
            </a:r>
            <a:r>
              <a:rPr lang="en-US" sz="1200" b="1" dirty="0" smtClean="0">
                <a:solidFill>
                  <a:srgbClr val="C00000"/>
                </a:solidFill>
              </a:rPr>
              <a:t>cognitive networks</a:t>
            </a:r>
            <a:r>
              <a:rPr lang="en-US" sz="1200" dirty="0"/>
              <a:t>], while predicted tag is </a:t>
            </a:r>
            <a:r>
              <a:rPr lang="en-US" sz="1200" dirty="0" smtClean="0"/>
              <a:t>[</a:t>
            </a:r>
            <a:r>
              <a:rPr lang="en-US" sz="1200" b="1" dirty="0" smtClean="0">
                <a:solidFill>
                  <a:srgbClr val="C00000"/>
                </a:solidFill>
              </a:rPr>
              <a:t>cognitive</a:t>
            </a:r>
            <a:r>
              <a:rPr lang="en-US" sz="1200" dirty="0" smtClean="0"/>
              <a:t>]</a:t>
            </a:r>
            <a:endParaRPr lang="en-US" sz="1200" dirty="0"/>
          </a:p>
          <a:p>
            <a:pPr marL="800100" lvl="1" indent="-342900" algn="just">
              <a:lnSpc>
                <a:spcPct val="150000"/>
              </a:lnSpc>
              <a:buFont typeface="Wingdings" panose="05000000000000000000" pitchFamily="2" charset="2"/>
              <a:buChar char="q"/>
            </a:pPr>
            <a:r>
              <a:rPr lang="en-US" sz="1200" dirty="0"/>
              <a:t>Actual tag is </a:t>
            </a:r>
            <a:r>
              <a:rPr lang="en-US" sz="1200" dirty="0" smtClean="0"/>
              <a:t>[</a:t>
            </a:r>
            <a:r>
              <a:rPr lang="en-US" sz="1200" b="1" dirty="0" smtClean="0">
                <a:solidFill>
                  <a:srgbClr val="C00000"/>
                </a:solidFill>
              </a:rPr>
              <a:t>energy management system</a:t>
            </a:r>
            <a:r>
              <a:rPr lang="en-US" sz="1200" dirty="0" smtClean="0"/>
              <a:t>], </a:t>
            </a:r>
            <a:r>
              <a:rPr lang="en-US" sz="1200" dirty="0"/>
              <a:t>while predicted tag is </a:t>
            </a:r>
            <a:r>
              <a:rPr lang="en-US" sz="1200" dirty="0" smtClean="0"/>
              <a:t>[</a:t>
            </a:r>
            <a:r>
              <a:rPr lang="en-US" sz="1200" b="1" dirty="0" smtClean="0">
                <a:solidFill>
                  <a:srgbClr val="C00000"/>
                </a:solidFill>
              </a:rPr>
              <a:t>management system</a:t>
            </a:r>
            <a:r>
              <a:rPr lang="en-US" sz="1200" dirty="0" smtClean="0"/>
              <a:t>]</a:t>
            </a:r>
            <a:endParaRPr lang="en-US" sz="1200" dirty="0"/>
          </a:p>
          <a:p>
            <a:pPr marL="800100" lvl="1" indent="-342900" algn="just">
              <a:lnSpc>
                <a:spcPct val="150000"/>
              </a:lnSpc>
              <a:buFont typeface="Wingdings" panose="05000000000000000000" pitchFamily="2" charset="2"/>
              <a:buChar char="q"/>
            </a:pPr>
            <a:r>
              <a:rPr lang="en-US" sz="1200" dirty="0" smtClean="0"/>
              <a:t>Actual </a:t>
            </a:r>
            <a:r>
              <a:rPr lang="en-US" sz="1200" dirty="0"/>
              <a:t>tag is </a:t>
            </a:r>
            <a:r>
              <a:rPr lang="en-US" sz="1200" dirty="0" smtClean="0"/>
              <a:t>[</a:t>
            </a:r>
            <a:r>
              <a:rPr lang="en-US" sz="1200" b="1" dirty="0" smtClean="0">
                <a:solidFill>
                  <a:srgbClr val="C00000"/>
                </a:solidFill>
              </a:rPr>
              <a:t>proxy server</a:t>
            </a:r>
            <a:r>
              <a:rPr lang="en-US" sz="1200" dirty="0" smtClean="0"/>
              <a:t>], </a:t>
            </a:r>
            <a:r>
              <a:rPr lang="en-US" sz="1200" dirty="0"/>
              <a:t>while predicted tag is </a:t>
            </a:r>
            <a:r>
              <a:rPr lang="en-US" sz="1200" dirty="0" smtClean="0"/>
              <a:t>[</a:t>
            </a:r>
            <a:r>
              <a:rPr lang="en-US" sz="1200" b="1" dirty="0" smtClean="0">
                <a:solidFill>
                  <a:srgbClr val="C00000"/>
                </a:solidFill>
              </a:rPr>
              <a:t>Not Detected</a:t>
            </a:r>
            <a:r>
              <a:rPr lang="en-US" sz="1200" dirty="0" smtClean="0"/>
              <a:t>]</a:t>
            </a:r>
            <a:endParaRPr lang="en-US" sz="1200" dirty="0"/>
          </a:p>
          <a:p>
            <a:pPr marL="800100" lvl="1" indent="-342900" algn="just">
              <a:lnSpc>
                <a:spcPct val="150000"/>
              </a:lnSpc>
              <a:buFont typeface="Wingdings" panose="05000000000000000000" pitchFamily="2" charset="2"/>
              <a:buChar char="q"/>
            </a:pPr>
            <a:r>
              <a:rPr lang="en-US" sz="1200" dirty="0"/>
              <a:t>Actual tag is </a:t>
            </a:r>
            <a:r>
              <a:rPr lang="en-US" sz="1200" dirty="0" smtClean="0"/>
              <a:t>[</a:t>
            </a:r>
            <a:r>
              <a:rPr lang="en-US" sz="1200" b="1" dirty="0" smtClean="0">
                <a:solidFill>
                  <a:srgbClr val="C00000"/>
                </a:solidFill>
              </a:rPr>
              <a:t>3g</a:t>
            </a:r>
            <a:r>
              <a:rPr lang="en-US" sz="1200" dirty="0" smtClean="0"/>
              <a:t>], </a:t>
            </a:r>
            <a:r>
              <a:rPr lang="en-US" sz="1200" dirty="0"/>
              <a:t>while predicted tag is </a:t>
            </a:r>
            <a:r>
              <a:rPr lang="en-US" sz="1200" dirty="0" smtClean="0"/>
              <a:t>[</a:t>
            </a:r>
            <a:r>
              <a:rPr lang="en-US" sz="1200" b="1" dirty="0" smtClean="0">
                <a:solidFill>
                  <a:srgbClr val="C00000"/>
                </a:solidFill>
              </a:rPr>
              <a:t>3</a:t>
            </a:r>
            <a:r>
              <a:rPr lang="en-US" sz="1200" dirty="0" smtClean="0"/>
              <a:t>]</a:t>
            </a:r>
            <a:endParaRPr lang="en-US" sz="1200" dirty="0"/>
          </a:p>
          <a:p>
            <a:pPr marL="800100" lvl="1" indent="-342900" algn="just">
              <a:lnSpc>
                <a:spcPct val="150000"/>
              </a:lnSpc>
              <a:buFont typeface="Wingdings" panose="05000000000000000000" pitchFamily="2" charset="2"/>
              <a:buChar char="q"/>
            </a:pPr>
            <a:r>
              <a:rPr lang="en-US" sz="1200" dirty="0"/>
              <a:t>Actual tag is </a:t>
            </a:r>
            <a:r>
              <a:rPr lang="en-US" sz="1200" dirty="0" smtClean="0"/>
              <a:t>[</a:t>
            </a:r>
            <a:r>
              <a:rPr lang="en-US" sz="1200" b="1" dirty="0" err="1" smtClean="0">
                <a:solidFill>
                  <a:srgbClr val="C00000"/>
                </a:solidFill>
              </a:rPr>
              <a:t>wsns</a:t>
            </a:r>
            <a:r>
              <a:rPr lang="en-US" sz="1200" dirty="0" smtClean="0"/>
              <a:t>], </a:t>
            </a:r>
            <a:r>
              <a:rPr lang="en-US" sz="1200" dirty="0"/>
              <a:t>while predicted tag is </a:t>
            </a:r>
            <a:r>
              <a:rPr lang="en-US" sz="1200" dirty="0" smtClean="0"/>
              <a:t>[</a:t>
            </a:r>
            <a:r>
              <a:rPr lang="en-US" sz="1200" b="1" dirty="0" smtClean="0">
                <a:solidFill>
                  <a:srgbClr val="C00000"/>
                </a:solidFill>
              </a:rPr>
              <a:t>w</a:t>
            </a:r>
            <a:r>
              <a:rPr lang="en-US" sz="1200" dirty="0" smtClean="0"/>
              <a:t>]</a:t>
            </a:r>
            <a:endParaRPr lang="en-US" sz="1200" dirty="0"/>
          </a:p>
          <a:p>
            <a:pPr marL="800100" lvl="1" indent="-342900" algn="just">
              <a:lnSpc>
                <a:spcPct val="150000"/>
              </a:lnSpc>
              <a:buFont typeface="Wingdings" panose="05000000000000000000" pitchFamily="2" charset="2"/>
              <a:buChar char="q"/>
            </a:pPr>
            <a:r>
              <a:rPr lang="en-US" sz="1200" dirty="0"/>
              <a:t>Actual tag is </a:t>
            </a:r>
            <a:r>
              <a:rPr lang="en-US" sz="1200" dirty="0" smtClean="0"/>
              <a:t>[</a:t>
            </a:r>
            <a:r>
              <a:rPr lang="en-US" sz="1200" b="1" dirty="0" smtClean="0">
                <a:solidFill>
                  <a:srgbClr val="C00000"/>
                </a:solidFill>
              </a:rPr>
              <a:t>social network analysis</a:t>
            </a:r>
            <a:r>
              <a:rPr lang="en-US" sz="1200" dirty="0" smtClean="0"/>
              <a:t>], </a:t>
            </a:r>
            <a:r>
              <a:rPr lang="en-US" sz="1200" dirty="0"/>
              <a:t>while predicted tag is </a:t>
            </a:r>
            <a:r>
              <a:rPr lang="en-US" sz="1200" dirty="0" smtClean="0"/>
              <a:t>[</a:t>
            </a:r>
            <a:r>
              <a:rPr lang="en-US" sz="1200" b="1" dirty="0" smtClean="0">
                <a:solidFill>
                  <a:srgbClr val="C00000"/>
                </a:solidFill>
              </a:rPr>
              <a:t>social network</a:t>
            </a:r>
            <a:r>
              <a:rPr lang="en-US" sz="1200" dirty="0" smtClean="0"/>
              <a:t>]</a:t>
            </a:r>
            <a:endParaRPr lang="en-US" sz="1200" dirty="0"/>
          </a:p>
          <a:p>
            <a:pPr marL="800100" lvl="1" indent="-342900" algn="just">
              <a:lnSpc>
                <a:spcPct val="150000"/>
              </a:lnSpc>
              <a:buFont typeface="Wingdings" panose="05000000000000000000" pitchFamily="2" charset="2"/>
              <a:buChar char="q"/>
            </a:pPr>
            <a:r>
              <a:rPr lang="en-US" sz="1200" dirty="0" smtClean="0"/>
              <a:t>Actual </a:t>
            </a:r>
            <a:r>
              <a:rPr lang="en-US" sz="1200" dirty="0"/>
              <a:t>tag is </a:t>
            </a:r>
            <a:r>
              <a:rPr lang="en-US" sz="1200" dirty="0" smtClean="0"/>
              <a:t>[</a:t>
            </a:r>
            <a:r>
              <a:rPr lang="en-US" sz="1200" b="1" dirty="0" err="1" smtClean="0">
                <a:solidFill>
                  <a:srgbClr val="C00000"/>
                </a:solidFill>
              </a:rPr>
              <a:t>nano</a:t>
            </a:r>
            <a:r>
              <a:rPr lang="en-US" sz="1200" b="1" dirty="0" smtClean="0">
                <a:solidFill>
                  <a:srgbClr val="C00000"/>
                </a:solidFill>
              </a:rPr>
              <a:t> technology</a:t>
            </a:r>
            <a:r>
              <a:rPr lang="en-US" sz="1200" dirty="0" smtClean="0"/>
              <a:t>], </a:t>
            </a:r>
            <a:r>
              <a:rPr lang="en-US" sz="1200" dirty="0"/>
              <a:t>while predicted tag is </a:t>
            </a:r>
            <a:r>
              <a:rPr lang="en-US" sz="1200" dirty="0" smtClean="0"/>
              <a:t>[</a:t>
            </a:r>
            <a:r>
              <a:rPr lang="en-US" sz="1200" b="1" dirty="0" err="1" smtClean="0">
                <a:solidFill>
                  <a:srgbClr val="C00000"/>
                </a:solidFill>
              </a:rPr>
              <a:t>nano</a:t>
            </a:r>
            <a:r>
              <a:rPr lang="en-US" sz="1200" dirty="0" smtClean="0"/>
              <a:t>]</a:t>
            </a:r>
            <a:endParaRPr lang="en-US" sz="2200" dirty="0"/>
          </a:p>
        </p:txBody>
      </p:sp>
      <p:sp>
        <p:nvSpPr>
          <p:cNvPr id="6" name="Oval 5"/>
          <p:cNvSpPr/>
          <p:nvPr/>
        </p:nvSpPr>
        <p:spPr bwMode="auto">
          <a:xfrm>
            <a:off x="613063" y="1254921"/>
            <a:ext cx="259773" cy="255840"/>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7" name="Oval 6"/>
          <p:cNvSpPr/>
          <p:nvPr/>
        </p:nvSpPr>
        <p:spPr bwMode="auto">
          <a:xfrm>
            <a:off x="613062" y="3778212"/>
            <a:ext cx="259773" cy="255840"/>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8" name="Oval 7"/>
          <p:cNvSpPr/>
          <p:nvPr/>
        </p:nvSpPr>
        <p:spPr bwMode="auto">
          <a:xfrm>
            <a:off x="613062" y="4300768"/>
            <a:ext cx="259773" cy="255840"/>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pic>
        <p:nvPicPr>
          <p:cNvPr id="4" name="Picture 3"/>
          <p:cNvPicPr>
            <a:picLocks noChangeAspect="1"/>
          </p:cNvPicPr>
          <p:nvPr/>
        </p:nvPicPr>
        <p:blipFill>
          <a:blip r:embed="rId4"/>
          <a:stretch>
            <a:fillRect/>
          </a:stretch>
        </p:blipFill>
        <p:spPr>
          <a:xfrm>
            <a:off x="-5196" y="1685027"/>
            <a:ext cx="9144000" cy="1726885"/>
          </a:xfrm>
          <a:prstGeom prst="rect">
            <a:avLst/>
          </a:prstGeom>
        </p:spPr>
      </p:pic>
    </p:spTree>
    <p:extLst>
      <p:ext uri="{BB962C8B-B14F-4D97-AF65-F5344CB8AC3E}">
        <p14:creationId xmlns:p14="http://schemas.microsoft.com/office/powerpoint/2010/main" val="55694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1"/>
            <a:ext cx="9144000" cy="813938"/>
          </a:xfrm>
          <a:blipFill>
            <a:blip r:embed="rId3"/>
            <a:tile tx="0" ty="0" sx="100000" sy="100000" flip="none" algn="tl"/>
          </a:blipFill>
        </p:spPr>
        <p:txBody>
          <a:bodyPr anchor="ctr"/>
          <a:lstStyle/>
          <a:p>
            <a:pPr algn="ctr"/>
            <a:r>
              <a:rPr lang="en-US" sz="2800" dirty="0"/>
              <a:t>Performance of Transformers NER </a:t>
            </a:r>
            <a:r>
              <a:rPr lang="en-US" sz="2800" dirty="0" smtClean="0"/>
              <a:t>Model</a:t>
            </a:r>
            <a:endParaRPr lang="de-DE" dirty="0"/>
          </a:p>
        </p:txBody>
      </p:sp>
      <p:sp>
        <p:nvSpPr>
          <p:cNvPr id="10" name="Rectangle 9"/>
          <p:cNvSpPr/>
          <p:nvPr/>
        </p:nvSpPr>
        <p:spPr>
          <a:xfrm>
            <a:off x="524741" y="1476440"/>
            <a:ext cx="8094518" cy="4154984"/>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200" b="1" dirty="0" smtClean="0"/>
              <a:t>Spacy is traditional technique (multi-layer CNN), while BERTs are neural network based language models</a:t>
            </a:r>
          </a:p>
          <a:p>
            <a:pPr marL="342900" indent="-342900" algn="just">
              <a:lnSpc>
                <a:spcPct val="150000"/>
              </a:lnSpc>
              <a:buFont typeface="Wingdings" panose="05000000000000000000" pitchFamily="2" charset="2"/>
              <a:buChar char="q"/>
            </a:pPr>
            <a:r>
              <a:rPr lang="en-US" sz="2200" b="1" dirty="0" smtClean="0"/>
              <a:t>Spacy is recommended for small datasets, while BERTs are recommended when you have large datasets</a:t>
            </a:r>
          </a:p>
          <a:p>
            <a:pPr marL="342900" indent="-342900" algn="just">
              <a:lnSpc>
                <a:spcPct val="150000"/>
              </a:lnSpc>
              <a:buFont typeface="Wingdings" panose="05000000000000000000" pitchFamily="2" charset="2"/>
              <a:buChar char="q"/>
            </a:pPr>
            <a:r>
              <a:rPr lang="en-US" sz="2200" b="1" dirty="0" smtClean="0"/>
              <a:t>In our case, BERT has less accuracy than Spacy, because I have not fine tun</a:t>
            </a:r>
            <a:r>
              <a:rPr lang="en-US" sz="2200" b="1" dirty="0" smtClean="0"/>
              <a:t>e the Model (this is just initial model – needs to be tuned before deployment)</a:t>
            </a:r>
          </a:p>
          <a:p>
            <a:pPr marL="342900" indent="-342900" algn="just">
              <a:lnSpc>
                <a:spcPct val="150000"/>
              </a:lnSpc>
              <a:buFont typeface="Wingdings" panose="05000000000000000000" pitchFamily="2" charset="2"/>
              <a:buChar char="q"/>
            </a:pPr>
            <a:r>
              <a:rPr lang="en-US" sz="2200" b="1" dirty="0" smtClean="0"/>
              <a:t>We can tune both models for our data</a:t>
            </a:r>
            <a:endParaRPr lang="" dirty="0"/>
          </a:p>
        </p:txBody>
      </p:sp>
      <p:sp>
        <p:nvSpPr>
          <p:cNvPr id="4" name="Oval 3"/>
          <p:cNvSpPr/>
          <p:nvPr/>
        </p:nvSpPr>
        <p:spPr bwMode="auto">
          <a:xfrm>
            <a:off x="599414" y="1690105"/>
            <a:ext cx="259773" cy="255840"/>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5" name="Oval 4"/>
          <p:cNvSpPr/>
          <p:nvPr/>
        </p:nvSpPr>
        <p:spPr bwMode="auto">
          <a:xfrm>
            <a:off x="599414" y="2676686"/>
            <a:ext cx="259773" cy="255840"/>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6" name="Oval 5"/>
          <p:cNvSpPr/>
          <p:nvPr/>
        </p:nvSpPr>
        <p:spPr bwMode="auto">
          <a:xfrm>
            <a:off x="585766" y="3663267"/>
            <a:ext cx="259773" cy="255840"/>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
        <p:nvSpPr>
          <p:cNvPr id="7" name="Oval 6"/>
          <p:cNvSpPr/>
          <p:nvPr/>
        </p:nvSpPr>
        <p:spPr bwMode="auto">
          <a:xfrm>
            <a:off x="585765" y="5195755"/>
            <a:ext cx="259773" cy="255840"/>
          </a:xfrm>
          <a:prstGeom prst="ellipse">
            <a:avLst/>
          </a:prstGeom>
          <a:solidFill>
            <a:schemeClr val="accent2">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 sz="1400" b="0" i="0" u="none" strike="noStrike" cap="none" normalizeH="0" baseline="0" dirty="0" err="1" smtClean="0">
              <a:ln>
                <a:noFill/>
              </a:ln>
              <a:solidFill>
                <a:schemeClr val="bg1"/>
              </a:solidFill>
              <a:effectLst/>
              <a:latin typeface="Arial" pitchFamily="34" charset="0"/>
            </a:endParaRPr>
          </a:p>
        </p:txBody>
      </p:sp>
    </p:spTree>
    <p:extLst>
      <p:ext uri="{BB962C8B-B14F-4D97-AF65-F5344CB8AC3E}">
        <p14:creationId xmlns:p14="http://schemas.microsoft.com/office/powerpoint/2010/main" val="153921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theme/theme1.xml><?xml version="1.0" encoding="utf-8"?>
<a:theme xmlns:a="http://schemas.openxmlformats.org/drawingml/2006/main" name="3_TUM_Vorlage_weiss-3">
  <a:themeElements>
    <a:clrScheme name="Leere Präsentation 1">
      <a:dk1>
        <a:srgbClr val="000000"/>
      </a:dk1>
      <a:lt1>
        <a:srgbClr val="FFFFFF"/>
      </a:lt1>
      <a:dk2>
        <a:srgbClr val="005293"/>
      </a:dk2>
      <a:lt2>
        <a:srgbClr val="0065BD"/>
      </a:lt2>
      <a:accent1>
        <a:srgbClr val="A2AD00"/>
      </a:accent1>
      <a:accent2>
        <a:srgbClr val="E37222"/>
      </a:accent2>
      <a:accent3>
        <a:srgbClr val="FFFFFF"/>
      </a:accent3>
      <a:accent4>
        <a:srgbClr val="000000"/>
      </a:accent4>
      <a:accent5>
        <a:srgbClr val="CED3AA"/>
      </a:accent5>
      <a:accent6>
        <a:srgbClr val="CE671E"/>
      </a:accent6>
      <a:hlink>
        <a:srgbClr val="DAD7CB"/>
      </a:hlink>
      <a:folHlink>
        <a:srgbClr val="9C9D9F"/>
      </a:folHlink>
    </a:clrScheme>
    <a:fontScheme name="3_TUM_Vorlage_weiss-3">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err="1"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lnDef>
    <a:txDef>
      <a:spPr>
        <a:noFill/>
      </a:spPr>
      <a:bodyPr wrap="square" rtlCol="0">
        <a:spAutoFit/>
      </a:bodyPr>
      <a:lstStyle>
        <a:defPPr algn="l">
          <a:defRPr dirty="0" smtClean="0"/>
        </a:defPPr>
      </a:lstStyle>
    </a:txDef>
  </a:objectDefaults>
  <a:extraClrSchemeLst>
    <a:extraClrScheme>
      <a:clrScheme name="Leere Präsentation 1">
        <a:dk1>
          <a:srgbClr val="000000"/>
        </a:dk1>
        <a:lt1>
          <a:srgbClr val="FFFFFF"/>
        </a:lt1>
        <a:dk2>
          <a:srgbClr val="005293"/>
        </a:dk2>
        <a:lt2>
          <a:srgbClr val="0065BD"/>
        </a:lt2>
        <a:accent1>
          <a:srgbClr val="A2AD00"/>
        </a:accent1>
        <a:accent2>
          <a:srgbClr val="E37222"/>
        </a:accent2>
        <a:accent3>
          <a:srgbClr val="FFFFFF"/>
        </a:accent3>
        <a:accent4>
          <a:srgbClr val="000000"/>
        </a:accent4>
        <a:accent5>
          <a:srgbClr val="CED3AA"/>
        </a:accent5>
        <a:accent6>
          <a:srgbClr val="CE671E"/>
        </a:accent6>
        <a:hlink>
          <a:srgbClr val="DAD7CB"/>
        </a:hlink>
        <a:folHlink>
          <a:srgbClr val="9C9D9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2" id="{24C572CF-B948-46CB-8619-66FFF2195025}" vid="{0A3BC9D3-26D6-4CA1-AA43-DF10DC324C49}"/>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Folienmaster_Krcmar Lab_v1 (7) (1)</Template>
  <TotalTime>2575</TotalTime>
  <Words>722</Words>
  <Application>Microsoft Office PowerPoint</Application>
  <PresentationFormat>On-screen Show (4:3)</PresentationFormat>
  <Paragraphs>78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Wingdings</vt:lpstr>
      <vt:lpstr>3_TUM_Vorlage_weiss-3</vt:lpstr>
      <vt:lpstr>Customer NER Models</vt:lpstr>
      <vt:lpstr>Agenda</vt:lpstr>
      <vt:lpstr>Custom NER model using Spacy</vt:lpstr>
      <vt:lpstr>Data Preparation for Spacy NER model</vt:lpstr>
      <vt:lpstr>Performance of Spacy NER Model</vt:lpstr>
      <vt:lpstr>Custom NER model using Transformers (Deep Learning)</vt:lpstr>
      <vt:lpstr>Data Preparation for Transformers NER model</vt:lpstr>
      <vt:lpstr>Performance of Transformers NER Model</vt:lpstr>
      <vt:lpstr>Performance of Transformers NER Model</vt:lpstr>
      <vt:lpstr>Conclusion</vt:lpstr>
      <vt:lpstr>Last!!!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Use Cases in HR</dc:title>
  <cp:lastModifiedBy>Rafi Ullah</cp:lastModifiedBy>
  <cp:revision>461</cp:revision>
  <dcterms:created xsi:type="dcterms:W3CDTF">2021-10-21T18:50:16Z</dcterms:created>
  <dcterms:modified xsi:type="dcterms:W3CDTF">2022-07-16T19:04:33Z</dcterms:modified>
</cp:coreProperties>
</file>