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9"/>
  </p:notesMasterIdLst>
  <p:sldIdLst>
    <p:sldId id="301" r:id="rId2"/>
    <p:sldId id="460" r:id="rId3"/>
    <p:sldId id="461" r:id="rId4"/>
    <p:sldId id="462" r:id="rId5"/>
    <p:sldId id="464" r:id="rId6"/>
    <p:sldId id="299" r:id="rId7"/>
    <p:sldId id="466" r:id="rId8"/>
    <p:sldId id="465" r:id="rId9"/>
    <p:sldId id="467" r:id="rId10"/>
    <p:sldId id="470" r:id="rId11"/>
    <p:sldId id="483" r:id="rId12"/>
    <p:sldId id="484" r:id="rId13"/>
    <p:sldId id="485" r:id="rId14"/>
    <p:sldId id="486" r:id="rId15"/>
    <p:sldId id="488" r:id="rId16"/>
    <p:sldId id="490" r:id="rId17"/>
    <p:sldId id="489" r:id="rId18"/>
    <p:sldId id="487" r:id="rId19"/>
    <p:sldId id="498" r:id="rId20"/>
    <p:sldId id="481" r:id="rId21"/>
    <p:sldId id="499" r:id="rId22"/>
    <p:sldId id="493" r:id="rId23"/>
    <p:sldId id="500" r:id="rId24"/>
    <p:sldId id="501" r:id="rId25"/>
    <p:sldId id="502" r:id="rId26"/>
    <p:sldId id="494" r:id="rId27"/>
    <p:sldId id="503" r:id="rId28"/>
    <p:sldId id="471" r:id="rId29"/>
    <p:sldId id="505" r:id="rId30"/>
    <p:sldId id="495" r:id="rId31"/>
    <p:sldId id="473" r:id="rId32"/>
    <p:sldId id="506" r:id="rId33"/>
    <p:sldId id="496" r:id="rId34"/>
    <p:sldId id="474" r:id="rId35"/>
    <p:sldId id="507" r:id="rId36"/>
    <p:sldId id="497" r:id="rId37"/>
    <p:sldId id="508" r:id="rId38"/>
    <p:sldId id="475" r:id="rId39"/>
    <p:sldId id="509" r:id="rId40"/>
    <p:sldId id="510" r:id="rId41"/>
    <p:sldId id="511" r:id="rId42"/>
    <p:sldId id="476" r:id="rId43"/>
    <p:sldId id="513" r:id="rId44"/>
    <p:sldId id="512" r:id="rId45"/>
    <p:sldId id="477" r:id="rId46"/>
    <p:sldId id="514" r:id="rId47"/>
    <p:sldId id="515" r:id="rId48"/>
    <p:sldId id="478" r:id="rId49"/>
    <p:sldId id="516" r:id="rId50"/>
    <p:sldId id="479" r:id="rId51"/>
    <p:sldId id="519" r:id="rId52"/>
    <p:sldId id="480" r:id="rId53"/>
    <p:sldId id="492" r:id="rId54"/>
    <p:sldId id="517" r:id="rId55"/>
    <p:sldId id="518" r:id="rId56"/>
    <p:sldId id="469"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 Ullah" initials="RU" lastIdx="1" clrIdx="0">
    <p:extLst>
      <p:ext uri="{19B8F6BF-5375-455C-9EA6-DF929625EA0E}">
        <p15:presenceInfo xmlns:p15="http://schemas.microsoft.com/office/powerpoint/2012/main" userId="ceeb740915f299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EF6"/>
    <a:srgbClr val="FDBEA5"/>
    <a:srgbClr val="C2A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7073" autoAdjust="0"/>
    <p:restoredTop sz="84180" autoAdjust="0"/>
  </p:normalViewPr>
  <p:slideViewPr>
    <p:cSldViewPr snapToGrid="0">
      <p:cViewPr varScale="1">
        <p:scale>
          <a:sx n="111" d="100"/>
          <a:sy n="111" d="100"/>
        </p:scale>
        <p:origin x="390"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A6639-E046-4A02-BCE2-31C965898030}"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C30E5-2E32-43DC-8976-7204D627908F}" type="slidenum">
              <a:rPr lang="en-US" smtClean="0"/>
              <a:t>‹#›</a:t>
            </a:fld>
            <a:endParaRPr lang="en-US"/>
          </a:p>
        </p:txBody>
      </p:sp>
    </p:spTree>
    <p:extLst>
      <p:ext uri="{BB962C8B-B14F-4D97-AF65-F5344CB8AC3E}">
        <p14:creationId xmlns:p14="http://schemas.microsoft.com/office/powerpoint/2010/main" val="303381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a:t>
            </a:fld>
            <a:endParaRPr lang="en-US"/>
          </a:p>
        </p:txBody>
      </p:sp>
    </p:spTree>
    <p:extLst>
      <p:ext uri="{BB962C8B-B14F-4D97-AF65-F5344CB8AC3E}">
        <p14:creationId xmlns:p14="http://schemas.microsoft.com/office/powerpoint/2010/main" val="285880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10</a:t>
            </a:fld>
            <a:endParaRPr lang="en-US"/>
          </a:p>
        </p:txBody>
      </p:sp>
    </p:spTree>
    <p:extLst>
      <p:ext uri="{BB962C8B-B14F-4D97-AF65-F5344CB8AC3E}">
        <p14:creationId xmlns:p14="http://schemas.microsoft.com/office/powerpoint/2010/main" val="2251414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11</a:t>
            </a:fld>
            <a:endParaRPr lang="en-US"/>
          </a:p>
        </p:txBody>
      </p:sp>
    </p:spTree>
    <p:extLst>
      <p:ext uri="{BB962C8B-B14F-4D97-AF65-F5344CB8AC3E}">
        <p14:creationId xmlns:p14="http://schemas.microsoft.com/office/powerpoint/2010/main" val="368838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12</a:t>
            </a:fld>
            <a:endParaRPr lang="en-US"/>
          </a:p>
        </p:txBody>
      </p:sp>
    </p:spTree>
    <p:extLst>
      <p:ext uri="{BB962C8B-B14F-4D97-AF65-F5344CB8AC3E}">
        <p14:creationId xmlns:p14="http://schemas.microsoft.com/office/powerpoint/2010/main" val="2470678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13</a:t>
            </a:fld>
            <a:endParaRPr lang="en-US"/>
          </a:p>
        </p:txBody>
      </p:sp>
    </p:spTree>
    <p:extLst>
      <p:ext uri="{BB962C8B-B14F-4D97-AF65-F5344CB8AC3E}">
        <p14:creationId xmlns:p14="http://schemas.microsoft.com/office/powerpoint/2010/main" val="379344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14</a:t>
            </a:fld>
            <a:endParaRPr lang="en-US"/>
          </a:p>
        </p:txBody>
      </p:sp>
    </p:spTree>
    <p:extLst>
      <p:ext uri="{BB962C8B-B14F-4D97-AF65-F5344CB8AC3E}">
        <p14:creationId xmlns:p14="http://schemas.microsoft.com/office/powerpoint/2010/main" val="324371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15</a:t>
            </a:fld>
            <a:endParaRPr lang="en-US"/>
          </a:p>
        </p:txBody>
      </p:sp>
    </p:spTree>
    <p:extLst>
      <p:ext uri="{BB962C8B-B14F-4D97-AF65-F5344CB8AC3E}">
        <p14:creationId xmlns:p14="http://schemas.microsoft.com/office/powerpoint/2010/main" val="3638773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16</a:t>
            </a:fld>
            <a:endParaRPr lang="en-US"/>
          </a:p>
        </p:txBody>
      </p:sp>
    </p:spTree>
    <p:extLst>
      <p:ext uri="{BB962C8B-B14F-4D97-AF65-F5344CB8AC3E}">
        <p14:creationId xmlns:p14="http://schemas.microsoft.com/office/powerpoint/2010/main" val="505713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17</a:t>
            </a:fld>
            <a:endParaRPr lang="en-US"/>
          </a:p>
        </p:txBody>
      </p:sp>
    </p:spTree>
    <p:extLst>
      <p:ext uri="{BB962C8B-B14F-4D97-AF65-F5344CB8AC3E}">
        <p14:creationId xmlns:p14="http://schemas.microsoft.com/office/powerpoint/2010/main" val="40013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18</a:t>
            </a:fld>
            <a:endParaRPr lang="en-US"/>
          </a:p>
        </p:txBody>
      </p:sp>
    </p:spTree>
    <p:extLst>
      <p:ext uri="{BB962C8B-B14F-4D97-AF65-F5344CB8AC3E}">
        <p14:creationId xmlns:p14="http://schemas.microsoft.com/office/powerpoint/2010/main" val="4166836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19</a:t>
            </a:fld>
            <a:endParaRPr lang="en-US"/>
          </a:p>
        </p:txBody>
      </p:sp>
    </p:spTree>
    <p:extLst>
      <p:ext uri="{BB962C8B-B14F-4D97-AF65-F5344CB8AC3E}">
        <p14:creationId xmlns:p14="http://schemas.microsoft.com/office/powerpoint/2010/main" val="384458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a:t>
            </a:fld>
            <a:endParaRPr lang="en-US"/>
          </a:p>
        </p:txBody>
      </p:sp>
    </p:spTree>
    <p:extLst>
      <p:ext uri="{BB962C8B-B14F-4D97-AF65-F5344CB8AC3E}">
        <p14:creationId xmlns:p14="http://schemas.microsoft.com/office/powerpoint/2010/main" val="1426664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20</a:t>
            </a:fld>
            <a:endParaRPr lang="en-US"/>
          </a:p>
        </p:txBody>
      </p:sp>
    </p:spTree>
    <p:extLst>
      <p:ext uri="{BB962C8B-B14F-4D97-AF65-F5344CB8AC3E}">
        <p14:creationId xmlns:p14="http://schemas.microsoft.com/office/powerpoint/2010/main" val="2754560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21</a:t>
            </a:fld>
            <a:endParaRPr lang="en-US"/>
          </a:p>
        </p:txBody>
      </p:sp>
    </p:spTree>
    <p:extLst>
      <p:ext uri="{BB962C8B-B14F-4D97-AF65-F5344CB8AC3E}">
        <p14:creationId xmlns:p14="http://schemas.microsoft.com/office/powerpoint/2010/main" val="3126396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22</a:t>
            </a:fld>
            <a:endParaRPr lang="en-US"/>
          </a:p>
        </p:txBody>
      </p:sp>
    </p:spTree>
    <p:extLst>
      <p:ext uri="{BB962C8B-B14F-4D97-AF65-F5344CB8AC3E}">
        <p14:creationId xmlns:p14="http://schemas.microsoft.com/office/powerpoint/2010/main" val="3815827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23</a:t>
            </a:fld>
            <a:endParaRPr lang="en-US"/>
          </a:p>
        </p:txBody>
      </p:sp>
    </p:spTree>
    <p:extLst>
      <p:ext uri="{BB962C8B-B14F-4D97-AF65-F5344CB8AC3E}">
        <p14:creationId xmlns:p14="http://schemas.microsoft.com/office/powerpoint/2010/main" val="1627366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24</a:t>
            </a:fld>
            <a:endParaRPr lang="en-US"/>
          </a:p>
        </p:txBody>
      </p:sp>
    </p:spTree>
    <p:extLst>
      <p:ext uri="{BB962C8B-B14F-4D97-AF65-F5344CB8AC3E}">
        <p14:creationId xmlns:p14="http://schemas.microsoft.com/office/powerpoint/2010/main" val="3847497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25</a:t>
            </a:fld>
            <a:endParaRPr lang="en-US"/>
          </a:p>
        </p:txBody>
      </p:sp>
    </p:spTree>
    <p:extLst>
      <p:ext uri="{BB962C8B-B14F-4D97-AF65-F5344CB8AC3E}">
        <p14:creationId xmlns:p14="http://schemas.microsoft.com/office/powerpoint/2010/main" val="990734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26</a:t>
            </a:fld>
            <a:endParaRPr lang="en-US"/>
          </a:p>
        </p:txBody>
      </p:sp>
    </p:spTree>
    <p:extLst>
      <p:ext uri="{BB962C8B-B14F-4D97-AF65-F5344CB8AC3E}">
        <p14:creationId xmlns:p14="http://schemas.microsoft.com/office/powerpoint/2010/main" val="483215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27</a:t>
            </a:fld>
            <a:endParaRPr lang="en-US"/>
          </a:p>
        </p:txBody>
      </p:sp>
    </p:spTree>
    <p:extLst>
      <p:ext uri="{BB962C8B-B14F-4D97-AF65-F5344CB8AC3E}">
        <p14:creationId xmlns:p14="http://schemas.microsoft.com/office/powerpoint/2010/main" val="230935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28</a:t>
            </a:fld>
            <a:endParaRPr lang="en-US"/>
          </a:p>
        </p:txBody>
      </p:sp>
    </p:spTree>
    <p:extLst>
      <p:ext uri="{BB962C8B-B14F-4D97-AF65-F5344CB8AC3E}">
        <p14:creationId xmlns:p14="http://schemas.microsoft.com/office/powerpoint/2010/main" val="1597879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29</a:t>
            </a:fld>
            <a:endParaRPr lang="en-US"/>
          </a:p>
        </p:txBody>
      </p:sp>
    </p:spTree>
    <p:extLst>
      <p:ext uri="{BB962C8B-B14F-4D97-AF65-F5344CB8AC3E}">
        <p14:creationId xmlns:p14="http://schemas.microsoft.com/office/powerpoint/2010/main" val="195823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a:t>
            </a:fld>
            <a:endParaRPr lang="en-US"/>
          </a:p>
        </p:txBody>
      </p:sp>
    </p:spTree>
    <p:extLst>
      <p:ext uri="{BB962C8B-B14F-4D97-AF65-F5344CB8AC3E}">
        <p14:creationId xmlns:p14="http://schemas.microsoft.com/office/powerpoint/2010/main" val="4097326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30</a:t>
            </a:fld>
            <a:endParaRPr lang="en-US"/>
          </a:p>
        </p:txBody>
      </p:sp>
    </p:spTree>
    <p:extLst>
      <p:ext uri="{BB962C8B-B14F-4D97-AF65-F5344CB8AC3E}">
        <p14:creationId xmlns:p14="http://schemas.microsoft.com/office/powerpoint/2010/main" val="1936768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31</a:t>
            </a:fld>
            <a:endParaRPr lang="en-US"/>
          </a:p>
        </p:txBody>
      </p:sp>
    </p:spTree>
    <p:extLst>
      <p:ext uri="{BB962C8B-B14F-4D97-AF65-F5344CB8AC3E}">
        <p14:creationId xmlns:p14="http://schemas.microsoft.com/office/powerpoint/2010/main" val="133934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32</a:t>
            </a:fld>
            <a:endParaRPr lang="en-US"/>
          </a:p>
        </p:txBody>
      </p:sp>
    </p:spTree>
    <p:extLst>
      <p:ext uri="{BB962C8B-B14F-4D97-AF65-F5344CB8AC3E}">
        <p14:creationId xmlns:p14="http://schemas.microsoft.com/office/powerpoint/2010/main" val="3518694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33</a:t>
            </a:fld>
            <a:endParaRPr lang="en-US"/>
          </a:p>
        </p:txBody>
      </p:sp>
    </p:spTree>
    <p:extLst>
      <p:ext uri="{BB962C8B-B14F-4D97-AF65-F5344CB8AC3E}">
        <p14:creationId xmlns:p14="http://schemas.microsoft.com/office/powerpoint/2010/main" val="1079538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34</a:t>
            </a:fld>
            <a:endParaRPr lang="en-US"/>
          </a:p>
        </p:txBody>
      </p:sp>
    </p:spTree>
    <p:extLst>
      <p:ext uri="{BB962C8B-B14F-4D97-AF65-F5344CB8AC3E}">
        <p14:creationId xmlns:p14="http://schemas.microsoft.com/office/powerpoint/2010/main" val="1967797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35</a:t>
            </a:fld>
            <a:endParaRPr lang="en-US"/>
          </a:p>
        </p:txBody>
      </p:sp>
    </p:spTree>
    <p:extLst>
      <p:ext uri="{BB962C8B-B14F-4D97-AF65-F5344CB8AC3E}">
        <p14:creationId xmlns:p14="http://schemas.microsoft.com/office/powerpoint/2010/main" val="4255495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36</a:t>
            </a:fld>
            <a:endParaRPr lang="en-US"/>
          </a:p>
        </p:txBody>
      </p:sp>
    </p:spTree>
    <p:extLst>
      <p:ext uri="{BB962C8B-B14F-4D97-AF65-F5344CB8AC3E}">
        <p14:creationId xmlns:p14="http://schemas.microsoft.com/office/powerpoint/2010/main" val="89999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37</a:t>
            </a:fld>
            <a:endParaRPr lang="en-US"/>
          </a:p>
        </p:txBody>
      </p:sp>
    </p:spTree>
    <p:extLst>
      <p:ext uri="{BB962C8B-B14F-4D97-AF65-F5344CB8AC3E}">
        <p14:creationId xmlns:p14="http://schemas.microsoft.com/office/powerpoint/2010/main" val="2731098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38</a:t>
            </a:fld>
            <a:endParaRPr lang="en-US"/>
          </a:p>
        </p:txBody>
      </p:sp>
    </p:spTree>
    <p:extLst>
      <p:ext uri="{BB962C8B-B14F-4D97-AF65-F5344CB8AC3E}">
        <p14:creationId xmlns:p14="http://schemas.microsoft.com/office/powerpoint/2010/main" val="1059357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39</a:t>
            </a:fld>
            <a:endParaRPr lang="en-US"/>
          </a:p>
        </p:txBody>
      </p:sp>
    </p:spTree>
    <p:extLst>
      <p:ext uri="{BB962C8B-B14F-4D97-AF65-F5344CB8AC3E}">
        <p14:creationId xmlns:p14="http://schemas.microsoft.com/office/powerpoint/2010/main" val="117324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a:t>
            </a:fld>
            <a:endParaRPr lang="en-US"/>
          </a:p>
        </p:txBody>
      </p:sp>
    </p:spTree>
    <p:extLst>
      <p:ext uri="{BB962C8B-B14F-4D97-AF65-F5344CB8AC3E}">
        <p14:creationId xmlns:p14="http://schemas.microsoft.com/office/powerpoint/2010/main" val="3512821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40</a:t>
            </a:fld>
            <a:endParaRPr lang="en-US"/>
          </a:p>
        </p:txBody>
      </p:sp>
    </p:spTree>
    <p:extLst>
      <p:ext uri="{BB962C8B-B14F-4D97-AF65-F5344CB8AC3E}">
        <p14:creationId xmlns:p14="http://schemas.microsoft.com/office/powerpoint/2010/main" val="990499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41</a:t>
            </a:fld>
            <a:endParaRPr lang="en-US"/>
          </a:p>
        </p:txBody>
      </p:sp>
    </p:spTree>
    <p:extLst>
      <p:ext uri="{BB962C8B-B14F-4D97-AF65-F5344CB8AC3E}">
        <p14:creationId xmlns:p14="http://schemas.microsoft.com/office/powerpoint/2010/main" val="4193743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42</a:t>
            </a:fld>
            <a:endParaRPr lang="en-US"/>
          </a:p>
        </p:txBody>
      </p:sp>
    </p:spTree>
    <p:extLst>
      <p:ext uri="{BB962C8B-B14F-4D97-AF65-F5344CB8AC3E}">
        <p14:creationId xmlns:p14="http://schemas.microsoft.com/office/powerpoint/2010/main" val="2219083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43</a:t>
            </a:fld>
            <a:endParaRPr lang="en-US"/>
          </a:p>
        </p:txBody>
      </p:sp>
    </p:spTree>
    <p:extLst>
      <p:ext uri="{BB962C8B-B14F-4D97-AF65-F5344CB8AC3E}">
        <p14:creationId xmlns:p14="http://schemas.microsoft.com/office/powerpoint/2010/main" val="1944553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44</a:t>
            </a:fld>
            <a:endParaRPr lang="en-US"/>
          </a:p>
        </p:txBody>
      </p:sp>
    </p:spTree>
    <p:extLst>
      <p:ext uri="{BB962C8B-B14F-4D97-AF65-F5344CB8AC3E}">
        <p14:creationId xmlns:p14="http://schemas.microsoft.com/office/powerpoint/2010/main" val="332509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45</a:t>
            </a:fld>
            <a:endParaRPr lang="en-US"/>
          </a:p>
        </p:txBody>
      </p:sp>
    </p:spTree>
    <p:extLst>
      <p:ext uri="{BB962C8B-B14F-4D97-AF65-F5344CB8AC3E}">
        <p14:creationId xmlns:p14="http://schemas.microsoft.com/office/powerpoint/2010/main" val="40536518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46</a:t>
            </a:fld>
            <a:endParaRPr lang="en-US"/>
          </a:p>
        </p:txBody>
      </p:sp>
    </p:spTree>
    <p:extLst>
      <p:ext uri="{BB962C8B-B14F-4D97-AF65-F5344CB8AC3E}">
        <p14:creationId xmlns:p14="http://schemas.microsoft.com/office/powerpoint/2010/main" val="165340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47</a:t>
            </a:fld>
            <a:endParaRPr lang="en-US"/>
          </a:p>
        </p:txBody>
      </p:sp>
    </p:spTree>
    <p:extLst>
      <p:ext uri="{BB962C8B-B14F-4D97-AF65-F5344CB8AC3E}">
        <p14:creationId xmlns:p14="http://schemas.microsoft.com/office/powerpoint/2010/main" val="691400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48</a:t>
            </a:fld>
            <a:endParaRPr lang="en-US"/>
          </a:p>
        </p:txBody>
      </p:sp>
    </p:spTree>
    <p:extLst>
      <p:ext uri="{BB962C8B-B14F-4D97-AF65-F5344CB8AC3E}">
        <p14:creationId xmlns:p14="http://schemas.microsoft.com/office/powerpoint/2010/main" val="26471054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49</a:t>
            </a:fld>
            <a:endParaRPr lang="en-US"/>
          </a:p>
        </p:txBody>
      </p:sp>
    </p:spTree>
    <p:extLst>
      <p:ext uri="{BB962C8B-B14F-4D97-AF65-F5344CB8AC3E}">
        <p14:creationId xmlns:p14="http://schemas.microsoft.com/office/powerpoint/2010/main" val="116941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a:t>
            </a:fld>
            <a:endParaRPr lang="en-US"/>
          </a:p>
        </p:txBody>
      </p:sp>
    </p:spTree>
    <p:extLst>
      <p:ext uri="{BB962C8B-B14F-4D97-AF65-F5344CB8AC3E}">
        <p14:creationId xmlns:p14="http://schemas.microsoft.com/office/powerpoint/2010/main" val="790882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50</a:t>
            </a:fld>
            <a:endParaRPr lang="en-US"/>
          </a:p>
        </p:txBody>
      </p:sp>
    </p:spTree>
    <p:extLst>
      <p:ext uri="{BB962C8B-B14F-4D97-AF65-F5344CB8AC3E}">
        <p14:creationId xmlns:p14="http://schemas.microsoft.com/office/powerpoint/2010/main" val="64414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51</a:t>
            </a:fld>
            <a:endParaRPr lang="en-US"/>
          </a:p>
        </p:txBody>
      </p:sp>
    </p:spTree>
    <p:extLst>
      <p:ext uri="{BB962C8B-B14F-4D97-AF65-F5344CB8AC3E}">
        <p14:creationId xmlns:p14="http://schemas.microsoft.com/office/powerpoint/2010/main" val="1854534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52</a:t>
            </a:fld>
            <a:endParaRPr lang="en-US"/>
          </a:p>
        </p:txBody>
      </p:sp>
    </p:spTree>
    <p:extLst>
      <p:ext uri="{BB962C8B-B14F-4D97-AF65-F5344CB8AC3E}">
        <p14:creationId xmlns:p14="http://schemas.microsoft.com/office/powerpoint/2010/main" val="402516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53</a:t>
            </a:fld>
            <a:endParaRPr lang="en-US"/>
          </a:p>
        </p:txBody>
      </p:sp>
    </p:spTree>
    <p:extLst>
      <p:ext uri="{BB962C8B-B14F-4D97-AF65-F5344CB8AC3E}">
        <p14:creationId xmlns:p14="http://schemas.microsoft.com/office/powerpoint/2010/main" val="36366181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54</a:t>
            </a:fld>
            <a:endParaRPr lang="en-US"/>
          </a:p>
        </p:txBody>
      </p:sp>
    </p:spTree>
    <p:extLst>
      <p:ext uri="{BB962C8B-B14F-4D97-AF65-F5344CB8AC3E}">
        <p14:creationId xmlns:p14="http://schemas.microsoft.com/office/powerpoint/2010/main" val="25504507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55</a:t>
            </a:fld>
            <a:endParaRPr lang="en-US"/>
          </a:p>
        </p:txBody>
      </p:sp>
    </p:spTree>
    <p:extLst>
      <p:ext uri="{BB962C8B-B14F-4D97-AF65-F5344CB8AC3E}">
        <p14:creationId xmlns:p14="http://schemas.microsoft.com/office/powerpoint/2010/main" val="65435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56</a:t>
            </a:fld>
            <a:endParaRPr lang="en-US"/>
          </a:p>
        </p:txBody>
      </p:sp>
    </p:spTree>
    <p:extLst>
      <p:ext uri="{BB962C8B-B14F-4D97-AF65-F5344CB8AC3E}">
        <p14:creationId xmlns:p14="http://schemas.microsoft.com/office/powerpoint/2010/main" val="1540672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57</a:t>
            </a:fld>
            <a:endParaRPr lang="en-US"/>
          </a:p>
        </p:txBody>
      </p:sp>
    </p:spTree>
    <p:extLst>
      <p:ext uri="{BB962C8B-B14F-4D97-AF65-F5344CB8AC3E}">
        <p14:creationId xmlns:p14="http://schemas.microsoft.com/office/powerpoint/2010/main" val="398601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6</a:t>
            </a:fld>
            <a:endParaRPr lang="en-US"/>
          </a:p>
        </p:txBody>
      </p:sp>
    </p:spTree>
    <p:extLst>
      <p:ext uri="{BB962C8B-B14F-4D97-AF65-F5344CB8AC3E}">
        <p14:creationId xmlns:p14="http://schemas.microsoft.com/office/powerpoint/2010/main" val="90032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7</a:t>
            </a:fld>
            <a:endParaRPr lang="en-US"/>
          </a:p>
        </p:txBody>
      </p:sp>
    </p:spTree>
    <p:extLst>
      <p:ext uri="{BB962C8B-B14F-4D97-AF65-F5344CB8AC3E}">
        <p14:creationId xmlns:p14="http://schemas.microsoft.com/office/powerpoint/2010/main" val="295916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8</a:t>
            </a:fld>
            <a:endParaRPr lang="en-US"/>
          </a:p>
        </p:txBody>
      </p:sp>
    </p:spTree>
    <p:extLst>
      <p:ext uri="{BB962C8B-B14F-4D97-AF65-F5344CB8AC3E}">
        <p14:creationId xmlns:p14="http://schemas.microsoft.com/office/powerpoint/2010/main" val="402094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9</a:t>
            </a:fld>
            <a:endParaRPr lang="en-US"/>
          </a:p>
        </p:txBody>
      </p:sp>
    </p:spTree>
    <p:extLst>
      <p:ext uri="{BB962C8B-B14F-4D97-AF65-F5344CB8AC3E}">
        <p14:creationId xmlns:p14="http://schemas.microsoft.com/office/powerpoint/2010/main" val="386885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7FC91A-EC76-4344-8889-89B6572F622E}"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56483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D9FA59-0C14-4F8C-8C39-0732DDDD183A}"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0075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A5CA3A-4835-42CB-91B2-6FAE2E882D54}"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168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9DE6-A9B0-4843-BA60-A8AF5EE05DBB}"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20008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38E8F8-3224-4BA6-9939-A707AFAE2B48}"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22112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4A47E-8075-4235-9625-FF0EA51E3E57}"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99906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8591D2-7081-40FA-9390-218E13202174}" type="datetime1">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74726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ADE0FC-560D-4D41-8677-16F278ACA12C}" type="datetime1">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412163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7A978-2DC3-4D35-9704-98524951AB58}" type="datetime1">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558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D43E5A-E977-4970-9DA7-D666F99FA835}"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5874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E6A14A-1BDA-4E59-A088-96CCAA9E261B}"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17613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DACFF-C115-450F-9C82-625B540E4C01}" type="datetime1">
              <a:rPr lang="en-US" smtClean="0"/>
              <a:t>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91804-FCC1-42DE-84BE-371365D4A817}" type="slidenum">
              <a:rPr lang="en-US" smtClean="0"/>
              <a:t>‹#›</a:t>
            </a:fld>
            <a:endParaRPr lang="en-US"/>
          </a:p>
        </p:txBody>
      </p:sp>
      <p:sp>
        <p:nvSpPr>
          <p:cNvPr id="9" name="Rectangle 8"/>
          <p:cNvSpPr/>
          <p:nvPr userDrawn="1"/>
        </p:nvSpPr>
        <p:spPr>
          <a:xfrm>
            <a:off x="11706225" y="6272213"/>
            <a:ext cx="319088" cy="449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7" name="Picture 6"/>
          <p:cNvPicPr>
            <a:picLocks noChangeAspect="1"/>
          </p:cNvPicPr>
          <p:nvPr userDrawn="1"/>
        </p:nvPicPr>
        <p:blipFill>
          <a:blip r:embed="rId13"/>
          <a:stretch>
            <a:fillRect/>
          </a:stretch>
        </p:blipFill>
        <p:spPr>
          <a:xfrm>
            <a:off x="11396207" y="6350175"/>
            <a:ext cx="829585" cy="507825"/>
          </a:xfrm>
          <a:prstGeom prst="rect">
            <a:avLst/>
          </a:prstGeom>
        </p:spPr>
      </p:pic>
    </p:spTree>
    <p:extLst>
      <p:ext uri="{BB962C8B-B14F-4D97-AF65-F5344CB8AC3E}">
        <p14:creationId xmlns:p14="http://schemas.microsoft.com/office/powerpoint/2010/main" val="12660418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AN PRICE PREDICTION USING MACHINE LEARNING | by Nivitus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613" y="525789"/>
            <a:ext cx="7635831" cy="24796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13409" y="3605645"/>
            <a:ext cx="11064240" cy="1776846"/>
          </a:xfrm>
        </p:spPr>
        <p:txBody>
          <a:bodyPr>
            <a:noAutofit/>
          </a:bodyPr>
          <a:lstStyle/>
          <a:p>
            <a:pPr>
              <a:lnSpc>
                <a:spcPct val="150000"/>
              </a:lnSpc>
            </a:pPr>
            <a:r>
              <a:rPr lang="en-US" sz="4800" b="1" dirty="0">
                <a:latin typeface="Times New Roman" panose="02020603050405020304" pitchFamily="18" charset="0"/>
                <a:cs typeface="Times New Roman" panose="02020603050405020304" pitchFamily="18" charset="0"/>
              </a:rPr>
              <a:t>Financial Business Use Cases</a:t>
            </a:r>
            <a:br>
              <a:rPr lang="en-US" sz="4800" b="1" dirty="0">
                <a:latin typeface="Times New Roman" panose="02020603050405020304" pitchFamily="18" charset="0"/>
                <a:cs typeface="Times New Roman" panose="02020603050405020304" pitchFamily="18" charset="0"/>
              </a:rPr>
            </a:br>
            <a:r>
              <a:rPr lang="en-US" sz="2800" b="1" i="1" dirty="0">
                <a:solidFill>
                  <a:srgbClr val="C00000"/>
                </a:solidFill>
              </a:rPr>
              <a:t>Predicting the future isn’t magic, it’s artificial intelligence</a:t>
            </a:r>
            <a:endParaRPr lang="en-US" sz="2800" b="1" i="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8" name="Slide Number Placeholder 5"/>
          <p:cNvSpPr>
            <a:spLocks noGrp="1"/>
          </p:cNvSpPr>
          <p:nvPr>
            <p:ph type="sldNum" sz="quarter" idx="12"/>
          </p:nvPr>
        </p:nvSpPr>
        <p:spPr>
          <a:xfrm>
            <a:off x="11677649" y="6052143"/>
            <a:ext cx="286616" cy="365125"/>
          </a:xfrm>
        </p:spPr>
        <p:txBody>
          <a:bodyPr/>
          <a:lstStyle/>
          <a:p>
            <a:r>
              <a:rPr lang="en-US" sz="1800" b="1" dirty="0">
                <a:solidFill>
                  <a:schemeClr val="tx1"/>
                </a:solidFill>
              </a:rPr>
              <a:t>1</a:t>
            </a:r>
          </a:p>
        </p:txBody>
      </p:sp>
    </p:spTree>
    <p:extLst>
      <p:ext uri="{BB962C8B-B14F-4D97-AF65-F5344CB8AC3E}">
        <p14:creationId xmlns:p14="http://schemas.microsoft.com/office/powerpoint/2010/main" val="104244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10111451" y="1404692"/>
            <a:ext cx="1571625" cy="4181475"/>
          </a:xfrm>
          <a:prstGeom prst="rect">
            <a:avLst/>
          </a:prstGeom>
        </p:spPr>
      </p:pic>
      <p:pic>
        <p:nvPicPr>
          <p:cNvPr id="4" name="Picture 3"/>
          <p:cNvPicPr>
            <a:picLocks noChangeAspect="1"/>
          </p:cNvPicPr>
          <p:nvPr/>
        </p:nvPicPr>
        <p:blipFill>
          <a:blip r:embed="rId4"/>
          <a:stretch>
            <a:fillRect/>
          </a:stretch>
        </p:blipFill>
        <p:spPr>
          <a:xfrm>
            <a:off x="0" y="2044301"/>
            <a:ext cx="9486900" cy="306705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10</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2" name="Rectangle 11"/>
          <p:cNvSpPr/>
          <p:nvPr/>
        </p:nvSpPr>
        <p:spPr>
          <a:xfrm>
            <a:off x="503608" y="1953492"/>
            <a:ext cx="346998" cy="32095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4" name="Rectangle 13"/>
          <p:cNvSpPr/>
          <p:nvPr/>
        </p:nvSpPr>
        <p:spPr>
          <a:xfrm>
            <a:off x="9965101" y="1626781"/>
            <a:ext cx="1864327" cy="2433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4470370"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Mailing State of Applicant</a:t>
            </a:r>
            <a:endParaRPr lang="en-US" sz="1800" dirty="0">
              <a:solidFill>
                <a:srgbClr val="0075C9"/>
              </a:solidFill>
            </a:endParaRPr>
          </a:p>
        </p:txBody>
      </p:sp>
    </p:spTree>
    <p:extLst>
      <p:ext uri="{BB962C8B-B14F-4D97-AF65-F5344CB8AC3E}">
        <p14:creationId xmlns:p14="http://schemas.microsoft.com/office/powerpoint/2010/main" val="34955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9804151" y="2744063"/>
            <a:ext cx="2181225" cy="152400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11</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4470370"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Employment Type</a:t>
            </a:r>
            <a:endParaRPr lang="en-US" sz="1800" dirty="0">
              <a:solidFill>
                <a:srgbClr val="0075C9"/>
              </a:solidFill>
            </a:endParaRPr>
          </a:p>
        </p:txBody>
      </p:sp>
      <p:pic>
        <p:nvPicPr>
          <p:cNvPr id="10" name="Picture 9"/>
          <p:cNvPicPr>
            <a:picLocks noChangeAspect="1"/>
          </p:cNvPicPr>
          <p:nvPr/>
        </p:nvPicPr>
        <p:blipFill>
          <a:blip r:embed="rId4"/>
          <a:stretch>
            <a:fillRect/>
          </a:stretch>
        </p:blipFill>
        <p:spPr>
          <a:xfrm>
            <a:off x="131826" y="2128869"/>
            <a:ext cx="9544050" cy="3514725"/>
          </a:xfrm>
          <a:prstGeom prst="rect">
            <a:avLst/>
          </a:prstGeom>
        </p:spPr>
      </p:pic>
      <p:sp>
        <p:nvSpPr>
          <p:cNvPr id="20" name="Rectangle 19"/>
          <p:cNvSpPr/>
          <p:nvPr/>
        </p:nvSpPr>
        <p:spPr>
          <a:xfrm>
            <a:off x="656008" y="1870122"/>
            <a:ext cx="1427974" cy="3648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1" name="Rectangle 20"/>
          <p:cNvSpPr/>
          <p:nvPr/>
        </p:nvSpPr>
        <p:spPr>
          <a:xfrm>
            <a:off x="9714597" y="3019647"/>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13" name="Picture 12"/>
          <p:cNvPicPr>
            <a:picLocks noChangeAspect="1"/>
          </p:cNvPicPr>
          <p:nvPr/>
        </p:nvPicPr>
        <p:blipFill>
          <a:blip r:embed="rId5"/>
          <a:stretch>
            <a:fillRect/>
          </a:stretch>
        </p:blipFill>
        <p:spPr>
          <a:xfrm>
            <a:off x="656008" y="1880755"/>
            <a:ext cx="4667250"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67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90"/>
                                          </p:val>
                                        </p:tav>
                                        <p:tav tm="100000">
                                          <p:val>
                                            <p:fltVal val="0"/>
                                          </p:val>
                                        </p:tav>
                                      </p:tavLst>
                                    </p:anim>
                                    <p:animEffect transition="in" filter="fade">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fltVal val="0"/>
                                          </p:val>
                                        </p:tav>
                                        <p:tav tm="100000">
                                          <p:val>
                                            <p:strVal val="#ppt_w"/>
                                          </p:val>
                                        </p:tav>
                                      </p:tavLst>
                                    </p:anim>
                                    <p:anim calcmode="lin" valueType="num">
                                      <p:cBhvr>
                                        <p:cTn id="22" dur="1000" fill="hold"/>
                                        <p:tgtEl>
                                          <p:spTgt spid="13"/>
                                        </p:tgtEl>
                                        <p:attrNameLst>
                                          <p:attrName>ppt_h</p:attrName>
                                        </p:attrNameLst>
                                      </p:cBhvr>
                                      <p:tavLst>
                                        <p:tav tm="0">
                                          <p:val>
                                            <p:fltVal val="0"/>
                                          </p:val>
                                        </p:tav>
                                        <p:tav tm="100000">
                                          <p:val>
                                            <p:strVal val="#ppt_h"/>
                                          </p:val>
                                        </p:tav>
                                      </p:tavLst>
                                    </p:anim>
                                    <p:anim calcmode="lin" valueType="num">
                                      <p:cBhvr>
                                        <p:cTn id="23" dur="1000" fill="hold"/>
                                        <p:tgtEl>
                                          <p:spTgt spid="13"/>
                                        </p:tgtEl>
                                        <p:attrNameLst>
                                          <p:attrName>style.rotation</p:attrName>
                                        </p:attrNameLst>
                                      </p:cBhvr>
                                      <p:tavLst>
                                        <p:tav tm="0">
                                          <p:val>
                                            <p:fltVal val="90"/>
                                          </p:val>
                                        </p:tav>
                                        <p:tav tm="100000">
                                          <p:val>
                                            <p:fltVal val="0"/>
                                          </p:val>
                                        </p:tav>
                                      </p:tavLst>
                                    </p:anim>
                                    <p:animEffect transition="in" filter="fade">
                                      <p:cBhvr>
                                        <p:cTn id="2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Age of the Applicant at the time of application submission </a:t>
            </a:r>
            <a:endParaRPr lang="en-US" sz="1800" dirty="0">
              <a:solidFill>
                <a:srgbClr val="0075C9"/>
              </a:solidFill>
            </a:endParaRPr>
          </a:p>
        </p:txBody>
      </p:sp>
      <p:pic>
        <p:nvPicPr>
          <p:cNvPr id="13" name="Picture 12"/>
          <p:cNvPicPr>
            <a:picLocks noChangeAspect="1"/>
          </p:cNvPicPr>
          <p:nvPr/>
        </p:nvPicPr>
        <p:blipFill>
          <a:blip r:embed="rId3"/>
          <a:stretch>
            <a:fillRect/>
          </a:stretch>
        </p:blipFill>
        <p:spPr>
          <a:xfrm>
            <a:off x="389412" y="2128299"/>
            <a:ext cx="11125648" cy="3570087"/>
          </a:xfrm>
          <a:prstGeom prst="rect">
            <a:avLst/>
          </a:prstGeom>
        </p:spPr>
      </p:pic>
    </p:spTree>
    <p:extLst>
      <p:ext uri="{BB962C8B-B14F-4D97-AF65-F5344CB8AC3E}">
        <p14:creationId xmlns:p14="http://schemas.microsoft.com/office/powerpoint/2010/main" val="143849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Monthly Income Stated by Applicants</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317278" y="2039648"/>
            <a:ext cx="9467850" cy="3381375"/>
          </a:xfrm>
          <a:prstGeom prst="rect">
            <a:avLst/>
          </a:prstGeom>
        </p:spPr>
      </p:pic>
      <p:pic>
        <p:nvPicPr>
          <p:cNvPr id="8" name="Picture 7"/>
          <p:cNvPicPr>
            <a:picLocks noChangeAspect="1"/>
          </p:cNvPicPr>
          <p:nvPr/>
        </p:nvPicPr>
        <p:blipFill>
          <a:blip r:embed="rId4"/>
          <a:stretch>
            <a:fillRect/>
          </a:stretch>
        </p:blipFill>
        <p:spPr>
          <a:xfrm>
            <a:off x="9749452" y="850593"/>
            <a:ext cx="2152650" cy="5133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055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Financial Product</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1099958" y="1796187"/>
            <a:ext cx="9582150" cy="4438650"/>
          </a:xfrm>
          <a:prstGeom prst="rect">
            <a:avLst/>
          </a:prstGeom>
        </p:spPr>
      </p:pic>
      <p:pic>
        <p:nvPicPr>
          <p:cNvPr id="7" name="Picture 6"/>
          <p:cNvPicPr>
            <a:picLocks noChangeAspect="1"/>
          </p:cNvPicPr>
          <p:nvPr/>
        </p:nvPicPr>
        <p:blipFill>
          <a:blip r:embed="rId4"/>
          <a:stretch>
            <a:fillRect/>
          </a:stretch>
        </p:blipFill>
        <p:spPr>
          <a:xfrm>
            <a:off x="1061300" y="1744527"/>
            <a:ext cx="10058400" cy="4490310"/>
          </a:xfrm>
          <a:prstGeom prst="rect">
            <a:avLst/>
          </a:prstGeom>
        </p:spPr>
      </p:pic>
    </p:spTree>
    <p:extLst>
      <p:ext uri="{BB962C8B-B14F-4D97-AF65-F5344CB8AC3E}">
        <p14:creationId xmlns:p14="http://schemas.microsoft.com/office/powerpoint/2010/main" val="147768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Project Type (You can see, mostly loans denied due to not mentioning project type)</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144944" y="1796187"/>
            <a:ext cx="9410700" cy="3819525"/>
          </a:xfrm>
          <a:prstGeom prst="rect">
            <a:avLst/>
          </a:prstGeom>
        </p:spPr>
      </p:pic>
      <p:sp>
        <p:nvSpPr>
          <p:cNvPr id="13" name="Rectangle 12"/>
          <p:cNvSpPr/>
          <p:nvPr/>
        </p:nvSpPr>
        <p:spPr>
          <a:xfrm>
            <a:off x="317278" y="2022634"/>
            <a:ext cx="701749" cy="35091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8" name="Picture 7"/>
          <p:cNvPicPr>
            <a:picLocks noChangeAspect="1"/>
          </p:cNvPicPr>
          <p:nvPr/>
        </p:nvPicPr>
        <p:blipFill>
          <a:blip r:embed="rId4"/>
          <a:stretch>
            <a:fillRect/>
          </a:stretch>
        </p:blipFill>
        <p:spPr>
          <a:xfrm>
            <a:off x="317278" y="2042970"/>
            <a:ext cx="4724400" cy="3514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905613" y="2100487"/>
            <a:ext cx="701749" cy="29499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1729424" y="2016547"/>
            <a:ext cx="3071134" cy="14071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Up to 39K applications denied when they don’t mentioned project type</a:t>
            </a:r>
            <a:endParaRPr lang="en-US" sz="1800" dirty="0">
              <a:solidFill>
                <a:srgbClr val="0075C9"/>
              </a:solidFill>
            </a:endParaRPr>
          </a:p>
        </p:txBody>
      </p:sp>
      <p:pic>
        <p:nvPicPr>
          <p:cNvPr id="9" name="Picture 8"/>
          <p:cNvPicPr>
            <a:picLocks noChangeAspect="1"/>
          </p:cNvPicPr>
          <p:nvPr/>
        </p:nvPicPr>
        <p:blipFill>
          <a:blip r:embed="rId5"/>
          <a:stretch>
            <a:fillRect/>
          </a:stretch>
        </p:blipFill>
        <p:spPr>
          <a:xfrm>
            <a:off x="9580511" y="867225"/>
            <a:ext cx="2352675" cy="5200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382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fltVal val="0"/>
                                          </p:val>
                                        </p:tav>
                                        <p:tav tm="100000">
                                          <p:val>
                                            <p:strVal val="#ppt_w"/>
                                          </p:val>
                                        </p:tav>
                                      </p:tavLst>
                                    </p:anim>
                                    <p:anim calcmode="lin" valueType="num">
                                      <p:cBhvr>
                                        <p:cTn id="24" dur="1000" fill="hold"/>
                                        <p:tgtEl>
                                          <p:spTgt spid="14"/>
                                        </p:tgtEl>
                                        <p:attrNameLst>
                                          <p:attrName>ppt_h</p:attrName>
                                        </p:attrNameLst>
                                      </p:cBhvr>
                                      <p:tavLst>
                                        <p:tav tm="0">
                                          <p:val>
                                            <p:fltVal val="0"/>
                                          </p:val>
                                        </p:tav>
                                        <p:tav tm="100000">
                                          <p:val>
                                            <p:strVal val="#ppt_h"/>
                                          </p:val>
                                        </p:tav>
                                      </p:tavLst>
                                    </p:anim>
                                    <p:anim calcmode="lin" valueType="num">
                                      <p:cBhvr>
                                        <p:cTn id="25" dur="1000" fill="hold"/>
                                        <p:tgtEl>
                                          <p:spTgt spid="14"/>
                                        </p:tgtEl>
                                        <p:attrNameLst>
                                          <p:attrName>style.rotation</p:attrName>
                                        </p:attrNameLst>
                                      </p:cBhvr>
                                      <p:tavLst>
                                        <p:tav tm="0">
                                          <p:val>
                                            <p:fltVal val="90"/>
                                          </p:val>
                                        </p:tav>
                                        <p:tav tm="100000">
                                          <p:val>
                                            <p:fltVal val="0"/>
                                          </p:val>
                                        </p:tav>
                                      </p:tavLst>
                                    </p:anim>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style.rotation</p:attrName>
                                        </p:attrNameLst>
                                      </p:cBhvr>
                                      <p:tavLst>
                                        <p:tav tm="0">
                                          <p:val>
                                            <p:fltVal val="90"/>
                                          </p:val>
                                        </p:tav>
                                        <p:tav tm="100000">
                                          <p:val>
                                            <p:fltVal val="0"/>
                                          </p:val>
                                        </p:tav>
                                      </p:tavLst>
                                    </p:anim>
                                    <p:animEffect transition="in" filter="fade">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16</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Loan Term In Months</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267006" y="1796187"/>
            <a:ext cx="9448800" cy="3314700"/>
          </a:xfrm>
          <a:prstGeom prst="rect">
            <a:avLst/>
          </a:prstGeom>
        </p:spPr>
      </p:pic>
      <p:pic>
        <p:nvPicPr>
          <p:cNvPr id="8" name="Picture 7"/>
          <p:cNvPicPr>
            <a:picLocks noChangeAspect="1"/>
          </p:cNvPicPr>
          <p:nvPr/>
        </p:nvPicPr>
        <p:blipFill>
          <a:blip r:embed="rId4"/>
          <a:stretch>
            <a:fillRect/>
          </a:stretch>
        </p:blipFill>
        <p:spPr>
          <a:xfrm>
            <a:off x="368922" y="1796187"/>
            <a:ext cx="9346883" cy="3581400"/>
          </a:xfrm>
          <a:prstGeom prst="rect">
            <a:avLst/>
          </a:prstGeom>
        </p:spPr>
      </p:pic>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3186084" y="2149872"/>
            <a:ext cx="3071134" cy="14071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Loan terms 60, 84 and 120 more likely to be accepted</a:t>
            </a:r>
            <a:endParaRPr lang="en-US" sz="1800" dirty="0">
              <a:solidFill>
                <a:srgbClr val="0075C9"/>
              </a:solidFill>
            </a:endParaRPr>
          </a:p>
        </p:txBody>
      </p:sp>
      <p:pic>
        <p:nvPicPr>
          <p:cNvPr id="9" name="Picture 8"/>
          <p:cNvPicPr>
            <a:picLocks noChangeAspect="1"/>
          </p:cNvPicPr>
          <p:nvPr/>
        </p:nvPicPr>
        <p:blipFill>
          <a:blip r:embed="rId5"/>
          <a:stretch>
            <a:fillRect/>
          </a:stretch>
        </p:blipFill>
        <p:spPr>
          <a:xfrm>
            <a:off x="9648160" y="1824769"/>
            <a:ext cx="1866900" cy="2676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29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17</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How many times applicant applied previously for loan?</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457031" y="2121305"/>
            <a:ext cx="9439275" cy="3019425"/>
          </a:xfrm>
          <a:prstGeom prst="rect">
            <a:avLst/>
          </a:prstGeom>
        </p:spPr>
      </p:pic>
      <p:pic>
        <p:nvPicPr>
          <p:cNvPr id="7" name="Picture 6"/>
          <p:cNvPicPr>
            <a:picLocks noChangeAspect="1"/>
          </p:cNvPicPr>
          <p:nvPr/>
        </p:nvPicPr>
        <p:blipFill>
          <a:blip r:embed="rId4"/>
          <a:stretch>
            <a:fillRect/>
          </a:stretch>
        </p:blipFill>
        <p:spPr>
          <a:xfrm>
            <a:off x="8682480" y="1453497"/>
            <a:ext cx="2943225" cy="2943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416856" y="2039648"/>
            <a:ext cx="6896100" cy="3486150"/>
          </a:xfrm>
          <a:prstGeom prst="rect">
            <a:avLst/>
          </a:prstGeom>
        </p:spPr>
      </p:pic>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695936" y="5594985"/>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Mostly the applications accepted, when you have not previously applied for loan</a:t>
            </a:r>
            <a:endParaRPr lang="en-US" sz="1800" dirty="0">
              <a:solidFill>
                <a:srgbClr val="0075C9"/>
              </a:solidFill>
            </a:endParaRPr>
          </a:p>
        </p:txBody>
      </p:sp>
    </p:spTree>
    <p:extLst>
      <p:ext uri="{BB962C8B-B14F-4D97-AF65-F5344CB8AC3E}">
        <p14:creationId xmlns:p14="http://schemas.microsoft.com/office/powerpoint/2010/main" val="15584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18</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Distribution</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Program</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334969" y="1796187"/>
            <a:ext cx="9486900" cy="3609975"/>
          </a:xfrm>
          <a:prstGeom prst="rect">
            <a:avLst/>
          </a:prstGeom>
        </p:spPr>
      </p:pic>
      <p:pic>
        <p:nvPicPr>
          <p:cNvPr id="7" name="Picture 6"/>
          <p:cNvPicPr>
            <a:picLocks noChangeAspect="1"/>
          </p:cNvPicPr>
          <p:nvPr/>
        </p:nvPicPr>
        <p:blipFill>
          <a:blip r:embed="rId4"/>
          <a:stretch>
            <a:fillRect/>
          </a:stretch>
        </p:blipFill>
        <p:spPr>
          <a:xfrm>
            <a:off x="9846288" y="829231"/>
            <a:ext cx="1924050"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471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19</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Features used for Modeling</a:t>
              </a:r>
            </a:p>
          </p:txBody>
        </p:sp>
      </p:gr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1350648" y="1062656"/>
            <a:ext cx="9705279" cy="478742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u="sng" dirty="0">
                <a:solidFill>
                  <a:srgbClr val="C00000"/>
                </a:solidFill>
                <a:ea typeface="+mn-lt"/>
                <a:cs typeface="+mn-lt"/>
              </a:rPr>
              <a:t>Features used for modeling are:-</a:t>
            </a:r>
          </a:p>
          <a:p>
            <a:pPr marL="0" indent="0" algn="just" defTabSz="812720">
              <a:lnSpc>
                <a:spcPct val="150000"/>
              </a:lnSpc>
              <a:buNone/>
              <a:defRPr/>
            </a:pPr>
            <a:r>
              <a:rPr lang="en-US" sz="2400" b="1" u="sng" dirty="0">
                <a:solidFill>
                  <a:srgbClr val="00B050"/>
                </a:solidFill>
                <a:ea typeface="+mn-lt"/>
                <a:cs typeface="+mn-lt"/>
              </a:rPr>
              <a:t>Applicant Generic Features:-</a:t>
            </a:r>
          </a:p>
          <a:p>
            <a:pPr marL="0" indent="0" algn="just" defTabSz="812720">
              <a:lnSpc>
                <a:spcPct val="150000"/>
              </a:lnSpc>
              <a:buNone/>
              <a:defRPr/>
            </a:pPr>
            <a:r>
              <a:rPr lang="en-US" sz="2000" dirty="0">
                <a:solidFill>
                  <a:srgbClr val="0075C9"/>
                </a:solidFill>
                <a:ea typeface="+mn-lt"/>
                <a:cs typeface="+mn-lt"/>
              </a:rPr>
              <a:t>Mailing State, </a:t>
            </a:r>
            <a:r>
              <a:rPr lang="en-US" sz="2000" dirty="0" err="1">
                <a:solidFill>
                  <a:srgbClr val="0075C9"/>
                </a:solidFill>
                <a:ea typeface="+mn-lt"/>
                <a:cs typeface="+mn-lt"/>
              </a:rPr>
              <a:t>EmploymentType</a:t>
            </a:r>
            <a:r>
              <a:rPr lang="en-US" sz="2000" dirty="0">
                <a:solidFill>
                  <a:srgbClr val="0075C9"/>
                </a:solidFill>
                <a:ea typeface="+mn-lt"/>
                <a:cs typeface="+mn-lt"/>
              </a:rPr>
              <a:t>, </a:t>
            </a:r>
            <a:r>
              <a:rPr lang="en-US" sz="2000" dirty="0" err="1">
                <a:solidFill>
                  <a:srgbClr val="0075C9"/>
                </a:solidFill>
                <a:ea typeface="+mn-lt"/>
                <a:cs typeface="+mn-lt"/>
              </a:rPr>
              <a:t>AgeAtApplication</a:t>
            </a:r>
            <a:r>
              <a:rPr lang="en-US" sz="2000" dirty="0">
                <a:solidFill>
                  <a:srgbClr val="0075C9"/>
                </a:solidFill>
                <a:ea typeface="+mn-lt"/>
                <a:cs typeface="+mn-lt"/>
              </a:rPr>
              <a:t>, </a:t>
            </a:r>
            <a:r>
              <a:rPr lang="en-US" sz="2000" dirty="0" err="1">
                <a:solidFill>
                  <a:srgbClr val="0075C9"/>
                </a:solidFill>
                <a:ea typeface="+mn-lt"/>
                <a:cs typeface="+mn-lt"/>
              </a:rPr>
              <a:t>StatedMonthlyIncome</a:t>
            </a:r>
            <a:r>
              <a:rPr lang="en-US" sz="2000" dirty="0">
                <a:solidFill>
                  <a:srgbClr val="0075C9"/>
                </a:solidFill>
                <a:ea typeface="+mn-lt"/>
                <a:cs typeface="+mn-lt"/>
              </a:rPr>
              <a:t>, </a:t>
            </a:r>
            <a:r>
              <a:rPr lang="en-US" sz="2000" dirty="0" err="1">
                <a:solidFill>
                  <a:srgbClr val="0075C9"/>
                </a:solidFill>
                <a:ea typeface="+mn-lt"/>
                <a:cs typeface="+mn-lt"/>
              </a:rPr>
              <a:t>FinancialProduct</a:t>
            </a:r>
            <a:r>
              <a:rPr lang="en-US" sz="2000" dirty="0">
                <a:solidFill>
                  <a:srgbClr val="0075C9"/>
                </a:solidFill>
                <a:ea typeface="+mn-lt"/>
                <a:cs typeface="+mn-lt"/>
              </a:rPr>
              <a:t>, </a:t>
            </a:r>
            <a:r>
              <a:rPr lang="en-US" sz="2000" dirty="0" err="1">
                <a:solidFill>
                  <a:srgbClr val="0075C9"/>
                </a:solidFill>
                <a:ea typeface="+mn-lt"/>
                <a:cs typeface="+mn-lt"/>
              </a:rPr>
              <a:t>ApplicationDateDim</a:t>
            </a:r>
            <a:r>
              <a:rPr lang="en-US" sz="2000" dirty="0">
                <a:solidFill>
                  <a:srgbClr val="0075C9"/>
                </a:solidFill>
                <a:ea typeface="+mn-lt"/>
                <a:cs typeface="+mn-lt"/>
              </a:rPr>
              <a:t>, </a:t>
            </a:r>
            <a:r>
              <a:rPr lang="en-US" sz="2000" dirty="0" err="1">
                <a:solidFill>
                  <a:srgbClr val="0075C9"/>
                </a:solidFill>
                <a:ea typeface="+mn-lt"/>
                <a:cs typeface="+mn-lt"/>
              </a:rPr>
              <a:t>ProjectType</a:t>
            </a:r>
            <a:r>
              <a:rPr lang="en-US" sz="2000" dirty="0">
                <a:solidFill>
                  <a:srgbClr val="0075C9"/>
                </a:solidFill>
                <a:ea typeface="+mn-lt"/>
                <a:cs typeface="+mn-lt"/>
              </a:rPr>
              <a:t>, Property State, </a:t>
            </a:r>
            <a:r>
              <a:rPr lang="en-US" sz="2000" dirty="0" err="1">
                <a:solidFill>
                  <a:srgbClr val="0075C9"/>
                </a:solidFill>
                <a:ea typeface="+mn-lt"/>
                <a:cs typeface="+mn-lt"/>
              </a:rPr>
              <a:t>RequestedAmount</a:t>
            </a:r>
            <a:r>
              <a:rPr lang="en-US" sz="2000" dirty="0">
                <a:solidFill>
                  <a:srgbClr val="0075C9"/>
                </a:solidFill>
                <a:ea typeface="+mn-lt"/>
                <a:cs typeface="+mn-lt"/>
              </a:rPr>
              <a:t>, </a:t>
            </a:r>
            <a:r>
              <a:rPr lang="en-US" sz="2000" dirty="0" err="1">
                <a:solidFill>
                  <a:srgbClr val="0075C9"/>
                </a:solidFill>
                <a:ea typeface="+mn-lt"/>
                <a:cs typeface="+mn-lt"/>
              </a:rPr>
              <a:t>LoanTermInMonths</a:t>
            </a:r>
            <a:r>
              <a:rPr lang="en-US" sz="2000" dirty="0">
                <a:solidFill>
                  <a:srgbClr val="0075C9"/>
                </a:solidFill>
                <a:ea typeface="+mn-lt"/>
                <a:cs typeface="+mn-lt"/>
              </a:rPr>
              <a:t>, </a:t>
            </a:r>
            <a:r>
              <a:rPr lang="en-US" sz="2000" dirty="0" err="1">
                <a:solidFill>
                  <a:srgbClr val="0075C9"/>
                </a:solidFill>
                <a:ea typeface="+mn-lt"/>
                <a:cs typeface="+mn-lt"/>
              </a:rPr>
              <a:t>WhetherApplicantAvailLoanPreviously</a:t>
            </a:r>
            <a:r>
              <a:rPr lang="en-US" sz="2000" dirty="0">
                <a:solidFill>
                  <a:srgbClr val="0075C9"/>
                </a:solidFill>
                <a:ea typeface="+mn-lt"/>
                <a:cs typeface="+mn-lt"/>
              </a:rPr>
              <a:t>, </a:t>
            </a:r>
            <a:r>
              <a:rPr lang="en-US" sz="2000" dirty="0" err="1">
                <a:solidFill>
                  <a:srgbClr val="0075C9"/>
                </a:solidFill>
                <a:ea typeface="+mn-lt"/>
                <a:cs typeface="+mn-lt"/>
              </a:rPr>
              <a:t>MonthlyPayment</a:t>
            </a:r>
            <a:r>
              <a:rPr lang="en-US" sz="2000" dirty="0">
                <a:solidFill>
                  <a:srgbClr val="0075C9"/>
                </a:solidFill>
                <a:ea typeface="+mn-lt"/>
                <a:cs typeface="+mn-lt"/>
              </a:rPr>
              <a:t>, </a:t>
            </a:r>
            <a:r>
              <a:rPr lang="en-US" sz="2000" dirty="0" err="1">
                <a:solidFill>
                  <a:srgbClr val="0075C9"/>
                </a:solidFill>
                <a:ea typeface="+mn-lt"/>
                <a:cs typeface="+mn-lt"/>
              </a:rPr>
              <a:t>InterestRate</a:t>
            </a:r>
            <a:endParaRPr lang="en-US" sz="2000" dirty="0">
              <a:solidFill>
                <a:srgbClr val="0075C9"/>
              </a:solidFill>
              <a:ea typeface="+mn-lt"/>
              <a:cs typeface="+mn-lt"/>
            </a:endParaRPr>
          </a:p>
          <a:p>
            <a:pPr marL="0" indent="0" algn="just" defTabSz="812720">
              <a:lnSpc>
                <a:spcPct val="150000"/>
              </a:lnSpc>
              <a:buNone/>
              <a:defRPr/>
            </a:pPr>
            <a:r>
              <a:rPr lang="en-US" sz="2400" b="1" u="sng" dirty="0">
                <a:solidFill>
                  <a:srgbClr val="00B050"/>
                </a:solidFill>
                <a:ea typeface="+mn-lt"/>
                <a:cs typeface="+mn-lt"/>
              </a:rPr>
              <a:t>Applicant Scoring Features (</a:t>
            </a:r>
            <a:r>
              <a:rPr lang="en-US" sz="2400" b="1" u="sng" dirty="0">
                <a:solidFill>
                  <a:srgbClr val="FFC000"/>
                </a:solidFill>
                <a:ea typeface="+mn-lt"/>
                <a:cs typeface="+mn-lt"/>
              </a:rPr>
              <a:t>I also tried with these features</a:t>
            </a:r>
            <a:r>
              <a:rPr lang="en-US" sz="2400" b="1" u="sng" dirty="0">
                <a:solidFill>
                  <a:srgbClr val="00B050"/>
                </a:solidFill>
                <a:ea typeface="+mn-lt"/>
                <a:cs typeface="+mn-lt"/>
              </a:rPr>
              <a:t>):-</a:t>
            </a:r>
          </a:p>
          <a:p>
            <a:pPr marL="0" indent="0" algn="just" defTabSz="812720">
              <a:lnSpc>
                <a:spcPct val="150000"/>
              </a:lnSpc>
              <a:buNone/>
              <a:defRPr/>
            </a:pPr>
            <a:r>
              <a:rPr lang="en-US" sz="2000" dirty="0">
                <a:solidFill>
                  <a:srgbClr val="0075C9"/>
                </a:solidFill>
                <a:ea typeface="+mn-lt"/>
                <a:cs typeface="+mn-lt"/>
              </a:rPr>
              <a:t>TUFICO, XPNBK, </a:t>
            </a:r>
            <a:r>
              <a:rPr lang="en-US" sz="2000" dirty="0" err="1">
                <a:solidFill>
                  <a:srgbClr val="0075C9"/>
                </a:solidFill>
                <a:ea typeface="+mn-lt"/>
                <a:cs typeface="+mn-lt"/>
              </a:rPr>
              <a:t>DecisionFICOScore</a:t>
            </a:r>
            <a:r>
              <a:rPr lang="en-US" sz="2000" dirty="0">
                <a:solidFill>
                  <a:srgbClr val="0075C9"/>
                </a:solidFill>
                <a:ea typeface="+mn-lt"/>
                <a:cs typeface="+mn-lt"/>
              </a:rPr>
              <a:t>, </a:t>
            </a:r>
            <a:r>
              <a:rPr lang="en-US" sz="2000" dirty="0" err="1">
                <a:solidFill>
                  <a:srgbClr val="0075C9"/>
                </a:solidFill>
                <a:ea typeface="+mn-lt"/>
                <a:cs typeface="+mn-lt"/>
              </a:rPr>
              <a:t>DecisionBKScore</a:t>
            </a:r>
            <a:r>
              <a:rPr lang="en-US" sz="2000" dirty="0">
                <a:solidFill>
                  <a:srgbClr val="0075C9"/>
                </a:solidFill>
                <a:ea typeface="+mn-lt"/>
                <a:cs typeface="+mn-lt"/>
              </a:rPr>
              <a:t>, Program, APR, </a:t>
            </a:r>
            <a:r>
              <a:rPr lang="en-US" sz="2000" dirty="0" err="1">
                <a:solidFill>
                  <a:srgbClr val="0075C9"/>
                </a:solidFill>
                <a:ea typeface="+mn-lt"/>
                <a:cs typeface="+mn-lt"/>
              </a:rPr>
              <a:t>BoostList</a:t>
            </a:r>
            <a:r>
              <a:rPr lang="en-US" sz="2000" dirty="0">
                <a:solidFill>
                  <a:srgbClr val="0075C9"/>
                </a:solidFill>
                <a:ea typeface="+mn-lt"/>
                <a:cs typeface="+mn-lt"/>
              </a:rPr>
              <a:t>, </a:t>
            </a:r>
            <a:r>
              <a:rPr lang="en-US" sz="2000" dirty="0" err="1">
                <a:solidFill>
                  <a:srgbClr val="0075C9"/>
                </a:solidFill>
                <a:ea typeface="+mn-lt"/>
                <a:cs typeface="+mn-lt"/>
              </a:rPr>
              <a:t>BenjiDealerFeeDiscountRate</a:t>
            </a:r>
            <a:r>
              <a:rPr lang="en-US" sz="2000" dirty="0">
                <a:solidFill>
                  <a:srgbClr val="0075C9"/>
                </a:solidFill>
                <a:ea typeface="+mn-lt"/>
                <a:cs typeface="+mn-lt"/>
              </a:rPr>
              <a:t>, </a:t>
            </a:r>
            <a:r>
              <a:rPr lang="en-US" sz="2000" dirty="0" err="1">
                <a:solidFill>
                  <a:srgbClr val="0075C9"/>
                </a:solidFill>
                <a:ea typeface="+mn-lt"/>
                <a:cs typeface="+mn-lt"/>
              </a:rPr>
              <a:t>HERODealerFeeDiscountRate</a:t>
            </a:r>
            <a:endParaRPr lang="en-US" sz="2000" dirty="0">
              <a:solidFill>
                <a:srgbClr val="0075C9"/>
              </a:solidFill>
              <a:ea typeface="+mn-lt"/>
              <a:cs typeface="+mn-lt"/>
            </a:endParaRPr>
          </a:p>
          <a:p>
            <a:pPr marL="0" indent="0" algn="just" defTabSz="812720">
              <a:lnSpc>
                <a:spcPct val="150000"/>
              </a:lnSpc>
              <a:buNone/>
              <a:defRPr/>
            </a:pPr>
            <a:r>
              <a:rPr lang="en-US" sz="2000" dirty="0">
                <a:solidFill>
                  <a:srgbClr val="0075C9"/>
                </a:solidFill>
                <a:ea typeface="+mn-lt"/>
                <a:cs typeface="+mn-lt"/>
              </a:rPr>
              <a:t>These features can be used – but in reality some of these takes time to calculate  </a:t>
            </a:r>
            <a:endParaRPr lang="en-US" sz="1800" dirty="0">
              <a:solidFill>
                <a:srgbClr val="0075C9"/>
              </a:solidFill>
            </a:endParaRP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2207515" y="6111619"/>
            <a:ext cx="8363642" cy="69442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a:t>70% data is used for training machine learning algorithm and 30% for testing</a:t>
            </a:r>
          </a:p>
        </p:txBody>
      </p:sp>
    </p:spTree>
    <p:extLst>
      <p:ext uri="{BB962C8B-B14F-4D97-AF65-F5344CB8AC3E}">
        <p14:creationId xmlns:p14="http://schemas.microsoft.com/office/powerpoint/2010/main" val="36405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251" y="1314819"/>
            <a:ext cx="10855822" cy="111390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just">
              <a:lnSpc>
                <a:spcPct val="150000"/>
              </a:lnSpc>
            </a:pPr>
            <a:r>
              <a:rPr lang="en-US" sz="2400" dirty="0">
                <a:latin typeface="Arial" panose="020B0604020202020204" pitchFamily="34" charset="0"/>
                <a:cs typeface="Arial" panose="020B0604020202020204" pitchFamily="34" charset="0"/>
              </a:rPr>
              <a:t>With the </a:t>
            </a:r>
            <a:r>
              <a:rPr lang="en-US" sz="2400" dirty="0">
                <a:solidFill>
                  <a:schemeClr val="accent6">
                    <a:lumMod val="75000"/>
                  </a:schemeClr>
                </a:solidFill>
                <a:latin typeface="Arial" panose="020B0604020202020204" pitchFamily="34" charset="0"/>
                <a:cs typeface="Arial" panose="020B0604020202020204" pitchFamily="34" charset="0"/>
              </a:rPr>
              <a:t>enhancement in the banking sector </a:t>
            </a:r>
            <a:r>
              <a:rPr lang="en-US" sz="2400" dirty="0">
                <a:latin typeface="Arial" panose="020B0604020202020204" pitchFamily="34" charset="0"/>
                <a:cs typeface="Arial" panose="020B0604020202020204" pitchFamily="34" charset="0"/>
              </a:rPr>
              <a:t>lots of people are applying for bank loans but there are certain concerns from banks’ perspective </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2</a:t>
            </a:fld>
            <a:endParaRPr lang="en-US" sz="1800" b="1" dirty="0">
              <a:solidFill>
                <a:schemeClr val="tx1"/>
              </a:solidFill>
            </a:endParaRPr>
          </a:p>
        </p:txBody>
      </p:sp>
      <p:sp>
        <p:nvSpPr>
          <p:cNvPr id="14" name="Rounded Rectangle 13"/>
          <p:cNvSpPr/>
          <p:nvPr/>
        </p:nvSpPr>
        <p:spPr>
          <a:xfrm>
            <a:off x="317278" y="478916"/>
            <a:ext cx="11486795" cy="201568"/>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531766" y="187469"/>
            <a:ext cx="4296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Problem Definition</a:t>
              </a:r>
            </a:p>
          </p:txBody>
        </p:sp>
      </p:grpSp>
      <p:pic>
        <p:nvPicPr>
          <p:cNvPr id="3074" name="Picture 2" descr="warning symbol Cheaper Than Retail Price&gt; Buy Clothing, Accessories and  lifestyle products for women &amp; men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52" y="1400696"/>
            <a:ext cx="476094" cy="39515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914509" y="2716658"/>
            <a:ext cx="10889564" cy="33043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Who is more suitable to grant loan, who will not default (</a:t>
            </a:r>
            <a:r>
              <a:rPr lang="en-US" sz="2000" b="1" dirty="0">
                <a:solidFill>
                  <a:srgbClr val="C00000"/>
                </a:solidFill>
                <a:latin typeface="Arial" panose="020B0604020202020204" pitchFamily="34" charset="0"/>
                <a:cs typeface="Arial" panose="020B0604020202020204" pitchFamily="34" charset="0"/>
              </a:rPr>
              <a:t>Loan Default Prediction</a:t>
            </a:r>
            <a:r>
              <a:rPr lang="en-US" sz="20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Application processing takes time, we should avoid wastage of time. Whether loan application will approve or denied (</a:t>
            </a:r>
            <a:r>
              <a:rPr lang="en-US" sz="2000" b="1" dirty="0">
                <a:solidFill>
                  <a:srgbClr val="00B050"/>
                </a:solidFill>
                <a:latin typeface="Arial" panose="020B0604020202020204" pitchFamily="34" charset="0"/>
                <a:cs typeface="Arial" panose="020B0604020202020204" pitchFamily="34" charset="0"/>
              </a:rPr>
              <a:t>Loan Approval Prediction System</a:t>
            </a:r>
            <a:r>
              <a:rPr lang="en-US" sz="20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How much loan should be granted to applicant based on his/ her attributes (</a:t>
            </a:r>
            <a:r>
              <a:rPr lang="en-US" sz="2000" b="1" dirty="0">
                <a:solidFill>
                  <a:srgbClr val="0070C0"/>
                </a:solidFill>
                <a:latin typeface="Arial" panose="020B0604020202020204" pitchFamily="34" charset="0"/>
                <a:cs typeface="Arial" panose="020B0604020202020204" pitchFamily="34" charset="0"/>
              </a:rPr>
              <a:t>Loan Amount Prediction</a:t>
            </a:r>
            <a:r>
              <a:rPr lang="en-US" sz="20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How much loan applications can be submitted next Month? (</a:t>
            </a:r>
            <a:r>
              <a:rPr lang="en-US" sz="2000" b="1" dirty="0">
                <a:solidFill>
                  <a:srgbClr val="FF0000"/>
                </a:solidFill>
                <a:latin typeface="Arial" panose="020B0604020202020204" pitchFamily="34" charset="0"/>
                <a:cs typeface="Arial" panose="020B0604020202020204" pitchFamily="34" charset="0"/>
              </a:rPr>
              <a:t>Forecasting</a:t>
            </a:r>
            <a:r>
              <a:rPr lang="en-US" sz="20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Whether the case is fraudulent or not? (</a:t>
            </a:r>
            <a:r>
              <a:rPr lang="en-US" sz="2000" b="1" dirty="0">
                <a:solidFill>
                  <a:srgbClr val="FFC000"/>
                </a:solidFill>
                <a:latin typeface="Arial" panose="020B0604020202020204" pitchFamily="34" charset="0"/>
                <a:cs typeface="Arial" panose="020B0604020202020204" pitchFamily="34" charset="0"/>
              </a:rPr>
              <a:t>Outlier/ Anomaly/ Fraud Detection System</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2825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20</a:t>
            </a:fld>
            <a:endParaRPr lang="en-US" sz="1800" b="1" dirty="0">
              <a:solidFill>
                <a:schemeClr val="tx1"/>
              </a:solidFill>
            </a:endParaRPr>
          </a:p>
        </p:txBody>
      </p:sp>
      <p:grpSp>
        <p:nvGrpSpPr>
          <p:cNvPr id="5" name="Group 4"/>
          <p:cNvGrpSpPr/>
          <p:nvPr/>
        </p:nvGrpSpPr>
        <p:grpSpPr>
          <a:xfrm>
            <a:off x="3904564" y="187469"/>
            <a:ext cx="3550467"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1</a:t>
              </a:r>
            </a:p>
          </p:txBody>
        </p:sp>
      </p:grpSp>
      <p:pic>
        <p:nvPicPr>
          <p:cNvPr id="8" name="Picture 7"/>
          <p:cNvPicPr>
            <a:picLocks noChangeAspect="1"/>
          </p:cNvPicPr>
          <p:nvPr/>
        </p:nvPicPr>
        <p:blipFill>
          <a:blip r:embed="rId3"/>
          <a:stretch>
            <a:fillRect/>
          </a:stretch>
        </p:blipFill>
        <p:spPr>
          <a:xfrm>
            <a:off x="317278" y="1024652"/>
            <a:ext cx="9401175" cy="3876675"/>
          </a:xfrm>
          <a:prstGeom prst="rect">
            <a:avLst/>
          </a:prstGeom>
        </p:spPr>
      </p:pic>
      <p:pic>
        <p:nvPicPr>
          <p:cNvPr id="9" name="Picture 8"/>
          <p:cNvPicPr>
            <a:picLocks noChangeAspect="1"/>
          </p:cNvPicPr>
          <p:nvPr/>
        </p:nvPicPr>
        <p:blipFill>
          <a:blip r:embed="rId4"/>
          <a:stretch>
            <a:fillRect/>
          </a:stretch>
        </p:blipFill>
        <p:spPr>
          <a:xfrm>
            <a:off x="9718453" y="1201299"/>
            <a:ext cx="2209800" cy="1495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563417" y="4853470"/>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ea typeface="+mn-lt"/>
                <a:cs typeface="+mn-lt"/>
              </a:rPr>
              <a:t>In this use case, we predict </a:t>
            </a:r>
            <a:r>
              <a:rPr lang="en-US" sz="2000" dirty="0" err="1">
                <a:ea typeface="+mn-lt"/>
                <a:cs typeface="+mn-lt"/>
              </a:rPr>
              <a:t>AUSStatus</a:t>
            </a:r>
            <a:r>
              <a:rPr lang="en-US" sz="2000" dirty="0">
                <a:ea typeface="+mn-lt"/>
                <a:cs typeface="+mn-lt"/>
              </a:rPr>
              <a:t> of loan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78429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21</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a:t>
              </a:r>
              <a:r>
                <a:rPr lang="en-US" sz="3600" b="1" dirty="0" err="1">
                  <a:latin typeface="Times New Roman" panose="02020603050405020304" pitchFamily="18" charset="0"/>
                  <a:cs typeface="Times New Roman" panose="02020603050405020304" pitchFamily="18" charset="0"/>
                </a:rPr>
                <a:t>AUSStatus</a:t>
              </a:r>
              <a:r>
                <a:rPr lang="en-US" sz="3600" b="1" dirty="0">
                  <a:latin typeface="Times New Roman" panose="02020603050405020304" pitchFamily="18" charset="0"/>
                  <a:cs typeface="Times New Roman" panose="02020603050405020304" pitchFamily="18" charset="0"/>
                </a:rPr>
                <a:t>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We consider only Approved and Denied Data for training Machine Learning Algorithm</a:t>
            </a:r>
          </a:p>
          <a:p>
            <a:pPr marL="0" indent="0" algn="just" defTabSz="812720">
              <a:lnSpc>
                <a:spcPct val="150000"/>
              </a:lnSpc>
              <a:buFont typeface="Arial" panose="020B0604020202020204" pitchFamily="34" charset="0"/>
              <a:buNone/>
              <a:defRPr/>
            </a:pPr>
            <a:endParaRPr lang="en-US" sz="1800" b="1" dirty="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a:solidFill>
                  <a:schemeClr val="accent2">
                    <a:lumMod val="75000"/>
                  </a:schemeClr>
                </a:solidFill>
              </a:rPr>
              <a:t>98% accuracy</a:t>
            </a:r>
            <a:endParaRPr lang="en-US" sz="1800" b="1" dirty="0"/>
          </a:p>
        </p:txBody>
      </p:sp>
      <p:pic>
        <p:nvPicPr>
          <p:cNvPr id="4" name="Picture 3"/>
          <p:cNvPicPr>
            <a:picLocks noChangeAspect="1"/>
          </p:cNvPicPr>
          <p:nvPr/>
        </p:nvPicPr>
        <p:blipFill>
          <a:blip r:embed="rId3"/>
          <a:stretch>
            <a:fillRect/>
          </a:stretch>
        </p:blipFill>
        <p:spPr>
          <a:xfrm>
            <a:off x="3814030" y="3572755"/>
            <a:ext cx="4143375" cy="2886075"/>
          </a:xfrm>
          <a:prstGeom prst="rect">
            <a:avLst/>
          </a:prstGeom>
        </p:spPr>
      </p:pic>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413748"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43935"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6743935" y="5656180"/>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a:solidFill>
                  <a:schemeClr val="accent6">
                    <a:lumMod val="75000"/>
                  </a:schemeClr>
                </a:solidFill>
              </a:rPr>
              <a:t>Correctly Classifying Power</a:t>
            </a:r>
          </a:p>
        </p:txBody>
      </p:sp>
    </p:spTree>
    <p:extLst>
      <p:ext uri="{BB962C8B-B14F-4D97-AF65-F5344CB8AC3E}">
        <p14:creationId xmlns:p14="http://schemas.microsoft.com/office/powerpoint/2010/main" val="32541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a:t>
              </a:r>
              <a:r>
                <a:rPr lang="en-US" sz="3600" b="1" dirty="0" err="1">
                  <a:latin typeface="Times New Roman" panose="02020603050405020304" pitchFamily="18" charset="0"/>
                  <a:cs typeface="Times New Roman" panose="02020603050405020304" pitchFamily="18" charset="0"/>
                </a:rPr>
                <a:t>AUSStatus</a:t>
              </a:r>
              <a:r>
                <a:rPr lang="en-US" sz="3600" b="1" dirty="0">
                  <a:latin typeface="Times New Roman" panose="02020603050405020304" pitchFamily="18" charset="0"/>
                  <a:cs typeface="Times New Roman" panose="02020603050405020304" pitchFamily="18" charset="0"/>
                </a:rPr>
                <a:t> Prediction</a:t>
              </a:r>
            </a:p>
          </p:txBody>
        </p:sp>
      </p:grpSp>
      <p:pic>
        <p:nvPicPr>
          <p:cNvPr id="4" name="Picture 3"/>
          <p:cNvPicPr>
            <a:picLocks noChangeAspect="1"/>
          </p:cNvPicPr>
          <p:nvPr/>
        </p:nvPicPr>
        <p:blipFill>
          <a:blip r:embed="rId3"/>
          <a:stretch>
            <a:fillRect/>
          </a:stretch>
        </p:blipFill>
        <p:spPr>
          <a:xfrm>
            <a:off x="1388088" y="1344296"/>
            <a:ext cx="9582150" cy="5035881"/>
          </a:xfrm>
          <a:prstGeom prst="rect">
            <a:avLst/>
          </a:prstGeom>
        </p:spPr>
      </p:pic>
      <p:sp>
        <p:nvSpPr>
          <p:cNvPr id="10" name="Content Placeholder 2">
            <a:extLst>
              <a:ext uri="{FF2B5EF4-FFF2-40B4-BE49-F238E27FC236}">
                <a16:creationId xmlns:a16="http://schemas.microsoft.com/office/drawing/2014/main" id="{750A0D06-2342-8B40-941A-10FA113ABCF3}"/>
              </a:ext>
            </a:extLst>
          </p:cNvPr>
          <p:cNvSpPr txBox="1">
            <a:spLocks/>
          </p:cNvSpPr>
          <p:nvPr/>
        </p:nvSpPr>
        <p:spPr>
          <a:xfrm>
            <a:off x="8229641" y="138811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Important Features are:-</a:t>
            </a:r>
          </a:p>
        </p:txBody>
      </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8229640" y="1825638"/>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Applicant Previous Loan</a:t>
            </a: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8229640" y="2207946"/>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Interest Rate</a:t>
            </a: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8229639" y="2643930"/>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Project Type (Mentioned?)</a:t>
            </a: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8229638" y="303631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Payment</a:t>
            </a: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8229638" y="341694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Terms Month</a:t>
            </a: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8229637" y="385460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Income of User</a:t>
            </a:r>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8229637" y="4254735"/>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Age of Applicant</a:t>
            </a:r>
          </a:p>
        </p:txBody>
      </p:sp>
    </p:spTree>
    <p:extLst>
      <p:ext uri="{BB962C8B-B14F-4D97-AF65-F5344CB8AC3E}">
        <p14:creationId xmlns:p14="http://schemas.microsoft.com/office/powerpoint/2010/main" val="122232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a:t>
              </a:r>
              <a:r>
                <a:rPr lang="en-US" sz="3600" b="1" dirty="0" err="1">
                  <a:latin typeface="Times New Roman" panose="02020603050405020304" pitchFamily="18" charset="0"/>
                  <a:cs typeface="Times New Roman" panose="02020603050405020304" pitchFamily="18" charset="0"/>
                </a:rPr>
                <a:t>AUSStatus</a:t>
              </a:r>
              <a:r>
                <a:rPr lang="en-US" sz="3600" b="1" dirty="0">
                  <a:latin typeface="Times New Roman" panose="02020603050405020304" pitchFamily="18" charset="0"/>
                  <a:cs typeface="Times New Roman" panose="02020603050405020304" pitchFamily="18" charset="0"/>
                </a:rPr>
                <a:t>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a:solidFill>
                  <a:srgbClr val="0075C9"/>
                </a:solidFill>
                <a:ea typeface="+mn-lt"/>
                <a:cs typeface="+mn-lt"/>
              </a:rPr>
              <a:t>Conclusion</a:t>
            </a:r>
          </a:p>
          <a:p>
            <a:pPr marL="0" indent="0" algn="just" defTabSz="812720">
              <a:lnSpc>
                <a:spcPct val="150000"/>
              </a:lnSpc>
              <a:buFont typeface="Arial" panose="020B0604020202020204" pitchFamily="34" charset="0"/>
              <a:buNone/>
              <a:defRPr/>
            </a:pPr>
            <a:endParaRPr lang="en-US" sz="1800" b="1" dirty="0">
              <a:solidFill>
                <a:schemeClr val="accent2">
                  <a:lumMod val="75000"/>
                </a:schemeClr>
              </a:solidFill>
            </a:endParaRPr>
          </a:p>
          <a:p>
            <a:pPr algn="just" defTabSz="812720">
              <a:lnSpc>
                <a:spcPct val="150000"/>
              </a:lnSpc>
              <a:buFontTx/>
              <a:buChar char="-"/>
              <a:defRPr/>
            </a:pPr>
            <a:r>
              <a:rPr lang="en-US" sz="1800" b="1" dirty="0"/>
              <a:t>An applicant, generally if applied more than twice have high probability of rejection</a:t>
            </a:r>
          </a:p>
          <a:p>
            <a:pPr algn="just" defTabSz="812720">
              <a:lnSpc>
                <a:spcPct val="150000"/>
              </a:lnSpc>
              <a:buFontTx/>
              <a:buChar char="-"/>
              <a:defRPr/>
            </a:pPr>
            <a:r>
              <a:rPr lang="en-US" sz="1800" b="1" dirty="0"/>
              <a:t>When applicant didn’t mention project type, there are more chances of being rejection</a:t>
            </a:r>
          </a:p>
          <a:p>
            <a:pPr algn="just" defTabSz="812720">
              <a:lnSpc>
                <a:spcPct val="150000"/>
              </a:lnSpc>
              <a:buFontTx/>
              <a:buChar char="-"/>
              <a:defRPr/>
            </a:pPr>
            <a:r>
              <a:rPr lang="en-US" sz="1800" b="1" dirty="0"/>
              <a:t>Large monthly return payment, increase the probability of acceptance and vice versa</a:t>
            </a:r>
          </a:p>
          <a:p>
            <a:pPr algn="just" defTabSz="812720">
              <a:lnSpc>
                <a:spcPct val="150000"/>
              </a:lnSpc>
              <a:buFontTx/>
              <a:buChar char="-"/>
              <a:defRPr/>
            </a:pPr>
            <a:r>
              <a:rPr lang="en-US" sz="1800" b="1" dirty="0"/>
              <a:t>Return duration of less than 100 months have high probability of application acceptance</a:t>
            </a:r>
          </a:p>
          <a:p>
            <a:pPr algn="just" defTabSz="812720">
              <a:lnSpc>
                <a:spcPct val="150000"/>
              </a:lnSpc>
              <a:buFontTx/>
              <a:buChar char="-"/>
              <a:defRPr/>
            </a:pPr>
            <a:r>
              <a:rPr lang="en-US" sz="1800" b="1" dirty="0"/>
              <a:t>High monthly income or stable business increase chances of getting loan and vice versa</a:t>
            </a:r>
          </a:p>
          <a:p>
            <a:pPr algn="just" defTabSz="812720">
              <a:lnSpc>
                <a:spcPct val="150000"/>
              </a:lnSpc>
              <a:buFontTx/>
              <a:buChar char="-"/>
              <a:defRPr/>
            </a:pPr>
            <a:r>
              <a:rPr lang="en-US" sz="1800" b="1" dirty="0"/>
              <a:t>Type of Project mentioned in application is very important</a:t>
            </a:r>
          </a:p>
        </p:txBody>
      </p:sp>
    </p:spTree>
    <p:extLst>
      <p:ext uri="{BB962C8B-B14F-4D97-AF65-F5344CB8AC3E}">
        <p14:creationId xmlns:p14="http://schemas.microsoft.com/office/powerpoint/2010/main" val="429328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442934" y="6093705"/>
            <a:ext cx="521332" cy="365125"/>
          </a:xfrm>
        </p:spPr>
        <p:txBody>
          <a:bodyPr/>
          <a:lstStyle/>
          <a:p>
            <a:fld id="{1A791804-FCC1-42DE-84BE-371365D4A817}" type="slidenum">
              <a:rPr lang="en-US" sz="1800" b="1" smtClean="0">
                <a:solidFill>
                  <a:schemeClr val="tx1"/>
                </a:solidFill>
              </a:rPr>
              <a:t>24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2</a:t>
              </a:r>
            </a:p>
          </p:txBody>
        </p:sp>
      </p:grpSp>
      <p:pic>
        <p:nvPicPr>
          <p:cNvPr id="4" name="Picture 3"/>
          <p:cNvPicPr>
            <a:picLocks noChangeAspect="1"/>
          </p:cNvPicPr>
          <p:nvPr/>
        </p:nvPicPr>
        <p:blipFill>
          <a:blip r:embed="rId3"/>
          <a:stretch>
            <a:fillRect/>
          </a:stretch>
        </p:blipFill>
        <p:spPr>
          <a:xfrm>
            <a:off x="317278" y="1315062"/>
            <a:ext cx="8443950" cy="3423223"/>
          </a:xfrm>
          <a:prstGeom prst="rect">
            <a:avLst/>
          </a:prstGeom>
        </p:spPr>
      </p:pic>
      <p:pic>
        <p:nvPicPr>
          <p:cNvPr id="7" name="Picture 6"/>
          <p:cNvPicPr>
            <a:picLocks noChangeAspect="1"/>
          </p:cNvPicPr>
          <p:nvPr/>
        </p:nvPicPr>
        <p:blipFill>
          <a:blip r:embed="rId4"/>
          <a:stretch>
            <a:fillRect/>
          </a:stretch>
        </p:blipFill>
        <p:spPr>
          <a:xfrm>
            <a:off x="9034573" y="1394565"/>
            <a:ext cx="2324100" cy="2505075"/>
          </a:xfrm>
          <a:prstGeom prst="rect">
            <a:avLst/>
          </a:prstGeom>
        </p:spPr>
      </p:pic>
      <p:sp>
        <p:nvSpPr>
          <p:cNvPr id="12" name="Rectangle 11"/>
          <p:cNvSpPr/>
          <p:nvPr/>
        </p:nvSpPr>
        <p:spPr>
          <a:xfrm>
            <a:off x="9023940" y="1676401"/>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3" name="Rectangle 12"/>
          <p:cNvSpPr/>
          <p:nvPr/>
        </p:nvSpPr>
        <p:spPr>
          <a:xfrm>
            <a:off x="9023940" y="1947604"/>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4" name="Rectangle 13"/>
          <p:cNvSpPr/>
          <p:nvPr/>
        </p:nvSpPr>
        <p:spPr>
          <a:xfrm>
            <a:off x="9034573" y="2197541"/>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9045206" y="2465137"/>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563417" y="4853470"/>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ea typeface="+mn-lt"/>
                <a:cs typeface="+mn-lt"/>
              </a:rPr>
              <a:t>In this use case, we predict Loan Status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26429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fltVal val="0"/>
                                          </p:val>
                                        </p:tav>
                                        <p:tav tm="100000">
                                          <p:val>
                                            <p:strVal val="#ppt_w"/>
                                          </p:val>
                                        </p:tav>
                                      </p:tavLst>
                                    </p:anim>
                                    <p:anim calcmode="lin" valueType="num">
                                      <p:cBhvr>
                                        <p:cTn id="22" dur="1000" fill="hold"/>
                                        <p:tgtEl>
                                          <p:spTgt spid="14"/>
                                        </p:tgtEl>
                                        <p:attrNameLst>
                                          <p:attrName>ppt_h</p:attrName>
                                        </p:attrNameLst>
                                      </p:cBhvr>
                                      <p:tavLst>
                                        <p:tav tm="0">
                                          <p:val>
                                            <p:fltVal val="0"/>
                                          </p:val>
                                        </p:tav>
                                        <p:tav tm="100000">
                                          <p:val>
                                            <p:strVal val="#ppt_h"/>
                                          </p:val>
                                        </p:tav>
                                      </p:tavLst>
                                    </p:anim>
                                    <p:anim calcmode="lin" valueType="num">
                                      <p:cBhvr>
                                        <p:cTn id="23" dur="1000" fill="hold"/>
                                        <p:tgtEl>
                                          <p:spTgt spid="14"/>
                                        </p:tgtEl>
                                        <p:attrNameLst>
                                          <p:attrName>style.rotation</p:attrName>
                                        </p:attrNameLst>
                                      </p:cBhvr>
                                      <p:tavLst>
                                        <p:tav tm="0">
                                          <p:val>
                                            <p:fltVal val="90"/>
                                          </p:val>
                                        </p:tav>
                                        <p:tav tm="100000">
                                          <p:val>
                                            <p:fltVal val="0"/>
                                          </p:val>
                                        </p:tav>
                                      </p:tavLst>
                                    </p:anim>
                                    <p:animEffect transition="in" filter="fade">
                                      <p:cBhvr>
                                        <p:cTn id="24" dur="1000"/>
                                        <p:tgtEl>
                                          <p:spTgt spid="14"/>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460717" y="3196306"/>
            <a:ext cx="4686300" cy="353377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Status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384976" y="996739"/>
            <a:ext cx="9697062" cy="46457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We consider only Denied, Accepted, Expired and Cancelled Data for training Machine Learning Algorithm</a:t>
            </a:r>
            <a:endParaRPr lang="en-US" sz="1800" b="1" dirty="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a:solidFill>
                  <a:schemeClr val="accent2">
                    <a:lumMod val="75000"/>
                  </a:schemeClr>
                </a:solidFill>
              </a:rPr>
              <a:t>78% accuracy</a:t>
            </a:r>
            <a:endParaRPr lang="en-US" sz="1800" b="1" dirty="0"/>
          </a:p>
        </p:txBody>
      </p:sp>
      <p:sp>
        <p:nvSpPr>
          <p:cNvPr id="14" name="Rectangle 13"/>
          <p:cNvSpPr/>
          <p:nvPr/>
        </p:nvSpPr>
        <p:spPr>
          <a:xfrm>
            <a:off x="3912699" y="5993269"/>
            <a:ext cx="375858" cy="20574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364681" y="615931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92063" y="4728029"/>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8620483" y="4525668"/>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a:solidFill>
                  <a:schemeClr val="accent6">
                    <a:lumMod val="75000"/>
                  </a:schemeClr>
                </a:solidFill>
              </a:rPr>
              <a:t>Correctly Classifying Power</a:t>
            </a:r>
          </a:p>
        </p:txBody>
      </p:sp>
      <p:sp>
        <p:nvSpPr>
          <p:cNvPr id="20" name="Rectangle 19"/>
          <p:cNvSpPr/>
          <p:nvPr/>
        </p:nvSpPr>
        <p:spPr>
          <a:xfrm>
            <a:off x="4711707" y="6353185"/>
            <a:ext cx="449840" cy="18020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1" name="Rectangle 20"/>
          <p:cNvSpPr/>
          <p:nvPr/>
        </p:nvSpPr>
        <p:spPr>
          <a:xfrm>
            <a:off x="5245771" y="6503378"/>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36547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fltVal val="0"/>
                                          </p:val>
                                        </p:tav>
                                        <p:tav tm="100000">
                                          <p:val>
                                            <p:strVal val="#ppt_w"/>
                                          </p:val>
                                        </p:tav>
                                      </p:tavLst>
                                    </p:anim>
                                    <p:anim calcmode="lin" valueType="num">
                                      <p:cBhvr>
                                        <p:cTn id="38" dur="1000" fill="hold"/>
                                        <p:tgtEl>
                                          <p:spTgt spid="21"/>
                                        </p:tgtEl>
                                        <p:attrNameLst>
                                          <p:attrName>ppt_h</p:attrName>
                                        </p:attrNameLst>
                                      </p:cBhvr>
                                      <p:tavLst>
                                        <p:tav tm="0">
                                          <p:val>
                                            <p:fltVal val="0"/>
                                          </p:val>
                                        </p:tav>
                                        <p:tav tm="100000">
                                          <p:val>
                                            <p:strVal val="#ppt_h"/>
                                          </p:val>
                                        </p:tav>
                                      </p:tavLst>
                                    </p:anim>
                                    <p:anim calcmode="lin" valueType="num">
                                      <p:cBhvr>
                                        <p:cTn id="39" dur="1000" fill="hold"/>
                                        <p:tgtEl>
                                          <p:spTgt spid="21"/>
                                        </p:tgtEl>
                                        <p:attrNameLst>
                                          <p:attrName>style.rotation</p:attrName>
                                        </p:attrNameLst>
                                      </p:cBhvr>
                                      <p:tavLst>
                                        <p:tav tm="0">
                                          <p:val>
                                            <p:fltVal val="90"/>
                                          </p:val>
                                        </p:tav>
                                        <p:tav tm="100000">
                                          <p:val>
                                            <p:fltVal val="0"/>
                                          </p:val>
                                        </p:tav>
                                      </p:tavLst>
                                    </p:anim>
                                    <p:animEffect transition="in" filter="fade">
                                      <p:cBhvr>
                                        <p:cTn id="4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P spid="20"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26</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Status Prediction</a:t>
              </a:r>
            </a:p>
          </p:txBody>
        </p:sp>
      </p:grpSp>
      <p:pic>
        <p:nvPicPr>
          <p:cNvPr id="7" name="Picture 6"/>
          <p:cNvPicPr>
            <a:picLocks noChangeAspect="1"/>
          </p:cNvPicPr>
          <p:nvPr/>
        </p:nvPicPr>
        <p:blipFill>
          <a:blip r:embed="rId3"/>
          <a:stretch>
            <a:fillRect/>
          </a:stretch>
        </p:blipFill>
        <p:spPr>
          <a:xfrm>
            <a:off x="1213705" y="1123638"/>
            <a:ext cx="9344025" cy="5006163"/>
          </a:xfrm>
          <a:prstGeom prst="rect">
            <a:avLst/>
          </a:prstGeom>
        </p:spPr>
      </p:pic>
      <p:sp>
        <p:nvSpPr>
          <p:cNvPr id="10" name="Content Placeholder 2">
            <a:extLst>
              <a:ext uri="{FF2B5EF4-FFF2-40B4-BE49-F238E27FC236}">
                <a16:creationId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Important Features are:-</a:t>
            </a: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7916820" y="159375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Income</a:t>
            </a: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7916819" y="198424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Age of Applicant</a:t>
            </a: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7916819" y="241815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Payment (Return)</a:t>
            </a: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7916819" y="282613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Interest Rate</a:t>
            </a: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7916819" y="3216619"/>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terms in Months</a:t>
            </a:r>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7916819" y="365414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Project Type (Work)</a:t>
            </a:r>
          </a:p>
        </p:txBody>
      </p:sp>
      <p:sp>
        <p:nvSpPr>
          <p:cNvPr id="20" name="Content Placeholder 2">
            <a:extLst>
              <a:ext uri="{FF2B5EF4-FFF2-40B4-BE49-F238E27FC236}">
                <a16:creationId xmlns:a16="http://schemas.microsoft.com/office/drawing/2014/main" id="{750A0D06-2342-8B40-941A-10FA113ABCF3}"/>
              </a:ext>
            </a:extLst>
          </p:cNvPr>
          <p:cNvSpPr txBox="1">
            <a:spLocks/>
          </p:cNvSpPr>
          <p:nvPr/>
        </p:nvSpPr>
        <p:spPr>
          <a:xfrm>
            <a:off x="7916818" y="400302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Applicant Previous Loan</a:t>
            </a:r>
          </a:p>
        </p:txBody>
      </p:sp>
    </p:spTree>
    <p:extLst>
      <p:ext uri="{BB962C8B-B14F-4D97-AF65-F5344CB8AC3E}">
        <p14:creationId xmlns:p14="http://schemas.microsoft.com/office/powerpoint/2010/main" val="6628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7" grpId="0"/>
      <p:bldP spid="18"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27</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Status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a:solidFill>
                  <a:srgbClr val="0075C9"/>
                </a:solidFill>
                <a:ea typeface="+mn-lt"/>
                <a:cs typeface="+mn-lt"/>
              </a:rPr>
              <a:t>Conclusion</a:t>
            </a:r>
          </a:p>
          <a:p>
            <a:pPr marL="0" indent="0" algn="just" defTabSz="812720">
              <a:lnSpc>
                <a:spcPct val="150000"/>
              </a:lnSpc>
              <a:buFont typeface="Arial" panose="020B0604020202020204" pitchFamily="34" charset="0"/>
              <a:buNone/>
              <a:defRPr/>
            </a:pPr>
            <a:endParaRPr lang="en-US" sz="1800" b="1" dirty="0">
              <a:solidFill>
                <a:schemeClr val="accent2">
                  <a:lumMod val="75000"/>
                </a:schemeClr>
              </a:solidFill>
            </a:endParaRPr>
          </a:p>
          <a:p>
            <a:pPr algn="just" defTabSz="812720">
              <a:lnSpc>
                <a:spcPct val="150000"/>
              </a:lnSpc>
              <a:buFontTx/>
              <a:buChar char="-"/>
              <a:defRPr/>
            </a:pPr>
            <a:r>
              <a:rPr lang="en-US" sz="1800" b="1" dirty="0"/>
              <a:t>High monthly income or stable business increase chances of getting loan and vice versa</a:t>
            </a:r>
          </a:p>
          <a:p>
            <a:pPr algn="just" defTabSz="812720">
              <a:lnSpc>
                <a:spcPct val="150000"/>
              </a:lnSpc>
              <a:buFontTx/>
              <a:buChar char="-"/>
              <a:defRPr/>
            </a:pPr>
            <a:r>
              <a:rPr lang="en-US" sz="1800" b="1" dirty="0"/>
              <a:t>Very large monthly return can leads to default of an applicants (so select reasonable amount)</a:t>
            </a:r>
          </a:p>
          <a:p>
            <a:pPr algn="just" defTabSz="812720">
              <a:lnSpc>
                <a:spcPct val="150000"/>
              </a:lnSpc>
              <a:buFontTx/>
              <a:buChar char="-"/>
              <a:defRPr/>
            </a:pPr>
            <a:r>
              <a:rPr lang="en-US" sz="1800" b="1" dirty="0"/>
              <a:t>High interest rate can leads to cancelation by applicants</a:t>
            </a:r>
          </a:p>
          <a:p>
            <a:pPr algn="just" defTabSz="812720">
              <a:lnSpc>
                <a:spcPct val="150000"/>
              </a:lnSpc>
              <a:buFontTx/>
              <a:buChar char="-"/>
              <a:defRPr/>
            </a:pPr>
            <a:r>
              <a:rPr lang="en-US" sz="1800" b="1" dirty="0"/>
              <a:t>Return duration of less than 100 months have high probability of application acceptance</a:t>
            </a:r>
          </a:p>
          <a:p>
            <a:pPr algn="just" defTabSz="812720">
              <a:lnSpc>
                <a:spcPct val="150000"/>
              </a:lnSpc>
              <a:buFontTx/>
              <a:buChar char="-"/>
              <a:defRPr/>
            </a:pPr>
            <a:r>
              <a:rPr lang="en-US" sz="1800" b="1" dirty="0"/>
              <a:t>When applicant didn’t mention project type, there are more chances of being rejection</a:t>
            </a:r>
          </a:p>
          <a:p>
            <a:pPr algn="just" defTabSz="812720">
              <a:lnSpc>
                <a:spcPct val="150000"/>
              </a:lnSpc>
              <a:buFontTx/>
              <a:buChar char="-"/>
              <a:defRPr/>
            </a:pPr>
            <a:r>
              <a:rPr lang="en-US" sz="1800" b="1" dirty="0"/>
              <a:t>Type of Project mentioned in application is very important</a:t>
            </a:r>
          </a:p>
        </p:txBody>
      </p:sp>
    </p:spTree>
    <p:extLst>
      <p:ext uri="{BB962C8B-B14F-4D97-AF65-F5344CB8AC3E}">
        <p14:creationId xmlns:p14="http://schemas.microsoft.com/office/powerpoint/2010/main" val="756150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9888" y="6093705"/>
            <a:ext cx="444378" cy="365125"/>
          </a:xfrm>
        </p:spPr>
        <p:txBody>
          <a:bodyPr/>
          <a:lstStyle/>
          <a:p>
            <a:fld id="{1A791804-FCC1-42DE-84BE-371365D4A817}" type="slidenum">
              <a:rPr lang="en-US" sz="1800" b="1" smtClean="0">
                <a:solidFill>
                  <a:schemeClr val="tx1"/>
                </a:solidFill>
              </a:rPr>
              <a:t>28</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3</a:t>
              </a:r>
            </a:p>
          </p:txBody>
        </p:sp>
      </p:grpSp>
      <p:pic>
        <p:nvPicPr>
          <p:cNvPr id="4" name="Picture 3"/>
          <p:cNvPicPr>
            <a:picLocks noChangeAspect="1"/>
          </p:cNvPicPr>
          <p:nvPr/>
        </p:nvPicPr>
        <p:blipFill>
          <a:blip r:embed="rId3"/>
          <a:stretch>
            <a:fillRect/>
          </a:stretch>
        </p:blipFill>
        <p:spPr>
          <a:xfrm>
            <a:off x="542970" y="1295135"/>
            <a:ext cx="8348257" cy="3302423"/>
          </a:xfrm>
          <a:prstGeom prst="rect">
            <a:avLst/>
          </a:prstGeom>
        </p:spPr>
      </p:pic>
      <p:pic>
        <p:nvPicPr>
          <p:cNvPr id="7" name="Picture 6"/>
          <p:cNvPicPr>
            <a:picLocks noChangeAspect="1"/>
          </p:cNvPicPr>
          <p:nvPr/>
        </p:nvPicPr>
        <p:blipFill>
          <a:blip r:embed="rId4"/>
          <a:stretch>
            <a:fillRect/>
          </a:stretch>
        </p:blipFill>
        <p:spPr>
          <a:xfrm>
            <a:off x="9148163" y="1203272"/>
            <a:ext cx="2371725" cy="1743075"/>
          </a:xfrm>
          <a:prstGeom prst="rect">
            <a:avLst/>
          </a:prstGeom>
        </p:spPr>
      </p:pic>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809556" y="4643537"/>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ea typeface="+mn-lt"/>
                <a:cs typeface="+mn-lt"/>
              </a:rPr>
              <a:t>In this use case, we predict Auto Decision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1409396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6002" y="3547417"/>
            <a:ext cx="4200525" cy="287655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2806422"/>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29</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Auto Decision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445134" y="1115461"/>
            <a:ext cx="9697062" cy="257833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We consider only Approved and Denied Data for training Machine Learning Algorithm</a:t>
            </a:r>
          </a:p>
          <a:p>
            <a:pPr marL="0" indent="0" algn="just" defTabSz="812720">
              <a:lnSpc>
                <a:spcPct val="150000"/>
              </a:lnSpc>
              <a:buFont typeface="Arial" panose="020B0604020202020204" pitchFamily="34" charset="0"/>
              <a:buNone/>
              <a:defRPr/>
            </a:pPr>
            <a:endParaRPr lang="en-US" sz="1800" b="1" dirty="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a:solidFill>
                  <a:schemeClr val="accent2">
                    <a:lumMod val="75000"/>
                  </a:schemeClr>
                </a:solidFill>
              </a:rPr>
              <a:t>99% accuracy</a:t>
            </a:r>
            <a:endParaRPr lang="en-US" sz="1800" b="1" dirty="0"/>
          </a:p>
        </p:txBody>
      </p:sp>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413748"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43935"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8426387" y="452273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a:solidFill>
                  <a:schemeClr val="accent6">
                    <a:lumMod val="75000"/>
                  </a:schemeClr>
                </a:solidFill>
              </a:rPr>
              <a:t>Correctly Classifying Power</a:t>
            </a:r>
          </a:p>
        </p:txBody>
      </p:sp>
    </p:spTree>
    <p:extLst>
      <p:ext uri="{BB962C8B-B14F-4D97-AF65-F5344CB8AC3E}">
        <p14:creationId xmlns:p14="http://schemas.microsoft.com/office/powerpoint/2010/main" val="326681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688393"/>
            <a:ext cx="11251180" cy="2619228"/>
          </a:xfrm>
          <a:ln>
            <a:noFill/>
          </a:ln>
          <a:effectLst/>
        </p:spPr>
        <p:txBody>
          <a:bodyPr>
            <a:normAutofit/>
          </a:bodyPr>
          <a:lstStyle/>
          <a:p>
            <a:pPr algn="just">
              <a:lnSpc>
                <a:spcPct val="150000"/>
              </a:lnSpc>
            </a:pPr>
            <a:r>
              <a:rPr lang="en-US" sz="2400" dirty="0">
                <a:latin typeface="Arial" panose="020B0604020202020204" pitchFamily="34" charset="0"/>
                <a:cs typeface="Arial" panose="020B0604020202020204" pitchFamily="34" charset="0"/>
              </a:rPr>
              <a:t>These are valid concerns of banks, and they are trying their level best to address such issues by using </a:t>
            </a:r>
            <a:r>
              <a:rPr lang="en-US" sz="2400" b="1" dirty="0">
                <a:solidFill>
                  <a:srgbClr val="C00000"/>
                </a:solidFill>
                <a:latin typeface="Arial" panose="020B0604020202020204" pitchFamily="34" charset="0"/>
                <a:cs typeface="Arial" panose="020B0604020202020204" pitchFamily="34" charset="0"/>
              </a:rPr>
              <a:t>traditional credit scoring</a:t>
            </a:r>
            <a:r>
              <a:rPr lang="en-US" sz="2400" dirty="0">
                <a:latin typeface="Arial" panose="020B0604020202020204" pitchFamily="34" charset="0"/>
                <a:cs typeface="Arial" panose="020B0604020202020204" pitchFamily="34" charset="0"/>
              </a:rPr>
              <a:t>, which is worthiness points issued by a set list of providers, consider as gold standard for assessing a person or company’s credit worthiness. (</a:t>
            </a:r>
            <a:r>
              <a:rPr lang="en-US" sz="2400" b="1" dirty="0">
                <a:solidFill>
                  <a:srgbClr val="7030A0"/>
                </a:solidFill>
                <a:latin typeface="Arial" panose="020B0604020202020204" pitchFamily="34" charset="0"/>
                <a:cs typeface="Arial" panose="020B0604020202020204" pitchFamily="34" charset="0"/>
              </a:rPr>
              <a:t>FICO Scoring is an Example</a:t>
            </a:r>
            <a:r>
              <a:rPr lang="en-US" sz="2400" dirty="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3</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Current Banking Process</a:t>
              </a:r>
            </a:p>
          </p:txBody>
        </p:sp>
      </p:grpSp>
      <p:pic>
        <p:nvPicPr>
          <p:cNvPr id="6146" name="Picture 2" descr="Understanding Your FICO® Credit S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745" y="3552388"/>
            <a:ext cx="5756127" cy="283201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rot="16735487">
            <a:off x="3651977" y="5071796"/>
            <a:ext cx="2147197" cy="2043819"/>
            <a:chOff x="7584321" y="1756861"/>
            <a:chExt cx="2849558" cy="2873559"/>
          </a:xfrm>
        </p:grpSpPr>
        <p:sp>
          <p:nvSpPr>
            <p:cNvPr id="19" name="Donut 18"/>
            <p:cNvSpPr/>
            <p:nvPr/>
          </p:nvSpPr>
          <p:spPr>
            <a:xfrm>
              <a:off x="7584321" y="1756861"/>
              <a:ext cx="2849558" cy="2873559"/>
            </a:xfrm>
            <a:prstGeom prst="donut">
              <a:avLst>
                <a:gd name="adj" fmla="val 75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sp>
          <p:nvSpPr>
            <p:cNvPr id="20" name="Freeform 19"/>
            <p:cNvSpPr/>
            <p:nvPr/>
          </p:nvSpPr>
          <p:spPr>
            <a:xfrm>
              <a:off x="8805900" y="1846003"/>
              <a:ext cx="477800" cy="1527868"/>
            </a:xfrm>
            <a:custGeom>
              <a:avLst/>
              <a:gdLst>
                <a:gd name="connsiteX0" fmla="*/ 228750 w 477800"/>
                <a:gd name="connsiteY0" fmla="*/ 0 h 1527868"/>
                <a:gd name="connsiteX1" fmla="*/ 347007 w 477800"/>
                <a:gd name="connsiteY1" fmla="*/ 1100504 h 1527868"/>
                <a:gd name="connsiteX2" fmla="*/ 407828 w 477800"/>
                <a:gd name="connsiteY2" fmla="*/ 1139549 h 1527868"/>
                <a:gd name="connsiteX3" fmla="*/ 477800 w 477800"/>
                <a:gd name="connsiteY3" fmla="*/ 1300396 h 1527868"/>
                <a:gd name="connsiteX4" fmla="*/ 238900 w 477800"/>
                <a:gd name="connsiteY4" fmla="*/ 1527868 h 1527868"/>
                <a:gd name="connsiteX5" fmla="*/ 0 w 477800"/>
                <a:gd name="connsiteY5" fmla="*/ 1300396 h 1527868"/>
                <a:gd name="connsiteX6" fmla="*/ 69972 w 477800"/>
                <a:gd name="connsiteY6" fmla="*/ 1139549 h 1527868"/>
                <a:gd name="connsiteX7" fmla="*/ 108989 w 477800"/>
                <a:gd name="connsiteY7" fmla="*/ 1114502 h 152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800" h="1527868">
                  <a:moveTo>
                    <a:pt x="228750" y="0"/>
                  </a:moveTo>
                  <a:lnTo>
                    <a:pt x="347007" y="1100504"/>
                  </a:lnTo>
                  <a:lnTo>
                    <a:pt x="407828" y="1139549"/>
                  </a:lnTo>
                  <a:cubicBezTo>
                    <a:pt x="451060" y="1180714"/>
                    <a:pt x="477800" y="1237582"/>
                    <a:pt x="477800" y="1300396"/>
                  </a:cubicBezTo>
                  <a:cubicBezTo>
                    <a:pt x="477800" y="1426025"/>
                    <a:pt x="370841" y="1527868"/>
                    <a:pt x="238900" y="1527868"/>
                  </a:cubicBezTo>
                  <a:cubicBezTo>
                    <a:pt x="106959" y="1527868"/>
                    <a:pt x="0" y="1426025"/>
                    <a:pt x="0" y="1300396"/>
                  </a:cubicBezTo>
                  <a:cubicBezTo>
                    <a:pt x="0" y="1237582"/>
                    <a:pt x="26740" y="1180714"/>
                    <a:pt x="69972" y="1139549"/>
                  </a:cubicBezTo>
                  <a:lnTo>
                    <a:pt x="108989" y="111450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Tree>
    <p:extLst>
      <p:ext uri="{BB962C8B-B14F-4D97-AF65-F5344CB8AC3E}">
        <p14:creationId xmlns:p14="http://schemas.microsoft.com/office/powerpoint/2010/main" val="69664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6000000">
                                      <p:cBhvr>
                                        <p:cTn id="6" dur="2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30</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Auto Decision Prediction</a:t>
              </a:r>
            </a:p>
          </p:txBody>
        </p:sp>
      </p:grpSp>
      <p:pic>
        <p:nvPicPr>
          <p:cNvPr id="7" name="Picture 6"/>
          <p:cNvPicPr>
            <a:picLocks noChangeAspect="1"/>
          </p:cNvPicPr>
          <p:nvPr/>
        </p:nvPicPr>
        <p:blipFill>
          <a:blip r:embed="rId3"/>
          <a:stretch>
            <a:fillRect/>
          </a:stretch>
        </p:blipFill>
        <p:spPr>
          <a:xfrm>
            <a:off x="1334976" y="1047916"/>
            <a:ext cx="9324975" cy="5290971"/>
          </a:xfrm>
          <a:prstGeom prst="rect">
            <a:avLst/>
          </a:prstGeom>
        </p:spPr>
      </p:pic>
      <p:sp>
        <p:nvSpPr>
          <p:cNvPr id="10" name="Content Placeholder 2">
            <a:extLst>
              <a:ext uri="{FF2B5EF4-FFF2-40B4-BE49-F238E27FC236}">
                <a16:creationId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Important Features are:-</a:t>
            </a:r>
          </a:p>
        </p:txBody>
      </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916820" y="164079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Term in Month</a:t>
            </a: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7916819" y="209542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Applicant Previous Loans?</a:t>
            </a: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7916819" y="252385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Payment</a:t>
            </a: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7916819" y="298091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Project Type</a:t>
            </a: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7916818" y="3389808"/>
            <a:ext cx="274313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Income of Applicants</a:t>
            </a: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4370926" y="6178763"/>
            <a:ext cx="274313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rgbClr val="C00000"/>
                </a:solidFill>
              </a:rPr>
              <a:t>Conclusions Same Previous</a:t>
            </a:r>
          </a:p>
        </p:txBody>
      </p:sp>
    </p:spTree>
    <p:extLst>
      <p:ext uri="{BB962C8B-B14F-4D97-AF65-F5344CB8AC3E}">
        <p14:creationId xmlns:p14="http://schemas.microsoft.com/office/powerpoint/2010/main" val="84875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31</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3</a:t>
              </a:r>
            </a:p>
          </p:txBody>
        </p:sp>
      </p:grpSp>
      <p:pic>
        <p:nvPicPr>
          <p:cNvPr id="4" name="Picture 3"/>
          <p:cNvPicPr>
            <a:picLocks noChangeAspect="1"/>
          </p:cNvPicPr>
          <p:nvPr/>
        </p:nvPicPr>
        <p:blipFill>
          <a:blip r:embed="rId3"/>
          <a:stretch>
            <a:fillRect/>
          </a:stretch>
        </p:blipFill>
        <p:spPr>
          <a:xfrm>
            <a:off x="397059" y="1115461"/>
            <a:ext cx="9420225" cy="3371850"/>
          </a:xfrm>
          <a:prstGeom prst="rect">
            <a:avLst/>
          </a:prstGeom>
        </p:spPr>
      </p:pic>
      <p:pic>
        <p:nvPicPr>
          <p:cNvPr id="7" name="Picture 6"/>
          <p:cNvPicPr>
            <a:picLocks noChangeAspect="1"/>
          </p:cNvPicPr>
          <p:nvPr/>
        </p:nvPicPr>
        <p:blipFill>
          <a:blip r:embed="rId4"/>
          <a:stretch>
            <a:fillRect/>
          </a:stretch>
        </p:blipFill>
        <p:spPr>
          <a:xfrm>
            <a:off x="9941714" y="1203272"/>
            <a:ext cx="1847850" cy="1476375"/>
          </a:xfrm>
          <a:prstGeom prst="rect">
            <a:avLst/>
          </a:prstGeom>
        </p:spPr>
      </p:pic>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809556" y="4643537"/>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ea typeface="+mn-lt"/>
                <a:cs typeface="+mn-lt"/>
              </a:rPr>
              <a:t>In this use case, we predict Soft Decision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3563853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15505" y="3547417"/>
            <a:ext cx="4133850" cy="28289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2806422"/>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Soft Decision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445134" y="1115461"/>
            <a:ext cx="9697062" cy="257833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We consider only Approved and Denied Data for training Machine Learning Algorithm</a:t>
            </a:r>
          </a:p>
          <a:p>
            <a:pPr marL="0" indent="0" algn="just" defTabSz="812720">
              <a:lnSpc>
                <a:spcPct val="150000"/>
              </a:lnSpc>
              <a:buFont typeface="Arial" panose="020B0604020202020204" pitchFamily="34" charset="0"/>
              <a:buNone/>
              <a:defRPr/>
            </a:pPr>
            <a:endParaRPr lang="en-US" sz="1800" b="1" dirty="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a:solidFill>
                  <a:schemeClr val="accent2">
                    <a:lumMod val="75000"/>
                  </a:schemeClr>
                </a:solidFill>
              </a:rPr>
              <a:t>97% accuracy</a:t>
            </a:r>
            <a:endParaRPr lang="en-US" sz="1800" b="1" dirty="0"/>
          </a:p>
        </p:txBody>
      </p:sp>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413748"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635647"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8426387" y="452273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a:solidFill>
                  <a:schemeClr val="accent6">
                    <a:lumMod val="75000"/>
                  </a:schemeClr>
                </a:solidFill>
              </a:rPr>
              <a:t>Correctly Classifying Power</a:t>
            </a:r>
          </a:p>
        </p:txBody>
      </p:sp>
    </p:spTree>
    <p:extLst>
      <p:ext uri="{BB962C8B-B14F-4D97-AF65-F5344CB8AC3E}">
        <p14:creationId xmlns:p14="http://schemas.microsoft.com/office/powerpoint/2010/main" val="15318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Soft Decision Prediction</a:t>
              </a:r>
            </a:p>
          </p:txBody>
        </p:sp>
      </p:grpSp>
      <p:pic>
        <p:nvPicPr>
          <p:cNvPr id="7" name="Picture 6"/>
          <p:cNvPicPr>
            <a:picLocks noChangeAspect="1"/>
          </p:cNvPicPr>
          <p:nvPr/>
        </p:nvPicPr>
        <p:blipFill>
          <a:blip r:embed="rId3"/>
          <a:stretch>
            <a:fillRect/>
          </a:stretch>
        </p:blipFill>
        <p:spPr>
          <a:xfrm>
            <a:off x="1273064" y="1047916"/>
            <a:ext cx="9448800" cy="4957430"/>
          </a:xfrm>
          <a:prstGeom prst="rect">
            <a:avLst/>
          </a:prstGeom>
        </p:spPr>
      </p:pic>
      <p:sp>
        <p:nvSpPr>
          <p:cNvPr id="10" name="Content Placeholder 2">
            <a:extLst>
              <a:ext uri="{FF2B5EF4-FFF2-40B4-BE49-F238E27FC236}">
                <a16:creationId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Important Features are:-</a:t>
            </a:r>
          </a:p>
        </p:txBody>
      </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916819" y="164079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Interest Rate</a:t>
            </a: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7916819" y="2027516"/>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Term in Months</a:t>
            </a: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7916818" y="238242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Payment</a:t>
            </a: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7916818" y="277139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Project Type</a:t>
            </a: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7916818" y="3160362"/>
            <a:ext cx="2719098"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Previous Loans  of Applicants</a:t>
            </a: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7916817" y="3500775"/>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Applicant Monthly Income</a:t>
            </a:r>
          </a:p>
        </p:txBody>
      </p:sp>
    </p:spTree>
    <p:extLst>
      <p:ext uri="{BB962C8B-B14F-4D97-AF65-F5344CB8AC3E}">
        <p14:creationId xmlns:p14="http://schemas.microsoft.com/office/powerpoint/2010/main" val="370449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de-DE" sz="2800" kern="0" dirty="0">
                <a:solidFill>
                  <a:srgbClr val="FDFEF6"/>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46958" y="6093705"/>
            <a:ext cx="417308" cy="365125"/>
          </a:xfrm>
        </p:spPr>
        <p:txBody>
          <a:bodyPr/>
          <a:lstStyle/>
          <a:p>
            <a:fld id="{1A791804-FCC1-42DE-84BE-371365D4A817}" type="slidenum">
              <a:rPr lang="en-US" sz="1800" b="1" smtClean="0">
                <a:solidFill>
                  <a:schemeClr val="tx1"/>
                </a:solidFill>
              </a:rPr>
              <a:t>34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4</a:t>
              </a:r>
            </a:p>
          </p:txBody>
        </p:sp>
      </p:gr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809556" y="4643537"/>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ea typeface="+mn-lt"/>
                <a:cs typeface="+mn-lt"/>
              </a:rPr>
              <a:t>In this use case, we predict Hard Decision using features discussed, using Random Forest Classification Technique (Supervised Machine Learning Algorithm).</a:t>
            </a:r>
            <a:endParaRPr lang="en-US" sz="1800" b="1" dirty="0"/>
          </a:p>
        </p:txBody>
      </p:sp>
      <p:pic>
        <p:nvPicPr>
          <p:cNvPr id="8" name="Picture 7"/>
          <p:cNvPicPr>
            <a:picLocks noChangeAspect="1"/>
          </p:cNvPicPr>
          <p:nvPr/>
        </p:nvPicPr>
        <p:blipFill>
          <a:blip r:embed="rId3"/>
          <a:stretch>
            <a:fillRect/>
          </a:stretch>
        </p:blipFill>
        <p:spPr>
          <a:xfrm>
            <a:off x="317278" y="1173713"/>
            <a:ext cx="9429750" cy="3248025"/>
          </a:xfrm>
          <a:prstGeom prst="rect">
            <a:avLst/>
          </a:prstGeom>
        </p:spPr>
      </p:pic>
      <p:pic>
        <p:nvPicPr>
          <p:cNvPr id="10" name="Picture 9"/>
          <p:cNvPicPr>
            <a:picLocks noChangeAspect="1"/>
          </p:cNvPicPr>
          <p:nvPr/>
        </p:nvPicPr>
        <p:blipFill>
          <a:blip r:embed="rId4"/>
          <a:stretch>
            <a:fillRect/>
          </a:stretch>
        </p:blipFill>
        <p:spPr>
          <a:xfrm>
            <a:off x="9747028" y="1203272"/>
            <a:ext cx="1704975" cy="1066800"/>
          </a:xfrm>
          <a:prstGeom prst="rect">
            <a:avLst/>
          </a:prstGeom>
        </p:spPr>
      </p:pic>
    </p:spTree>
    <p:extLst>
      <p:ext uri="{BB962C8B-B14F-4D97-AF65-F5344CB8AC3E}">
        <p14:creationId xmlns:p14="http://schemas.microsoft.com/office/powerpoint/2010/main" val="180155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761064" y="3567741"/>
            <a:ext cx="4229100" cy="28670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2806422"/>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Hard Decision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445134" y="1115461"/>
            <a:ext cx="9697062" cy="257833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We consider only Approved and Denied Data for training Machine Learning Algorithm</a:t>
            </a:r>
          </a:p>
          <a:p>
            <a:pPr marL="0" indent="0" algn="just" defTabSz="812720">
              <a:lnSpc>
                <a:spcPct val="150000"/>
              </a:lnSpc>
              <a:buFont typeface="Arial" panose="020B0604020202020204" pitchFamily="34" charset="0"/>
              <a:buNone/>
              <a:defRPr/>
            </a:pPr>
            <a:endParaRPr lang="en-US" sz="1800" b="1" dirty="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a:solidFill>
                  <a:schemeClr val="accent2">
                    <a:lumMod val="75000"/>
                  </a:schemeClr>
                </a:solidFill>
              </a:rPr>
              <a:t>99% accuracy</a:t>
            </a:r>
            <a:endParaRPr lang="en-US" sz="1800" b="1" dirty="0"/>
          </a:p>
        </p:txBody>
      </p:sp>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546100"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43935"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8426387" y="452273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a:solidFill>
                  <a:schemeClr val="accent6">
                    <a:lumMod val="75000"/>
                  </a:schemeClr>
                </a:solidFill>
              </a:rPr>
              <a:t>Correctly Classifying Power</a:t>
            </a:r>
          </a:p>
        </p:txBody>
      </p:sp>
    </p:spTree>
    <p:extLst>
      <p:ext uri="{BB962C8B-B14F-4D97-AF65-F5344CB8AC3E}">
        <p14:creationId xmlns:p14="http://schemas.microsoft.com/office/powerpoint/2010/main" val="198370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36</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Hard Decision Prediction</a:t>
              </a:r>
            </a:p>
          </p:txBody>
        </p:sp>
      </p:grpSp>
      <p:pic>
        <p:nvPicPr>
          <p:cNvPr id="7" name="Picture 6"/>
          <p:cNvPicPr>
            <a:picLocks noChangeAspect="1"/>
          </p:cNvPicPr>
          <p:nvPr/>
        </p:nvPicPr>
        <p:blipFill>
          <a:blip r:embed="rId3"/>
          <a:stretch>
            <a:fillRect/>
          </a:stretch>
        </p:blipFill>
        <p:spPr>
          <a:xfrm>
            <a:off x="1287351" y="1003575"/>
            <a:ext cx="9420225" cy="5090130"/>
          </a:xfrm>
          <a:prstGeom prst="rect">
            <a:avLst/>
          </a:prstGeom>
        </p:spPr>
      </p:pic>
      <p:sp>
        <p:nvSpPr>
          <p:cNvPr id="10" name="Content Placeholder 2">
            <a:extLst>
              <a:ext uri="{FF2B5EF4-FFF2-40B4-BE49-F238E27FC236}">
                <a16:creationId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Important Features are:-</a:t>
            </a:r>
          </a:p>
        </p:txBody>
      </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916819" y="169245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Payment (Return)</a:t>
            </a: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7916818" y="217616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Requested Amount</a:t>
            </a: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7916818" y="2659386"/>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Interest Rate</a:t>
            </a: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7916818" y="308381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Term Months</a:t>
            </a: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7916817" y="3548640"/>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Income Stated</a:t>
            </a:r>
          </a:p>
        </p:txBody>
      </p:sp>
    </p:spTree>
    <p:extLst>
      <p:ext uri="{BB962C8B-B14F-4D97-AF65-F5344CB8AC3E}">
        <p14:creationId xmlns:p14="http://schemas.microsoft.com/office/powerpoint/2010/main" val="216063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37</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Hard Decision Prediction</a:t>
              </a:r>
            </a:p>
          </p:txBody>
        </p:sp>
      </p:gr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a:solidFill>
                  <a:srgbClr val="0075C9"/>
                </a:solidFill>
                <a:ea typeface="+mn-lt"/>
                <a:cs typeface="+mn-lt"/>
              </a:rPr>
              <a:t>Conclusion</a:t>
            </a:r>
          </a:p>
          <a:p>
            <a:pPr marL="0" indent="0" algn="just" defTabSz="812720">
              <a:lnSpc>
                <a:spcPct val="150000"/>
              </a:lnSpc>
              <a:buFont typeface="Arial" panose="020B0604020202020204" pitchFamily="34" charset="0"/>
              <a:buNone/>
              <a:defRPr/>
            </a:pPr>
            <a:endParaRPr lang="en-US" sz="1800" b="1" dirty="0">
              <a:solidFill>
                <a:schemeClr val="accent2">
                  <a:lumMod val="75000"/>
                </a:schemeClr>
              </a:solidFill>
            </a:endParaRPr>
          </a:p>
          <a:p>
            <a:pPr algn="just" defTabSz="812720">
              <a:lnSpc>
                <a:spcPct val="150000"/>
              </a:lnSpc>
              <a:buFontTx/>
              <a:buChar char="-"/>
              <a:defRPr/>
            </a:pPr>
            <a:r>
              <a:rPr lang="en-US" sz="1800" b="1" dirty="0"/>
              <a:t>Most of the records in hard decision are denied as per data</a:t>
            </a:r>
          </a:p>
          <a:p>
            <a:pPr algn="just" defTabSz="812720">
              <a:lnSpc>
                <a:spcPct val="150000"/>
              </a:lnSpc>
              <a:buFontTx/>
              <a:buChar char="-"/>
              <a:defRPr/>
            </a:pPr>
            <a:r>
              <a:rPr lang="en-US" sz="1800" b="1" dirty="0"/>
              <a:t>When large amount is requested, there is a chance of Denial as Hard Decision</a:t>
            </a:r>
          </a:p>
          <a:p>
            <a:pPr algn="just" defTabSz="812720">
              <a:lnSpc>
                <a:spcPct val="150000"/>
              </a:lnSpc>
              <a:buFontTx/>
              <a:buChar char="-"/>
              <a:defRPr/>
            </a:pPr>
            <a:r>
              <a:rPr lang="en-US" sz="1800" b="1" dirty="0"/>
              <a:t>High interest rate can leads to cancelation by applicants</a:t>
            </a:r>
          </a:p>
          <a:p>
            <a:pPr algn="just" defTabSz="812720">
              <a:lnSpc>
                <a:spcPct val="150000"/>
              </a:lnSpc>
              <a:buFontTx/>
              <a:buChar char="-"/>
              <a:defRPr/>
            </a:pPr>
            <a:r>
              <a:rPr lang="en-US" sz="1800" b="1" dirty="0"/>
              <a:t>Return duration of up to 90 months have high probability of application acceptance</a:t>
            </a:r>
          </a:p>
          <a:p>
            <a:pPr algn="just" defTabSz="812720">
              <a:lnSpc>
                <a:spcPct val="150000"/>
              </a:lnSpc>
              <a:buFontTx/>
              <a:buChar char="-"/>
              <a:defRPr/>
            </a:pPr>
            <a:r>
              <a:rPr lang="en-US" sz="1800" b="1" dirty="0"/>
              <a:t>Large monthly income increase chance of acceptance as Hard Decision </a:t>
            </a:r>
          </a:p>
          <a:p>
            <a:pPr algn="just" defTabSz="812720">
              <a:lnSpc>
                <a:spcPct val="150000"/>
              </a:lnSpc>
              <a:buFontTx/>
              <a:buChar char="-"/>
              <a:defRPr/>
            </a:pPr>
            <a:r>
              <a:rPr lang="en-US" sz="1800" b="1" dirty="0"/>
              <a:t>Type of Project mentioned in application is very important</a:t>
            </a:r>
          </a:p>
        </p:txBody>
      </p:sp>
    </p:spTree>
    <p:extLst>
      <p:ext uri="{BB962C8B-B14F-4D97-AF65-F5344CB8AC3E}">
        <p14:creationId xmlns:p14="http://schemas.microsoft.com/office/powerpoint/2010/main" val="3459553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1" y="997532"/>
            <a:ext cx="10802047" cy="3028804"/>
          </a:xfrm>
        </p:spPr>
        <p:txBody>
          <a:bodyPr>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Once applicant submitted loan application, company takes some times to process application in order to give final decision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That duration of processing vary from case to case, some applications takes small amount of time (good score), some may take up to 3 months. On average an application processing takes up to 14 days as per data.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38</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5</a:t>
              </a:r>
            </a:p>
          </p:txBody>
        </p:sp>
      </p:gr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02381" y="4393982"/>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a:solidFill>
                  <a:srgbClr val="0075C9"/>
                </a:solidFill>
                <a:ea typeface="+mn-lt"/>
                <a:cs typeface="+mn-lt"/>
              </a:rPr>
              <a:t>Machine Learning Algorithm(s) has been used to predict how much time an application can take (in term of days) as per given attributes (discussed previously) of applicants. This will give idea at very early stages to company.</a:t>
            </a:r>
          </a:p>
        </p:txBody>
      </p:sp>
    </p:spTree>
    <p:extLst>
      <p:ext uri="{BB962C8B-B14F-4D97-AF65-F5344CB8AC3E}">
        <p14:creationId xmlns:p14="http://schemas.microsoft.com/office/powerpoint/2010/main" val="2641599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143105" y="2329228"/>
            <a:ext cx="9182100" cy="44672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4"/>
            <a:ext cx="11646988" cy="1476349"/>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Model successfully learned the pattern and can predict the loan approval duration up to acceptable accuracy (you can see in the image).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39</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Approval Duration Prediction</a:t>
              </a:r>
            </a:p>
          </p:txBody>
        </p:sp>
      </p:grpSp>
      <p:pic>
        <p:nvPicPr>
          <p:cNvPr id="4" name="Picture 3"/>
          <p:cNvPicPr>
            <a:picLocks noChangeAspect="1"/>
          </p:cNvPicPr>
          <p:nvPr/>
        </p:nvPicPr>
        <p:blipFill>
          <a:blip r:embed="rId4"/>
          <a:stretch>
            <a:fillRect/>
          </a:stretch>
        </p:blipFill>
        <p:spPr>
          <a:xfrm>
            <a:off x="2143105" y="2310177"/>
            <a:ext cx="9077325" cy="4505325"/>
          </a:xfrm>
          <a:prstGeom prst="rect">
            <a:avLst/>
          </a:prstGeom>
        </p:spPr>
      </p:pic>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2700851" y="2800407"/>
            <a:ext cx="3296613" cy="232168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You can the green and blue lines are close to each other which shows that the model is good enough, except for some values (very large duration like 150 days – that will be considered outlier during analysis). </a:t>
            </a:r>
          </a:p>
        </p:txBody>
      </p:sp>
    </p:spTree>
    <p:extLst>
      <p:ext uri="{BB962C8B-B14F-4D97-AF65-F5344CB8AC3E}">
        <p14:creationId xmlns:p14="http://schemas.microsoft.com/office/powerpoint/2010/main" val="161817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688393"/>
            <a:ext cx="11251180" cy="1629505"/>
          </a:xfrm>
          <a:ln>
            <a:noFill/>
          </a:ln>
          <a:effectLst/>
        </p:spPr>
        <p:txBody>
          <a:bodyPr>
            <a:normAutofit/>
          </a:bodyPr>
          <a:lstStyle/>
          <a:p>
            <a:pPr algn="just">
              <a:lnSpc>
                <a:spcPct val="150000"/>
              </a:lnSpc>
            </a:pPr>
            <a:r>
              <a:rPr lang="en-US" sz="2400" dirty="0">
                <a:latin typeface="Arial" panose="020B0604020202020204" pitchFamily="34" charset="0"/>
                <a:cs typeface="Arial" panose="020B0604020202020204" pitchFamily="34" charset="0"/>
              </a:rPr>
              <a:t>Okay, so the problem already fixed by Banking Sector, but using </a:t>
            </a:r>
            <a:r>
              <a:rPr lang="en-US" sz="2400" b="1" dirty="0">
                <a:solidFill>
                  <a:srgbClr val="C00000"/>
                </a:solidFill>
                <a:latin typeface="Arial" panose="020B0604020202020204" pitchFamily="34" charset="0"/>
                <a:cs typeface="Arial" panose="020B0604020202020204" pitchFamily="34" charset="0"/>
              </a:rPr>
              <a:t>Credit Score</a:t>
            </a:r>
            <a:r>
              <a:rPr lang="en-US" sz="2400" dirty="0">
                <a:latin typeface="Arial" panose="020B0604020202020204" pitchFamily="34" charset="0"/>
                <a:cs typeface="Arial" panose="020B0604020202020204" pitchFamily="34" charset="0"/>
              </a:rPr>
              <a:t> (or other scoring techniques), which are mostly </a:t>
            </a:r>
            <a:r>
              <a:rPr lang="en-US" sz="2400" dirty="0">
                <a:solidFill>
                  <a:srgbClr val="C00000"/>
                </a:solidFill>
                <a:latin typeface="Arial" panose="020B0604020202020204" pitchFamily="34" charset="0"/>
                <a:cs typeface="Arial" panose="020B0604020202020204" pitchFamily="34" charset="0"/>
              </a:rPr>
              <a:t>ruled based systems</a:t>
            </a:r>
            <a:r>
              <a:rPr lang="en-US" sz="2400" dirty="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4</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4032738" y="163140"/>
            <a:ext cx="392945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AI in Finance</a:t>
              </a:r>
            </a:p>
          </p:txBody>
        </p:sp>
      </p:grpSp>
      <p:sp>
        <p:nvSpPr>
          <p:cNvPr id="13" name="Title 1"/>
          <p:cNvSpPr txBox="1">
            <a:spLocks/>
          </p:cNvSpPr>
          <p:nvPr/>
        </p:nvSpPr>
        <p:spPr>
          <a:xfrm>
            <a:off x="429218" y="2000737"/>
            <a:ext cx="11251180" cy="2124696"/>
          </a:xfrm>
          <a:prstGeom prst="rect">
            <a:avLst/>
          </a:prstGeom>
          <a:ln>
            <a:noFill/>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a:latin typeface="Arial" panose="020B0604020202020204" pitchFamily="34" charset="0"/>
                <a:cs typeface="Arial" panose="020B0604020202020204" pitchFamily="34" charset="0"/>
              </a:rPr>
              <a:t>By using past data, </a:t>
            </a:r>
            <a:r>
              <a:rPr lang="en-US" sz="2400" b="1" dirty="0">
                <a:solidFill>
                  <a:srgbClr val="C00000"/>
                </a:solidFill>
                <a:latin typeface="Arial" panose="020B0604020202020204" pitchFamily="34" charset="0"/>
                <a:cs typeface="Arial" panose="020B0604020202020204" pitchFamily="34" charset="0"/>
              </a:rPr>
              <a:t>Machine learning </a:t>
            </a:r>
            <a:r>
              <a:rPr lang="en-US" sz="2400" dirty="0">
                <a:latin typeface="Arial" panose="020B0604020202020204" pitchFamily="34" charset="0"/>
                <a:cs typeface="Arial" panose="020B0604020202020204" pitchFamily="34" charset="0"/>
              </a:rPr>
              <a:t>can be leverage to extract hidden patterns/ insight from the data. That </a:t>
            </a:r>
            <a:r>
              <a:rPr lang="en-US" sz="2400" b="1" dirty="0">
                <a:solidFill>
                  <a:srgbClr val="C00000"/>
                </a:solidFill>
                <a:latin typeface="Arial" panose="020B0604020202020204" pitchFamily="34" charset="0"/>
                <a:cs typeface="Arial" panose="020B0604020202020204" pitchFamily="34" charset="0"/>
              </a:rPr>
              <a:t>historic patterns</a:t>
            </a:r>
            <a:r>
              <a:rPr lang="en-US" sz="2400" dirty="0">
                <a:latin typeface="Arial" panose="020B0604020202020204" pitchFamily="34" charset="0"/>
                <a:cs typeface="Arial" panose="020B0604020202020204" pitchFamily="34" charset="0"/>
              </a:rPr>
              <a:t> will be then used to asses person/ company’s credit worthiness</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429218" y="4125433"/>
            <a:ext cx="11251180" cy="1397142"/>
          </a:xfrm>
          <a:prstGeom prst="rect">
            <a:avLst/>
          </a:prstGeom>
          <a:ln>
            <a:noFill/>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a:latin typeface="Arial" panose="020B0604020202020204" pitchFamily="34" charset="0"/>
                <a:cs typeface="Arial" panose="020B0604020202020204" pitchFamily="34" charset="0"/>
              </a:rPr>
              <a:t>Machine Learning not only using transactional data directly, but a lot of other type of data such as transactional behavior, demographic data, other external sources</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21" name="Rectangle 20"/>
          <p:cNvSpPr/>
          <p:nvPr/>
        </p:nvSpPr>
        <p:spPr bwMode="auto">
          <a:xfrm>
            <a:off x="302762" y="1234799"/>
            <a:ext cx="11702817" cy="1077719"/>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2" name="Rectangle 21"/>
          <p:cNvSpPr/>
          <p:nvPr/>
        </p:nvSpPr>
        <p:spPr bwMode="auto">
          <a:xfrm>
            <a:off x="302763" y="2512312"/>
            <a:ext cx="11702817" cy="1618373"/>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3" name="Rectangle 22"/>
          <p:cNvSpPr/>
          <p:nvPr/>
        </p:nvSpPr>
        <p:spPr bwMode="auto">
          <a:xfrm>
            <a:off x="317278" y="4330479"/>
            <a:ext cx="11702817" cy="127716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Tree>
    <p:extLst>
      <p:ext uri="{BB962C8B-B14F-4D97-AF65-F5344CB8AC3E}">
        <p14:creationId xmlns:p14="http://schemas.microsoft.com/office/powerpoint/2010/main" val="186968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4"/>
            <a:ext cx="11646988" cy="946961"/>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What factors affect the loan approval duration?</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40</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Approval Duration Prediction</a:t>
              </a:r>
            </a:p>
          </p:txBody>
        </p:sp>
      </p:grpSp>
      <p:pic>
        <p:nvPicPr>
          <p:cNvPr id="8" name="Picture 7"/>
          <p:cNvPicPr>
            <a:picLocks noChangeAspect="1"/>
          </p:cNvPicPr>
          <p:nvPr/>
        </p:nvPicPr>
        <p:blipFill>
          <a:blip r:embed="rId3"/>
          <a:stretch>
            <a:fillRect/>
          </a:stretch>
        </p:blipFill>
        <p:spPr>
          <a:xfrm>
            <a:off x="1351812" y="1636295"/>
            <a:ext cx="9477375" cy="4707355"/>
          </a:xfrm>
          <a:prstGeom prst="rect">
            <a:avLst/>
          </a:prstGeom>
        </p:spPr>
      </p:pic>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8313821" y="1687954"/>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Stated Monthly Income</a:t>
            </a: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8313820" y="2104896"/>
            <a:ext cx="251536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Monthly Payment (Return)</a:t>
            </a: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8313819" y="2500119"/>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Applicant Previous Loan</a:t>
            </a: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8313819" y="2954327"/>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Product Type (</a:t>
            </a:r>
            <a:r>
              <a:rPr lang="en-US" sz="1600" b="1" dirty="0" err="1">
                <a:solidFill>
                  <a:schemeClr val="accent6">
                    <a:lumMod val="75000"/>
                  </a:schemeClr>
                </a:solidFill>
              </a:rPr>
              <a:t>Benji</a:t>
            </a:r>
            <a:r>
              <a:rPr lang="en-US" sz="1600" b="1" dirty="0">
                <a:solidFill>
                  <a:schemeClr val="accent6">
                    <a:lumMod val="75000"/>
                  </a:schemeClr>
                </a:solidFill>
              </a:rPr>
              <a:t>?)</a:t>
            </a: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8313818" y="3354530"/>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Term in Months</a:t>
            </a:r>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8313817" y="3763680"/>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Requested Amount</a:t>
            </a:r>
          </a:p>
        </p:txBody>
      </p:sp>
      <p:sp>
        <p:nvSpPr>
          <p:cNvPr id="20" name="Content Placeholder 2">
            <a:extLst>
              <a:ext uri="{FF2B5EF4-FFF2-40B4-BE49-F238E27FC236}">
                <a16:creationId xmlns:a16="http://schemas.microsoft.com/office/drawing/2014/main" id="{750A0D06-2342-8B40-941A-10FA113ABCF3}"/>
              </a:ext>
            </a:extLst>
          </p:cNvPr>
          <p:cNvSpPr txBox="1">
            <a:spLocks/>
          </p:cNvSpPr>
          <p:nvPr/>
        </p:nvSpPr>
        <p:spPr>
          <a:xfrm>
            <a:off x="2310063" y="6251790"/>
            <a:ext cx="8519124" cy="5088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1800" b="1" dirty="0"/>
              <a:t>Small Requested Amount takes less days to approve and large amount takes large time</a:t>
            </a:r>
          </a:p>
          <a:p>
            <a:pPr algn="just" defTabSz="812720">
              <a:lnSpc>
                <a:spcPct val="150000"/>
              </a:lnSpc>
              <a:buFontTx/>
              <a:buChar char="-"/>
              <a:defRPr/>
            </a:pPr>
            <a:endParaRPr lang="en-US" sz="1800" b="1" dirty="0"/>
          </a:p>
        </p:txBody>
      </p:sp>
    </p:spTree>
    <p:extLst>
      <p:ext uri="{BB962C8B-B14F-4D97-AF65-F5344CB8AC3E}">
        <p14:creationId xmlns:p14="http://schemas.microsoft.com/office/powerpoint/2010/main" val="213049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7" grpId="0"/>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260713"/>
            <a:ext cx="10802047" cy="2153370"/>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 As a company, we are interested in finding how much loan (</a:t>
            </a:r>
            <a:r>
              <a:rPr lang="en-US" sz="2800" b="1" dirty="0">
                <a:solidFill>
                  <a:srgbClr val="FF0000"/>
                </a:solidFill>
                <a:latin typeface="Times New Roman" panose="02020603050405020304" pitchFamily="18" charset="0"/>
                <a:cs typeface="Times New Roman" panose="02020603050405020304" pitchFamily="18" charset="0"/>
              </a:rPr>
              <a:t>Optimal Value</a:t>
            </a:r>
            <a:r>
              <a:rPr lang="en-US" sz="2800" dirty="0">
                <a:latin typeface="Times New Roman" panose="02020603050405020304" pitchFamily="18" charset="0"/>
                <a:cs typeface="Times New Roman" panose="02020603050405020304" pitchFamily="18" charset="0"/>
              </a:rPr>
              <a:t>) should be given to applicant based on his own attributes, so that he pay back without going into defaulter stage.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41</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6</a:t>
              </a:r>
            </a:p>
          </p:txBody>
        </p:sp>
      </p:gr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02381" y="3580478"/>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a:solidFill>
                  <a:srgbClr val="0075C9"/>
                </a:solidFill>
                <a:ea typeface="+mn-lt"/>
                <a:cs typeface="+mn-lt"/>
              </a:rPr>
              <a:t>Machine Learning Algorithm(s) has been used to predict how much loan we can give to an application as per given attributes (discussed previously) of applicants. This will give idea at very early stages to company to reduce risk of defaulting.</a:t>
            </a:r>
          </a:p>
        </p:txBody>
      </p:sp>
    </p:spTree>
    <p:extLst>
      <p:ext uri="{BB962C8B-B14F-4D97-AF65-F5344CB8AC3E}">
        <p14:creationId xmlns:p14="http://schemas.microsoft.com/office/powerpoint/2010/main" val="3391964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920007" y="2285983"/>
            <a:ext cx="9220200" cy="443865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042903"/>
            <a:ext cx="11646988" cy="1033139"/>
          </a:xfrm>
        </p:spPr>
        <p:txBody>
          <a:bodyPr>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We have developed a perfect model (machine learning model) which predict how much loan amount should be awarded to applicants (to avoid loan defaults)</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57591" y="6093705"/>
            <a:ext cx="435935" cy="365125"/>
          </a:xfrm>
        </p:spPr>
        <p:txBody>
          <a:bodyPr/>
          <a:lstStyle/>
          <a:p>
            <a:fld id="{1A791804-FCC1-42DE-84BE-371365D4A817}" type="slidenum">
              <a:rPr lang="en-US" sz="1800" b="1" smtClean="0">
                <a:solidFill>
                  <a:schemeClr val="tx1"/>
                </a:solidFill>
              </a:rPr>
              <a:t>42</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Amount Prediction</a:t>
              </a:r>
            </a:p>
          </p:txBody>
        </p:sp>
      </p:grpSp>
      <p:pic>
        <p:nvPicPr>
          <p:cNvPr id="9" name="Picture 8"/>
          <p:cNvPicPr>
            <a:picLocks noChangeAspect="1"/>
          </p:cNvPicPr>
          <p:nvPr/>
        </p:nvPicPr>
        <p:blipFill>
          <a:blip r:embed="rId4"/>
          <a:stretch>
            <a:fillRect/>
          </a:stretch>
        </p:blipFill>
        <p:spPr>
          <a:xfrm>
            <a:off x="2117543" y="2276458"/>
            <a:ext cx="9010650" cy="4448175"/>
          </a:xfrm>
          <a:prstGeom prst="rect">
            <a:avLst/>
          </a:prstGeom>
        </p:spPr>
      </p:pic>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6622868" y="1901721"/>
            <a:ext cx="4384518" cy="115909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You can the green and blue lines are close to each other which shows that the model is good enough – an accurate model. </a:t>
            </a:r>
          </a:p>
        </p:txBody>
      </p:sp>
    </p:spTree>
    <p:extLst>
      <p:ext uri="{BB962C8B-B14F-4D97-AF65-F5344CB8AC3E}">
        <p14:creationId xmlns:p14="http://schemas.microsoft.com/office/powerpoint/2010/main" val="286632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042903"/>
            <a:ext cx="11646988" cy="1033139"/>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57591" y="6093705"/>
            <a:ext cx="435935" cy="365125"/>
          </a:xfrm>
        </p:spPr>
        <p:txBody>
          <a:bodyPr/>
          <a:lstStyle/>
          <a:p>
            <a:fld id="{1A791804-FCC1-42DE-84BE-371365D4A817}" type="slidenum">
              <a:rPr lang="en-US" sz="1800" b="1" smtClean="0">
                <a:solidFill>
                  <a:schemeClr val="tx1"/>
                </a:solidFill>
              </a:rPr>
              <a:t>43</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Loan Amount Prediction</a:t>
              </a:r>
            </a:p>
          </p:txBody>
        </p:sp>
      </p:grpSp>
      <p:pic>
        <p:nvPicPr>
          <p:cNvPr id="4" name="Picture 3"/>
          <p:cNvPicPr>
            <a:picLocks noChangeAspect="1"/>
          </p:cNvPicPr>
          <p:nvPr/>
        </p:nvPicPr>
        <p:blipFill>
          <a:blip r:embed="rId3"/>
          <a:stretch>
            <a:fillRect/>
          </a:stretch>
        </p:blipFill>
        <p:spPr>
          <a:xfrm>
            <a:off x="1043608" y="1116176"/>
            <a:ext cx="9439275" cy="5132689"/>
          </a:xfrm>
          <a:prstGeom prst="rect">
            <a:avLst/>
          </a:prstGeom>
        </p:spPr>
      </p:pic>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2523745" y="1242195"/>
            <a:ext cx="7705344"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How much loan an applicant will get? Mostly depends on Monthly Income</a:t>
            </a: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2838540" y="1637587"/>
            <a:ext cx="7705344"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Amount also increase with increase in monthly payment and vice versa</a:t>
            </a: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3314893" y="2059149"/>
            <a:ext cx="6914196"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Based on previous loan history, an applicant can get low or high loan, if the applicant previous record of payment is okay, he will be given loan otherwise low amount</a:t>
            </a: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3746844" y="3169067"/>
            <a:ext cx="7705344"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Loan Amount is also closely related to financial product (</a:t>
            </a:r>
            <a:r>
              <a:rPr lang="en-US" sz="1600" b="1" dirty="0" err="1">
                <a:solidFill>
                  <a:schemeClr val="accent6">
                    <a:lumMod val="75000"/>
                  </a:schemeClr>
                </a:solidFill>
              </a:rPr>
              <a:t>Benji</a:t>
            </a:r>
            <a:r>
              <a:rPr lang="en-US" sz="1600" b="1" dirty="0">
                <a:solidFill>
                  <a:schemeClr val="accent6">
                    <a:lumMod val="75000"/>
                  </a:schemeClr>
                </a:solidFill>
              </a:rPr>
              <a:t> or Lending Point)</a:t>
            </a:r>
          </a:p>
        </p:txBody>
      </p:sp>
    </p:spTree>
    <p:extLst>
      <p:ext uri="{BB962C8B-B14F-4D97-AF65-F5344CB8AC3E}">
        <p14:creationId xmlns:p14="http://schemas.microsoft.com/office/powerpoint/2010/main" val="165493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358249"/>
            <a:ext cx="10802047" cy="2005525"/>
          </a:xfrm>
        </p:spPr>
        <p:txBody>
          <a:bodyPr>
            <a:normAutofit fontScale="90000"/>
          </a:bodyPr>
          <a:lstStyle/>
          <a:p>
            <a:pPr algn="just">
              <a:lnSpc>
                <a:spcPct val="150000"/>
              </a:lnSpc>
            </a:pPr>
            <a:r>
              <a:rPr lang="en-US" sz="2800" dirty="0">
                <a:latin typeface="Times New Roman" panose="02020603050405020304" pitchFamily="18" charset="0"/>
                <a:cs typeface="Times New Roman" panose="02020603050405020304" pitchFamily="18" charset="0"/>
              </a:rPr>
              <a:t>- As a company, we are also interested in finding how many applications may received next time frame (</a:t>
            </a:r>
            <a:r>
              <a:rPr lang="en-US" sz="2800" b="1" dirty="0">
                <a:solidFill>
                  <a:srgbClr val="00B050"/>
                </a:solidFill>
                <a:latin typeface="Times New Roman" panose="02020603050405020304" pitchFamily="18" charset="0"/>
                <a:cs typeface="Times New Roman" panose="02020603050405020304" pitchFamily="18" charset="0"/>
              </a:rPr>
              <a:t>may be next day/ week/ month/ 6 months</a:t>
            </a:r>
            <a:r>
              <a:rPr lang="en-US" sz="2800" dirty="0">
                <a:latin typeface="Times New Roman" panose="02020603050405020304" pitchFamily="18" charset="0"/>
                <a:cs typeface="Times New Roman" panose="02020603050405020304" pitchFamily="18" charset="0"/>
              </a:rPr>
              <a:t>). Using this information company will make necessary arrangements.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44</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7</a:t>
              </a:r>
            </a:p>
          </p:txBody>
        </p:sp>
      </p:gr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02380" y="3599254"/>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a:solidFill>
                  <a:srgbClr val="0075C9"/>
                </a:solidFill>
                <a:ea typeface="+mn-lt"/>
                <a:cs typeface="+mn-lt"/>
              </a:rPr>
              <a:t>Machine Learning Algorithm is used to forecast the number of applications in next time frame based on last one month data (</a:t>
            </a:r>
            <a:r>
              <a:rPr lang="en-US" sz="2400" b="1" dirty="0">
                <a:solidFill>
                  <a:srgbClr val="00B050"/>
                </a:solidFill>
                <a:ea typeface="+mn-lt"/>
                <a:cs typeface="+mn-lt"/>
              </a:rPr>
              <a:t>by analyzing last 30 days, model predict number of applications</a:t>
            </a:r>
            <a:r>
              <a:rPr lang="en-US" sz="2400" dirty="0">
                <a:solidFill>
                  <a:srgbClr val="0075C9"/>
                </a:solidFill>
                <a:ea typeface="+mn-lt"/>
                <a:cs typeface="+mn-lt"/>
              </a:rPr>
              <a:t>). </a:t>
            </a:r>
          </a:p>
        </p:txBody>
      </p:sp>
    </p:spTree>
    <p:extLst>
      <p:ext uri="{BB962C8B-B14F-4D97-AF65-F5344CB8AC3E}">
        <p14:creationId xmlns:p14="http://schemas.microsoft.com/office/powerpoint/2010/main" val="1353337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1005353"/>
          </a:xfrm>
        </p:spPr>
        <p:txBody>
          <a:bodyP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Dataset Creation</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38540" y="6093705"/>
            <a:ext cx="459838" cy="365125"/>
          </a:xfrm>
        </p:spPr>
        <p:txBody>
          <a:bodyPr/>
          <a:lstStyle/>
          <a:p>
            <a:fld id="{1A791804-FCC1-42DE-84BE-371365D4A817}" type="slidenum">
              <a:rPr lang="en-US" sz="1800" b="1" smtClean="0">
                <a:solidFill>
                  <a:schemeClr val="tx1"/>
                </a:solidFill>
              </a:rPr>
              <a:t>45</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Possible Loan Applications Forecasting</a:t>
              </a:r>
            </a:p>
          </p:txBody>
        </p:sp>
      </p:grpSp>
      <p:sp>
        <p:nvSpPr>
          <p:cNvPr id="13" name="Rectangle 12"/>
          <p:cNvSpPr/>
          <p:nvPr/>
        </p:nvSpPr>
        <p:spPr bwMode="auto">
          <a:xfrm>
            <a:off x="2264893" y="2307890"/>
            <a:ext cx="1995054" cy="561109"/>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effectLst/>
                <a:latin typeface="Arial" pitchFamily="34" charset="0"/>
              </a:rPr>
              <a:t>Day</a:t>
            </a:r>
            <a:r>
              <a:rPr kumimoji="0" lang="en-US" b="0" i="0" u="none" strike="noStrike" cap="none" normalizeH="0" dirty="0">
                <a:ln>
                  <a:noFill/>
                </a:ln>
                <a:effectLst/>
                <a:latin typeface="Arial" pitchFamily="34" charset="0"/>
              </a:rPr>
              <a:t> 1 Applicants</a:t>
            </a:r>
            <a:endParaRPr kumimoji="0" lang="" sz="1050" b="0" i="0" u="none" strike="noStrike" cap="none" normalizeH="0" baseline="0" dirty="0" err="1">
              <a:ln>
                <a:noFill/>
              </a:ln>
              <a:effectLst/>
              <a:latin typeface="Arial" pitchFamily="34" charset="0"/>
            </a:endParaRPr>
          </a:p>
        </p:txBody>
      </p:sp>
      <p:sp>
        <p:nvSpPr>
          <p:cNvPr id="14" name="Rectangle 13"/>
          <p:cNvSpPr/>
          <p:nvPr/>
        </p:nvSpPr>
        <p:spPr bwMode="auto">
          <a:xfrm>
            <a:off x="2264893" y="2868999"/>
            <a:ext cx="1995054" cy="561109"/>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pitchFamily="34" charset="0"/>
              </a:rPr>
              <a:t>Day</a:t>
            </a:r>
            <a:r>
              <a:rPr kumimoji="0" lang="en-US" sz="2800" b="0" i="0" u="none" strike="noStrike" cap="none" normalizeH="0" dirty="0">
                <a:ln>
                  <a:noFill/>
                </a:ln>
                <a:solidFill>
                  <a:schemeClr val="bg1"/>
                </a:solidFill>
                <a:effectLst/>
                <a:latin typeface="Arial" pitchFamily="34" charset="0"/>
              </a:rPr>
              <a:t> </a:t>
            </a:r>
            <a:r>
              <a:rPr lang="en-US" dirty="0">
                <a:solidFill>
                  <a:schemeClr val="bg1"/>
                </a:solidFill>
                <a:latin typeface="Arial" pitchFamily="34" charset="0"/>
              </a:rPr>
              <a:t>2</a:t>
            </a:r>
            <a:r>
              <a:rPr kumimoji="0" lang="en-US" sz="2800" b="0" i="0" u="none" strike="noStrike" cap="none" normalizeH="0" dirty="0">
                <a:ln>
                  <a:noFill/>
                </a:ln>
                <a:solidFill>
                  <a:schemeClr val="bg1"/>
                </a:solidFill>
                <a:effectLst/>
                <a:latin typeface="Arial" pitchFamily="34" charset="0"/>
              </a:rPr>
              <a:t> </a:t>
            </a:r>
            <a:r>
              <a:rPr lang="en-US" dirty="0">
                <a:solidFill>
                  <a:schemeClr val="bg1"/>
                </a:solidFill>
                <a:latin typeface="Arial" pitchFamily="34" charset="0"/>
              </a:rPr>
              <a:t>Applicants</a:t>
            </a:r>
            <a:endParaRPr lang="" dirty="0" err="1">
              <a:solidFill>
                <a:schemeClr val="bg1"/>
              </a:solidFill>
              <a:latin typeface="Arial" pitchFamily="34" charset="0"/>
            </a:endParaRPr>
          </a:p>
        </p:txBody>
      </p:sp>
      <p:sp>
        <p:nvSpPr>
          <p:cNvPr id="17" name="Rectangle 16"/>
          <p:cNvSpPr/>
          <p:nvPr/>
        </p:nvSpPr>
        <p:spPr bwMode="auto">
          <a:xfrm>
            <a:off x="2264893" y="3430108"/>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18" name="Rectangle 17"/>
          <p:cNvSpPr/>
          <p:nvPr/>
        </p:nvSpPr>
        <p:spPr bwMode="auto">
          <a:xfrm>
            <a:off x="2264893" y="3991217"/>
            <a:ext cx="1995054" cy="56110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4 Applicants</a:t>
            </a:r>
            <a:endParaRPr lang="" dirty="0" err="1">
              <a:solidFill>
                <a:schemeClr val="bg1"/>
              </a:solidFill>
              <a:latin typeface="Arial" pitchFamily="34" charset="0"/>
            </a:endParaRPr>
          </a:p>
        </p:txBody>
      </p:sp>
      <p:sp>
        <p:nvSpPr>
          <p:cNvPr id="19" name="Rectangle 18"/>
          <p:cNvSpPr/>
          <p:nvPr/>
        </p:nvSpPr>
        <p:spPr bwMode="auto">
          <a:xfrm>
            <a:off x="2264893" y="4552326"/>
            <a:ext cx="1995054" cy="561109"/>
          </a:xfrm>
          <a:prstGeom prst="rect">
            <a:avLst/>
          </a:prstGeom>
          <a:solidFill>
            <a:srgbClr val="E5341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5 Applicants</a:t>
            </a:r>
            <a:endParaRPr lang="" dirty="0" err="1">
              <a:solidFill>
                <a:schemeClr val="bg1"/>
              </a:solidFill>
              <a:latin typeface="Arial" pitchFamily="34" charset="0"/>
            </a:endParaRPr>
          </a:p>
        </p:txBody>
      </p:sp>
      <p:sp>
        <p:nvSpPr>
          <p:cNvPr id="20" name="Rectangle 19"/>
          <p:cNvSpPr/>
          <p:nvPr/>
        </p:nvSpPr>
        <p:spPr bwMode="auto">
          <a:xfrm>
            <a:off x="2264893" y="5113435"/>
            <a:ext cx="1995054" cy="561109"/>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6 Applicants</a:t>
            </a:r>
            <a:endParaRPr lang="" dirty="0" err="1">
              <a:solidFill>
                <a:schemeClr val="bg1"/>
              </a:solidFill>
              <a:latin typeface="Arial" pitchFamily="34" charset="0"/>
            </a:endParaRPr>
          </a:p>
        </p:txBody>
      </p:sp>
      <p:sp>
        <p:nvSpPr>
          <p:cNvPr id="21" name="Rectangle 20"/>
          <p:cNvSpPr/>
          <p:nvPr/>
        </p:nvSpPr>
        <p:spPr bwMode="auto">
          <a:xfrm>
            <a:off x="2264893" y="5674544"/>
            <a:ext cx="1995054" cy="561109"/>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7 Applicants</a:t>
            </a:r>
            <a:endParaRPr lang="" dirty="0" err="1">
              <a:solidFill>
                <a:schemeClr val="bg1"/>
              </a:solidFill>
              <a:latin typeface="Arial" pitchFamily="34" charset="0"/>
            </a:endParaRPr>
          </a:p>
        </p:txBody>
      </p:sp>
      <p:sp>
        <p:nvSpPr>
          <p:cNvPr id="22" name="Rectangle 21"/>
          <p:cNvSpPr/>
          <p:nvPr/>
        </p:nvSpPr>
        <p:spPr bwMode="auto">
          <a:xfrm>
            <a:off x="2264893" y="6235653"/>
            <a:ext cx="1995054" cy="561109"/>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N Applicants</a:t>
            </a:r>
            <a:endParaRPr lang="" dirty="0" err="1">
              <a:latin typeface="Arial" pitchFamily="34" charset="0"/>
            </a:endParaRPr>
          </a:p>
        </p:txBody>
      </p:sp>
      <p:grpSp>
        <p:nvGrpSpPr>
          <p:cNvPr id="23" name="Group 22"/>
          <p:cNvGrpSpPr/>
          <p:nvPr/>
        </p:nvGrpSpPr>
        <p:grpSpPr>
          <a:xfrm>
            <a:off x="2264893" y="1542426"/>
            <a:ext cx="1995054" cy="640774"/>
            <a:chOff x="508000" y="1042554"/>
            <a:chExt cx="1995054" cy="640774"/>
          </a:xfrm>
        </p:grpSpPr>
        <p:sp>
          <p:nvSpPr>
            <p:cNvPr id="24" name="Rounded Rectangle 23"/>
            <p:cNvSpPr/>
            <p:nvPr/>
          </p:nvSpPr>
          <p:spPr bwMode="auto">
            <a:xfrm>
              <a:off x="508000" y="1118754"/>
              <a:ext cx="1995054" cy="564574"/>
            </a:xfrm>
            <a:prstGeom prst="roundRect">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5" name="Titel 1"/>
            <p:cNvSpPr txBox="1">
              <a:spLocks/>
            </p:cNvSpPr>
            <p:nvPr/>
          </p:nvSpPr>
          <p:spPr bwMode="auto">
            <a:xfrm>
              <a:off x="789419" y="1042554"/>
              <a:ext cx="1411433"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a:solidFill>
                    <a:srgbClr val="FFFF00"/>
                  </a:solidFill>
                </a:rPr>
                <a:t>Dataset</a:t>
              </a:r>
            </a:p>
          </p:txBody>
        </p:sp>
      </p:grpSp>
      <p:sp>
        <p:nvSpPr>
          <p:cNvPr id="26" name="Right Arrow 25"/>
          <p:cNvSpPr/>
          <p:nvPr/>
        </p:nvSpPr>
        <p:spPr bwMode="auto">
          <a:xfrm>
            <a:off x="4365014" y="3991216"/>
            <a:ext cx="800100" cy="561109"/>
          </a:xfrm>
          <a:prstGeom prst="rightArrow">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7" name="Rectangle 26"/>
          <p:cNvSpPr/>
          <p:nvPr/>
        </p:nvSpPr>
        <p:spPr bwMode="auto">
          <a:xfrm>
            <a:off x="5185887" y="2328672"/>
            <a:ext cx="1995054" cy="561109"/>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1 Applicants</a:t>
            </a:r>
            <a:endParaRPr lang="" dirty="0" err="1">
              <a:latin typeface="Arial" pitchFamily="34" charset="0"/>
            </a:endParaRPr>
          </a:p>
        </p:txBody>
      </p:sp>
      <p:sp>
        <p:nvSpPr>
          <p:cNvPr id="28" name="Rectangle 27"/>
          <p:cNvSpPr/>
          <p:nvPr/>
        </p:nvSpPr>
        <p:spPr bwMode="auto">
          <a:xfrm>
            <a:off x="7087422" y="2328671"/>
            <a:ext cx="1995054" cy="561109"/>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2 Applicants</a:t>
            </a:r>
            <a:endParaRPr lang="" dirty="0" err="1">
              <a:solidFill>
                <a:schemeClr val="bg1"/>
              </a:solidFill>
              <a:latin typeface="Arial" pitchFamily="34" charset="0"/>
            </a:endParaRPr>
          </a:p>
        </p:txBody>
      </p:sp>
      <p:sp>
        <p:nvSpPr>
          <p:cNvPr id="29" name="Rectangle 28"/>
          <p:cNvSpPr/>
          <p:nvPr/>
        </p:nvSpPr>
        <p:spPr bwMode="auto">
          <a:xfrm>
            <a:off x="9027070" y="2328670"/>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30" name="Rectangle 29"/>
          <p:cNvSpPr/>
          <p:nvPr/>
        </p:nvSpPr>
        <p:spPr bwMode="auto">
          <a:xfrm>
            <a:off x="5181276" y="2875925"/>
            <a:ext cx="1995054" cy="561109"/>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2 Applicants</a:t>
            </a:r>
            <a:endParaRPr lang="" dirty="0" err="1">
              <a:solidFill>
                <a:schemeClr val="bg1"/>
              </a:solidFill>
              <a:latin typeface="Arial" pitchFamily="34" charset="0"/>
            </a:endParaRPr>
          </a:p>
        </p:txBody>
      </p:sp>
      <p:sp>
        <p:nvSpPr>
          <p:cNvPr id="31" name="Rectangle 30"/>
          <p:cNvSpPr/>
          <p:nvPr/>
        </p:nvSpPr>
        <p:spPr bwMode="auto">
          <a:xfrm>
            <a:off x="7074727" y="2879389"/>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32" name="Rectangle 31"/>
          <p:cNvSpPr/>
          <p:nvPr/>
        </p:nvSpPr>
        <p:spPr bwMode="auto">
          <a:xfrm>
            <a:off x="9025920" y="2879390"/>
            <a:ext cx="1995054" cy="56110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4 Applicants</a:t>
            </a:r>
            <a:endParaRPr lang="" dirty="0" err="1">
              <a:solidFill>
                <a:schemeClr val="bg1"/>
              </a:solidFill>
              <a:latin typeface="Arial" pitchFamily="34" charset="0"/>
            </a:endParaRPr>
          </a:p>
        </p:txBody>
      </p:sp>
      <p:sp>
        <p:nvSpPr>
          <p:cNvPr id="33" name="Rectangle 32"/>
          <p:cNvSpPr/>
          <p:nvPr/>
        </p:nvSpPr>
        <p:spPr bwMode="auto">
          <a:xfrm>
            <a:off x="5185894" y="3437033"/>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34" name="Rectangle 33"/>
          <p:cNvSpPr/>
          <p:nvPr/>
        </p:nvSpPr>
        <p:spPr bwMode="auto">
          <a:xfrm>
            <a:off x="7073577" y="3437033"/>
            <a:ext cx="1995054" cy="56110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4 Applicants</a:t>
            </a:r>
            <a:endParaRPr lang="" dirty="0" err="1">
              <a:solidFill>
                <a:schemeClr val="bg1"/>
              </a:solidFill>
              <a:latin typeface="Arial" pitchFamily="34" charset="0"/>
            </a:endParaRPr>
          </a:p>
        </p:txBody>
      </p:sp>
      <p:sp>
        <p:nvSpPr>
          <p:cNvPr id="35" name="Rectangle 34"/>
          <p:cNvSpPr/>
          <p:nvPr/>
        </p:nvSpPr>
        <p:spPr bwMode="auto">
          <a:xfrm>
            <a:off x="9025920" y="3437033"/>
            <a:ext cx="1995054" cy="561109"/>
          </a:xfrm>
          <a:prstGeom prst="rect">
            <a:avLst/>
          </a:prstGeom>
          <a:solidFill>
            <a:srgbClr val="E5341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5 Applicants</a:t>
            </a:r>
            <a:endParaRPr lang="" dirty="0" err="1">
              <a:solidFill>
                <a:schemeClr val="bg1"/>
              </a:solidFill>
              <a:latin typeface="Arial" pitchFamily="34" charset="0"/>
            </a:endParaRPr>
          </a:p>
        </p:txBody>
      </p:sp>
      <p:sp>
        <p:nvSpPr>
          <p:cNvPr id="36" name="Left Brace 35"/>
          <p:cNvSpPr/>
          <p:nvPr/>
        </p:nvSpPr>
        <p:spPr bwMode="auto">
          <a:xfrm rot="16200000">
            <a:off x="6845267" y="2647032"/>
            <a:ext cx="654627" cy="3706678"/>
          </a:xfrm>
          <a:prstGeom prst="leftBrac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 sz="2000" b="0" i="0" u="none" strike="noStrike" cap="none" normalizeH="0" baseline="0">
              <a:ln>
                <a:noFill/>
              </a:ln>
              <a:solidFill>
                <a:schemeClr val="tx1"/>
              </a:solidFill>
              <a:effectLst/>
              <a:latin typeface="Arial" pitchFamily="34" charset="0"/>
            </a:endParaRPr>
          </a:p>
        </p:txBody>
      </p:sp>
      <p:sp>
        <p:nvSpPr>
          <p:cNvPr id="37" name="Titel 1"/>
          <p:cNvSpPr txBox="1">
            <a:spLocks/>
          </p:cNvSpPr>
          <p:nvPr/>
        </p:nvSpPr>
        <p:spPr bwMode="auto">
          <a:xfrm>
            <a:off x="6088746" y="4697800"/>
            <a:ext cx="2339112"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a:t>X - Predictor</a:t>
            </a:r>
          </a:p>
        </p:txBody>
      </p:sp>
      <p:sp>
        <p:nvSpPr>
          <p:cNvPr id="38" name="Left Brace 37"/>
          <p:cNvSpPr/>
          <p:nvPr/>
        </p:nvSpPr>
        <p:spPr bwMode="auto">
          <a:xfrm rot="16200000">
            <a:off x="9739276" y="3516257"/>
            <a:ext cx="654627" cy="1968225"/>
          </a:xfrm>
          <a:prstGeom prst="leftBrac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 sz="2000" b="0" i="0" u="none" strike="noStrike" cap="none" normalizeH="0" baseline="0">
              <a:ln>
                <a:noFill/>
              </a:ln>
              <a:solidFill>
                <a:schemeClr val="tx1"/>
              </a:solidFill>
              <a:effectLst/>
              <a:latin typeface="Arial" pitchFamily="34" charset="0"/>
            </a:endParaRPr>
          </a:p>
        </p:txBody>
      </p:sp>
      <p:sp>
        <p:nvSpPr>
          <p:cNvPr id="39" name="Titel 1"/>
          <p:cNvSpPr txBox="1">
            <a:spLocks/>
          </p:cNvSpPr>
          <p:nvPr/>
        </p:nvSpPr>
        <p:spPr bwMode="auto">
          <a:xfrm>
            <a:off x="8915658" y="4680479"/>
            <a:ext cx="2339112"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a:t>y - Target</a:t>
            </a:r>
          </a:p>
        </p:txBody>
      </p:sp>
      <p:sp>
        <p:nvSpPr>
          <p:cNvPr id="40" name="Titel 1"/>
          <p:cNvSpPr txBox="1">
            <a:spLocks/>
          </p:cNvSpPr>
          <p:nvPr/>
        </p:nvSpPr>
        <p:spPr bwMode="auto">
          <a:xfrm>
            <a:off x="7146304" y="5307400"/>
            <a:ext cx="2339112"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a:t>y = f(x)</a:t>
            </a:r>
          </a:p>
        </p:txBody>
      </p:sp>
      <p:grpSp>
        <p:nvGrpSpPr>
          <p:cNvPr id="41" name="Group 40"/>
          <p:cNvGrpSpPr/>
          <p:nvPr/>
        </p:nvGrpSpPr>
        <p:grpSpPr>
          <a:xfrm>
            <a:off x="5767786" y="1542426"/>
            <a:ext cx="4843318" cy="640774"/>
            <a:chOff x="508000" y="1042554"/>
            <a:chExt cx="1995054" cy="640774"/>
          </a:xfrm>
        </p:grpSpPr>
        <p:sp>
          <p:nvSpPr>
            <p:cNvPr id="42" name="Rounded Rectangle 41"/>
            <p:cNvSpPr/>
            <p:nvPr/>
          </p:nvSpPr>
          <p:spPr bwMode="auto">
            <a:xfrm>
              <a:off x="508000" y="1118754"/>
              <a:ext cx="1995054" cy="564574"/>
            </a:xfrm>
            <a:prstGeom prst="roundRect">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43" name="Titel 1"/>
            <p:cNvSpPr txBox="1">
              <a:spLocks/>
            </p:cNvSpPr>
            <p:nvPr/>
          </p:nvSpPr>
          <p:spPr bwMode="auto">
            <a:xfrm>
              <a:off x="789419" y="1042554"/>
              <a:ext cx="1411433"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a:solidFill>
                    <a:srgbClr val="FFFF00"/>
                  </a:solidFill>
                </a:rPr>
                <a:t>Time Series Dataset</a:t>
              </a:r>
            </a:p>
          </p:txBody>
        </p:sp>
      </p:grpSp>
      <p:sp>
        <p:nvSpPr>
          <p:cNvPr id="44" name="Titel 1"/>
          <p:cNvSpPr txBox="1">
            <a:spLocks/>
          </p:cNvSpPr>
          <p:nvPr/>
        </p:nvSpPr>
        <p:spPr bwMode="auto">
          <a:xfrm>
            <a:off x="4798677" y="5832762"/>
            <a:ext cx="6572544" cy="10252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de-DE" sz="2000" kern="0" dirty="0">
                <a:solidFill>
                  <a:srgbClr val="C00000"/>
                </a:solidFill>
              </a:rPr>
              <a:t>Loop back: How many previous records are we considering for predicting next. Here loop back is 2, we predict next on basis of last two records</a:t>
            </a:r>
          </a:p>
        </p:txBody>
      </p:sp>
    </p:spTree>
    <p:extLst>
      <p:ext uri="{BB962C8B-B14F-4D97-AF65-F5344CB8AC3E}">
        <p14:creationId xmlns:p14="http://schemas.microsoft.com/office/powerpoint/2010/main" val="157670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up)">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up)">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up)">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up)">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up)">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up)">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up)">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up)">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up)">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up)">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up)">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barn(inVertical)">
                                      <p:cBhvr>
                                        <p:cTn id="1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19" grpId="0" animBg="1"/>
      <p:bldP spid="20" grpId="0" animBg="1"/>
      <p:bldP spid="21" grpId="0" animBg="1"/>
      <p:bldP spid="22"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animBg="1"/>
      <p:bldP spid="39" grpId="0"/>
      <p:bldP spid="40" grpId="0"/>
      <p:bldP spid="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175397"/>
            <a:ext cx="11646988" cy="778095"/>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46</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Possible Loan Applications Forecasting</a:t>
              </a:r>
            </a:p>
          </p:txBody>
        </p:sp>
      </p:grpSp>
      <p:pic>
        <p:nvPicPr>
          <p:cNvPr id="4" name="Picture 3"/>
          <p:cNvPicPr>
            <a:picLocks noChangeAspect="1"/>
          </p:cNvPicPr>
          <p:nvPr/>
        </p:nvPicPr>
        <p:blipFill>
          <a:blip r:embed="rId3"/>
          <a:stretch>
            <a:fillRect/>
          </a:stretch>
        </p:blipFill>
        <p:spPr>
          <a:xfrm>
            <a:off x="267006" y="1564444"/>
            <a:ext cx="9401175" cy="2581275"/>
          </a:xfrm>
          <a:prstGeom prst="rect">
            <a:avLst/>
          </a:prstGeom>
        </p:spPr>
      </p:pic>
      <p:pic>
        <p:nvPicPr>
          <p:cNvPr id="7" name="Picture 6"/>
          <p:cNvPicPr>
            <a:picLocks noChangeAspect="1"/>
          </p:cNvPicPr>
          <p:nvPr/>
        </p:nvPicPr>
        <p:blipFill>
          <a:blip r:embed="rId4"/>
          <a:stretch>
            <a:fillRect/>
          </a:stretch>
        </p:blipFill>
        <p:spPr>
          <a:xfrm>
            <a:off x="239435" y="1388315"/>
            <a:ext cx="9401175" cy="4467225"/>
          </a:xfrm>
          <a:prstGeom prst="rect">
            <a:avLst/>
          </a:prstGeom>
        </p:spPr>
      </p:pic>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9668180" y="129655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You can clearly see how perfect forecasting model has been trained.</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9668179" y="245227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Model trained on data before Jan 2022, and then test on Data after Dec 2021</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9668179" y="3677389"/>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Check how close, blue and green lines are, this shows the accuracy of model</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9668179" y="4802654"/>
            <a:ext cx="2596971" cy="40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85% perfect Model</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Tree>
    <p:extLst>
      <p:ext uri="{BB962C8B-B14F-4D97-AF65-F5344CB8AC3E}">
        <p14:creationId xmlns:p14="http://schemas.microsoft.com/office/powerpoint/2010/main" val="99367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358249"/>
            <a:ext cx="10802047" cy="2005525"/>
          </a:xfrm>
        </p:spPr>
        <p:txBody>
          <a:bodyPr>
            <a:normAutofit fontScale="90000"/>
          </a:bodyPr>
          <a:lstStyle/>
          <a:p>
            <a:pPr algn="just">
              <a:lnSpc>
                <a:spcPct val="150000"/>
              </a:lnSpc>
            </a:pPr>
            <a:r>
              <a:rPr lang="en-US" sz="2800" dirty="0">
                <a:latin typeface="Times New Roman" panose="02020603050405020304" pitchFamily="18" charset="0"/>
                <a:cs typeface="Times New Roman" panose="02020603050405020304" pitchFamily="18" charset="0"/>
              </a:rPr>
              <a:t>- As a company, we are also interested in finding how many applications might be accepted next time frame (</a:t>
            </a:r>
            <a:r>
              <a:rPr lang="en-US" sz="2800" b="1" dirty="0">
                <a:solidFill>
                  <a:srgbClr val="00B050"/>
                </a:solidFill>
                <a:latin typeface="Times New Roman" panose="02020603050405020304" pitchFamily="18" charset="0"/>
                <a:cs typeface="Times New Roman" panose="02020603050405020304" pitchFamily="18" charset="0"/>
              </a:rPr>
              <a:t>may be next day/ week/ month/ 6 months</a:t>
            </a:r>
            <a:r>
              <a:rPr lang="en-US" sz="2800" dirty="0">
                <a:latin typeface="Times New Roman" panose="02020603050405020304" pitchFamily="18" charset="0"/>
                <a:cs typeface="Times New Roman" panose="02020603050405020304" pitchFamily="18" charset="0"/>
              </a:rPr>
              <a:t>). Using this information company will make necessary arrangements.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47</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8</a:t>
              </a:r>
            </a:p>
          </p:txBody>
        </p:sp>
      </p:gr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02380" y="3599254"/>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a:solidFill>
                  <a:srgbClr val="0075C9"/>
                </a:solidFill>
                <a:ea typeface="+mn-lt"/>
                <a:cs typeface="+mn-lt"/>
              </a:rPr>
              <a:t>Machine Learning Algorithm is used to forecast the number of applications in next time frame based on last one month data (</a:t>
            </a:r>
            <a:r>
              <a:rPr lang="en-US" sz="2400" b="1" dirty="0">
                <a:solidFill>
                  <a:srgbClr val="00B050"/>
                </a:solidFill>
                <a:ea typeface="+mn-lt"/>
                <a:cs typeface="+mn-lt"/>
              </a:rPr>
              <a:t>by analyzing last 30 days, model predict number of applications that might approve next time</a:t>
            </a:r>
            <a:r>
              <a:rPr lang="en-US" sz="2400" dirty="0">
                <a:solidFill>
                  <a:srgbClr val="0075C9"/>
                </a:solidFill>
                <a:ea typeface="+mn-lt"/>
                <a:cs typeface="+mn-lt"/>
              </a:rPr>
              <a:t>). </a:t>
            </a:r>
          </a:p>
        </p:txBody>
      </p:sp>
    </p:spTree>
    <p:extLst>
      <p:ext uri="{BB962C8B-B14F-4D97-AF65-F5344CB8AC3E}">
        <p14:creationId xmlns:p14="http://schemas.microsoft.com/office/powerpoint/2010/main" val="73334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838443"/>
            <a:ext cx="11646988" cy="951430"/>
          </a:xfrm>
        </p:spPr>
        <p:txBody>
          <a:bodyP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 Dataset created in same as Use Case 7 (</a:t>
            </a:r>
            <a:r>
              <a:rPr lang="en-US" sz="2800" b="1" dirty="0">
                <a:solidFill>
                  <a:srgbClr val="C00000"/>
                </a:solidFill>
                <a:latin typeface="Times New Roman" panose="02020603050405020304" pitchFamily="18" charset="0"/>
                <a:cs typeface="Times New Roman" panose="02020603050405020304" pitchFamily="18" charset="0"/>
              </a:rPr>
              <a:t>We only take approved applicants</a:t>
            </a:r>
            <a:r>
              <a:rPr lang="en-US" sz="2800" dirty="0">
                <a:latin typeface="Times New Roman" panose="02020603050405020304" pitchFamily="18" charset="0"/>
                <a:cs typeface="Times New Roman" panose="02020603050405020304" pitchFamily="18" charset="0"/>
              </a:rPr>
              <a:t>)</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472530" y="6093705"/>
            <a:ext cx="719470" cy="365125"/>
          </a:xfrm>
        </p:spPr>
        <p:txBody>
          <a:bodyPr/>
          <a:lstStyle/>
          <a:p>
            <a:pPr algn="ctr"/>
            <a:fld id="{1A791804-FCC1-42DE-84BE-371365D4A817}" type="slidenum">
              <a:rPr lang="en-US" sz="1800" b="1" smtClean="0">
                <a:solidFill>
                  <a:schemeClr val="tx1"/>
                </a:solidFill>
              </a:rPr>
              <a:pPr algn="ctr"/>
              <a:t>48</a:t>
            </a:fld>
            <a:endParaRPr lang="en-US" sz="1800" b="1" dirty="0">
              <a:solidFill>
                <a:schemeClr val="tx1"/>
              </a:solidFill>
            </a:endParaRPr>
          </a:p>
        </p:txBody>
      </p:sp>
      <p:grpSp>
        <p:nvGrpSpPr>
          <p:cNvPr id="5" name="Group 4"/>
          <p:cNvGrpSpPr/>
          <p:nvPr/>
        </p:nvGrpSpPr>
        <p:grpSpPr>
          <a:xfrm>
            <a:off x="1493889" y="187469"/>
            <a:ext cx="8371816"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Possible Loan Applications That Will Approve - Forecasting</a:t>
              </a:r>
            </a:p>
          </p:txBody>
        </p:sp>
      </p:grpSp>
      <p:pic>
        <p:nvPicPr>
          <p:cNvPr id="4" name="Picture 3"/>
          <p:cNvPicPr>
            <a:picLocks noChangeAspect="1"/>
          </p:cNvPicPr>
          <p:nvPr/>
        </p:nvPicPr>
        <p:blipFill>
          <a:blip r:embed="rId3"/>
          <a:stretch>
            <a:fillRect/>
          </a:stretch>
        </p:blipFill>
        <p:spPr>
          <a:xfrm>
            <a:off x="267006" y="1953492"/>
            <a:ext cx="9328021" cy="2543175"/>
          </a:xfrm>
          <a:prstGeom prst="rect">
            <a:avLst/>
          </a:prstGeom>
        </p:spPr>
      </p:pic>
      <p:pic>
        <p:nvPicPr>
          <p:cNvPr id="7" name="Picture 6"/>
          <p:cNvPicPr>
            <a:picLocks noChangeAspect="1"/>
          </p:cNvPicPr>
          <p:nvPr/>
        </p:nvPicPr>
        <p:blipFill>
          <a:blip r:embed="rId4"/>
          <a:stretch>
            <a:fillRect/>
          </a:stretch>
        </p:blipFill>
        <p:spPr>
          <a:xfrm>
            <a:off x="317278" y="1903345"/>
            <a:ext cx="9324368" cy="4429125"/>
          </a:xfrm>
          <a:prstGeom prst="rect">
            <a:avLst/>
          </a:prstGeom>
        </p:spPr>
      </p:pic>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9595029" y="178987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You can clearly see how perfect forecasting model has been trained.</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9595028" y="294559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Model trained on data before Jan 2022, and then test on Data after Dec 2021</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9595028" y="417070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Check how close, blue and green lines are, this shows the accuracy of model</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9618337" y="5326204"/>
            <a:ext cx="2596971" cy="40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85% perfect Model</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Tree>
    <p:extLst>
      <p:ext uri="{BB962C8B-B14F-4D97-AF65-F5344CB8AC3E}">
        <p14:creationId xmlns:p14="http://schemas.microsoft.com/office/powerpoint/2010/main" val="1243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358249"/>
            <a:ext cx="10802047" cy="2005525"/>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 As a company, we are also interested in finding how much is needed for next time frame for accepted applicants. Using this information company will make necessary arrangements.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49</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Use Case 9</a:t>
              </a:r>
            </a:p>
          </p:txBody>
        </p:sp>
      </p:gr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702380" y="3599254"/>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a:solidFill>
                  <a:srgbClr val="0075C9"/>
                </a:solidFill>
                <a:ea typeface="+mn-lt"/>
                <a:cs typeface="+mn-lt"/>
              </a:rPr>
              <a:t>Machine Learning Algorithm is used to forecast the amount required for loan to be funded in next time frame based on last one month data (</a:t>
            </a:r>
            <a:r>
              <a:rPr lang="en-US" sz="2400" b="1" dirty="0">
                <a:solidFill>
                  <a:srgbClr val="00B050"/>
                </a:solidFill>
                <a:ea typeface="+mn-lt"/>
                <a:cs typeface="+mn-lt"/>
              </a:rPr>
              <a:t>by analyzing last 30 days, model predict amount required to be funded next time</a:t>
            </a:r>
            <a:r>
              <a:rPr lang="en-US" sz="2400" dirty="0">
                <a:solidFill>
                  <a:srgbClr val="0075C9"/>
                </a:solidFill>
                <a:ea typeface="+mn-lt"/>
                <a:cs typeface="+mn-lt"/>
              </a:rPr>
              <a:t>). </a:t>
            </a:r>
          </a:p>
        </p:txBody>
      </p:sp>
    </p:spTree>
    <p:extLst>
      <p:ext uri="{BB962C8B-B14F-4D97-AF65-F5344CB8AC3E}">
        <p14:creationId xmlns:p14="http://schemas.microsoft.com/office/powerpoint/2010/main" val="312999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867488"/>
            <a:ext cx="11646988" cy="790802"/>
          </a:xfrm>
        </p:spPr>
        <p:txBody>
          <a:bodyPr>
            <a:normAutofit/>
          </a:bodyPr>
          <a:lstStyle/>
          <a:p>
            <a:pPr algn="l">
              <a:lnSpc>
                <a:spcPct val="150000"/>
              </a:lnSpc>
            </a:pPr>
            <a:r>
              <a:rPr lang="de-DE" sz="2800" kern="0" dirty="0">
                <a:solidFill>
                  <a:schemeClr val="bg1"/>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267006" y="1000869"/>
            <a:ext cx="4253039" cy="879886"/>
          </a:xfrm>
        </p:spPr>
        <p:txBody>
          <a:bodyPr>
            <a:normAutofit/>
          </a:bodyPr>
          <a:lstStyle/>
          <a:p>
            <a:pPr algn="l"/>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5</a:t>
            </a:fld>
            <a:endParaRPr lang="en-US" sz="1800" b="1" dirty="0">
              <a:solidFill>
                <a:schemeClr val="tx1"/>
              </a:solidFill>
            </a:endParaRPr>
          </a:p>
        </p:txBody>
      </p:sp>
      <p:grpSp>
        <p:nvGrpSpPr>
          <p:cNvPr id="5" name="Group 4"/>
          <p:cNvGrpSpPr/>
          <p:nvPr/>
        </p:nvGrpSpPr>
        <p:grpSpPr>
          <a:xfrm>
            <a:off x="4577518" y="187469"/>
            <a:ext cx="2204559"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Agenda</a:t>
              </a:r>
            </a:p>
          </p:txBody>
        </p:sp>
      </p:grpSp>
      <p:grpSp>
        <p:nvGrpSpPr>
          <p:cNvPr id="9" name="Group 8"/>
          <p:cNvGrpSpPr/>
          <p:nvPr/>
        </p:nvGrpSpPr>
        <p:grpSpPr>
          <a:xfrm>
            <a:off x="1094588" y="2031148"/>
            <a:ext cx="10175209" cy="236484"/>
            <a:chOff x="890460" y="2065282"/>
            <a:chExt cx="10175209" cy="236484"/>
          </a:xfrm>
        </p:grpSpPr>
        <p:sp>
          <p:nvSpPr>
            <p:cNvPr id="10" name="Rounded Rectangle 9"/>
            <p:cNvSpPr/>
            <p:nvPr/>
          </p:nvSpPr>
          <p:spPr>
            <a:xfrm>
              <a:off x="890460" y="2065283"/>
              <a:ext cx="10098106" cy="236483"/>
            </a:xfrm>
            <a:prstGeom prst="roundRect">
              <a:avLst>
                <a:gd name="adj" fmla="val 50000"/>
              </a:avLst>
            </a:prstGeom>
            <a:gradFill>
              <a:gsLst>
                <a:gs pos="0">
                  <a:schemeClr val="tx1"/>
                </a:gs>
                <a:gs pos="33000">
                  <a:schemeClr val="tx1">
                    <a:lumMod val="65000"/>
                    <a:lumOff val="35000"/>
                  </a:schemeClr>
                </a:gs>
                <a:gs pos="72000">
                  <a:schemeClr val="bg1">
                    <a:lumMod val="7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 name="Oval 10"/>
            <p:cNvSpPr/>
            <p:nvPr/>
          </p:nvSpPr>
          <p:spPr>
            <a:xfrm>
              <a:off x="10768588" y="2065282"/>
              <a:ext cx="297081" cy="236484"/>
            </a:xfrm>
            <a:prstGeom prst="ellipse">
              <a:avLst/>
            </a:prstGeom>
            <a:gradFill flip="none" rotWithShape="1">
              <a:gsLst>
                <a:gs pos="14000">
                  <a:schemeClr val="tx1"/>
                </a:gs>
                <a:gs pos="54000">
                  <a:schemeClr val="tx1">
                    <a:lumMod val="65000"/>
                    <a:lumOff val="35000"/>
                  </a:schemeClr>
                </a:gs>
                <a:gs pos="77000">
                  <a:schemeClr val="bg1">
                    <a:lumMod val="75000"/>
                  </a:schemeClr>
                </a:gs>
                <a:gs pos="100000">
                  <a:schemeClr val="accent1">
                    <a:lumMod val="30000"/>
                    <a:lumOff val="70000"/>
                  </a:schemeClr>
                </a:gs>
              </a:gsLst>
              <a:path path="circle">
                <a:fillToRect l="100000" t="100000"/>
              </a:path>
              <a:tileRect r="-100000" b="-100000"/>
            </a:gradFill>
            <a:ln>
              <a:noFill/>
            </a:ln>
            <a:effectLst>
              <a:innerShdw blurRad="63500" dist="50800">
                <a:prstClr val="black">
                  <a:alpha val="50000"/>
                </a:prstClr>
              </a:innerShdw>
              <a:reflection blurRad="914400" stA="10000" endPos="65000" dist="1270000" dir="5400000" sy="-100000" algn="bl" rotWithShape="0"/>
            </a:effectLst>
            <a:scene3d>
              <a:camera prst="isometricOffAxis2Right">
                <a:rot lat="0" lon="18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12" name="Freeform 11"/>
          <p:cNvSpPr/>
          <p:nvPr/>
        </p:nvSpPr>
        <p:spPr>
          <a:xfrm>
            <a:off x="2369029"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13" name="Straight Connector 12"/>
          <p:cNvCxnSpPr/>
          <p:nvPr/>
        </p:nvCxnSpPr>
        <p:spPr>
          <a:xfrm flipH="1">
            <a:off x="2794842" y="2630826"/>
            <a:ext cx="19050" cy="1801558"/>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966059"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25946"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2779523"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389778" y="4482929"/>
            <a:ext cx="1958503" cy="1432885"/>
            <a:chOff x="1389778" y="4482929"/>
            <a:chExt cx="1958503" cy="1432885"/>
          </a:xfrm>
        </p:grpSpPr>
        <p:sp>
          <p:nvSpPr>
            <p:cNvPr id="14" name="Rounded Rectangle 13"/>
            <p:cNvSpPr/>
            <p:nvPr/>
          </p:nvSpPr>
          <p:spPr>
            <a:xfrm rot="19520463">
              <a:off x="1389778" y="4734714"/>
              <a:ext cx="1958503" cy="11811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7" name="Straight Connector 16"/>
            <p:cNvCxnSpPr/>
            <p:nvPr/>
          </p:nvCxnSpPr>
          <p:spPr>
            <a:xfrm flipH="1">
              <a:off x="1425946"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1" name="Subtitle 2"/>
            <p:cNvSpPr txBox="1">
              <a:spLocks/>
            </p:cNvSpPr>
            <p:nvPr/>
          </p:nvSpPr>
          <p:spPr>
            <a:xfrm rot="19502182">
              <a:off x="1603237" y="4976836"/>
              <a:ext cx="1519314" cy="7839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solidFill>
                    <a:schemeClr val="bg1"/>
                  </a:solidFill>
                  <a:latin typeface="Times New Roman" panose="02020603050405020304" pitchFamily="18" charset="0"/>
                  <a:cs typeface="Times New Roman" panose="02020603050405020304" pitchFamily="18" charset="0"/>
                </a:rPr>
                <a:t>Data Exploration</a:t>
              </a:r>
            </a:p>
          </p:txBody>
        </p:sp>
      </p:grpSp>
      <p:sp>
        <p:nvSpPr>
          <p:cNvPr id="22" name="Freeform 21"/>
          <p:cNvSpPr/>
          <p:nvPr/>
        </p:nvSpPr>
        <p:spPr>
          <a:xfrm>
            <a:off x="4687460"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23" name="Straight Connector 22"/>
          <p:cNvCxnSpPr/>
          <p:nvPr/>
        </p:nvCxnSpPr>
        <p:spPr>
          <a:xfrm flipH="1">
            <a:off x="5113273" y="2630826"/>
            <a:ext cx="19050" cy="1801558"/>
          </a:xfrm>
          <a:prstGeom prst="line">
            <a:avLst/>
          </a:prstGeom>
          <a:ln w="76200">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84490"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744377"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097954"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708209" y="4482929"/>
            <a:ext cx="1958503" cy="1432885"/>
            <a:chOff x="3708209" y="4482929"/>
            <a:chExt cx="1958503" cy="1432885"/>
          </a:xfrm>
        </p:grpSpPr>
        <p:sp>
          <p:nvSpPr>
            <p:cNvPr id="24" name="Rounded Rectangle 23"/>
            <p:cNvSpPr/>
            <p:nvPr/>
          </p:nvSpPr>
          <p:spPr>
            <a:xfrm rot="19520463">
              <a:off x="3708209" y="4734714"/>
              <a:ext cx="1958503" cy="11811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25" name="Straight Connector 24"/>
            <p:cNvCxnSpPr/>
            <p:nvPr/>
          </p:nvCxnSpPr>
          <p:spPr>
            <a:xfrm flipH="1">
              <a:off x="3744377"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9" name="Subtitle 2"/>
            <p:cNvSpPr txBox="1">
              <a:spLocks/>
            </p:cNvSpPr>
            <p:nvPr/>
          </p:nvSpPr>
          <p:spPr>
            <a:xfrm rot="19502182">
              <a:off x="3897673" y="4994019"/>
              <a:ext cx="1507128" cy="68481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solidFill>
                    <a:schemeClr val="bg1"/>
                  </a:solidFill>
                  <a:latin typeface="Times New Roman" panose="02020603050405020304" pitchFamily="18" charset="0"/>
                  <a:cs typeface="Times New Roman" panose="02020603050405020304" pitchFamily="18" charset="0"/>
                </a:rPr>
                <a:t>Loan Approval</a:t>
              </a:r>
            </a:p>
          </p:txBody>
        </p:sp>
      </p:grpSp>
      <p:sp>
        <p:nvSpPr>
          <p:cNvPr id="30" name="Freeform 29"/>
          <p:cNvSpPr/>
          <p:nvPr/>
        </p:nvSpPr>
        <p:spPr>
          <a:xfrm>
            <a:off x="7005891"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31" name="Straight Connector 30"/>
          <p:cNvCxnSpPr/>
          <p:nvPr/>
        </p:nvCxnSpPr>
        <p:spPr>
          <a:xfrm flipH="1">
            <a:off x="7431704" y="2630826"/>
            <a:ext cx="19050" cy="1801558"/>
          </a:xfrm>
          <a:prstGeom prst="line">
            <a:avLst/>
          </a:prstGeom>
          <a:ln w="762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602921"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62808"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416385"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026640" y="4482929"/>
            <a:ext cx="2503816" cy="1432885"/>
            <a:chOff x="6026640" y="4482929"/>
            <a:chExt cx="2503816" cy="1432885"/>
          </a:xfrm>
        </p:grpSpPr>
        <p:sp>
          <p:nvSpPr>
            <p:cNvPr id="32" name="Rounded Rectangle 31"/>
            <p:cNvSpPr/>
            <p:nvPr/>
          </p:nvSpPr>
          <p:spPr>
            <a:xfrm rot="19520463">
              <a:off x="6026640" y="4734714"/>
              <a:ext cx="1958503" cy="11811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33" name="Straight Connector 32"/>
            <p:cNvCxnSpPr/>
            <p:nvPr/>
          </p:nvCxnSpPr>
          <p:spPr>
            <a:xfrm flipH="1">
              <a:off x="6062808"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7" name="Subtitle 2"/>
            <p:cNvSpPr txBox="1">
              <a:spLocks/>
            </p:cNvSpPr>
            <p:nvPr/>
          </p:nvSpPr>
          <p:spPr>
            <a:xfrm rot="19502182">
              <a:off x="6155555" y="4885303"/>
              <a:ext cx="2374901" cy="4557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bg1"/>
                  </a:solidFill>
                  <a:latin typeface="Times New Roman" panose="02020603050405020304" pitchFamily="18" charset="0"/>
                  <a:cs typeface="Times New Roman" panose="02020603050405020304" pitchFamily="18" charset="0"/>
                </a:rPr>
                <a:t>Forecasting</a:t>
              </a:r>
            </a:p>
          </p:txBody>
        </p:sp>
      </p:grpSp>
      <p:sp>
        <p:nvSpPr>
          <p:cNvPr id="38" name="Freeform 37"/>
          <p:cNvSpPr/>
          <p:nvPr/>
        </p:nvSpPr>
        <p:spPr>
          <a:xfrm>
            <a:off x="9324322"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39" name="Straight Connector 38"/>
          <p:cNvCxnSpPr/>
          <p:nvPr/>
        </p:nvCxnSpPr>
        <p:spPr>
          <a:xfrm flipH="1">
            <a:off x="9750135" y="2630826"/>
            <a:ext cx="19050" cy="1801558"/>
          </a:xfrm>
          <a:prstGeom prst="line">
            <a:avLst/>
          </a:prstGeom>
          <a:ln w="762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921352"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8381239"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734816"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8345071" y="4482929"/>
            <a:ext cx="1958503" cy="1432885"/>
            <a:chOff x="8345071" y="4482929"/>
            <a:chExt cx="1958503" cy="1432885"/>
          </a:xfrm>
        </p:grpSpPr>
        <p:sp>
          <p:nvSpPr>
            <p:cNvPr id="40" name="Rounded Rectangle 39"/>
            <p:cNvSpPr/>
            <p:nvPr/>
          </p:nvSpPr>
          <p:spPr>
            <a:xfrm rot="19520463">
              <a:off x="8345071" y="4734714"/>
              <a:ext cx="1958503" cy="11811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41" name="Straight Connector 40"/>
            <p:cNvCxnSpPr/>
            <p:nvPr/>
          </p:nvCxnSpPr>
          <p:spPr>
            <a:xfrm flipH="1">
              <a:off x="8381239"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5" name="Subtitle 2"/>
            <p:cNvSpPr txBox="1">
              <a:spLocks/>
            </p:cNvSpPr>
            <p:nvPr/>
          </p:nvSpPr>
          <p:spPr>
            <a:xfrm rot="19502182">
              <a:off x="8588191" y="4948841"/>
              <a:ext cx="1572439" cy="839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bg1"/>
                  </a:solidFill>
                  <a:latin typeface="Times New Roman" panose="02020603050405020304" pitchFamily="18" charset="0"/>
                  <a:cs typeface="Times New Roman" panose="02020603050405020304" pitchFamily="18" charset="0"/>
                </a:rPr>
                <a:t>Anomalous Contractors</a:t>
              </a:r>
            </a:p>
          </p:txBody>
        </p:sp>
      </p:grpSp>
    </p:spTree>
    <p:extLst>
      <p:ext uri="{BB962C8B-B14F-4D97-AF65-F5344CB8AC3E}">
        <p14:creationId xmlns:p14="http://schemas.microsoft.com/office/powerpoint/2010/main" val="37508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50</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Possible Loan Amount Forecasting</a:t>
              </a:r>
            </a:p>
          </p:txBody>
        </p:sp>
      </p:grpSp>
      <p:pic>
        <p:nvPicPr>
          <p:cNvPr id="4" name="Picture 3"/>
          <p:cNvPicPr>
            <a:picLocks noChangeAspect="1"/>
          </p:cNvPicPr>
          <p:nvPr/>
        </p:nvPicPr>
        <p:blipFill>
          <a:blip r:embed="rId3"/>
          <a:stretch>
            <a:fillRect/>
          </a:stretch>
        </p:blipFill>
        <p:spPr>
          <a:xfrm>
            <a:off x="250949" y="2373993"/>
            <a:ext cx="9486900" cy="2581275"/>
          </a:xfrm>
          <a:prstGeom prst="rect">
            <a:avLst/>
          </a:prstGeom>
        </p:spPr>
      </p:pic>
      <p:pic>
        <p:nvPicPr>
          <p:cNvPr id="7" name="Picture 6"/>
          <p:cNvPicPr>
            <a:picLocks noChangeAspect="1"/>
          </p:cNvPicPr>
          <p:nvPr/>
        </p:nvPicPr>
        <p:blipFill>
          <a:blip r:embed="rId4"/>
          <a:stretch>
            <a:fillRect/>
          </a:stretch>
        </p:blipFill>
        <p:spPr>
          <a:xfrm>
            <a:off x="148339" y="1679602"/>
            <a:ext cx="9486900" cy="4524375"/>
          </a:xfrm>
          <a:prstGeom prst="rect">
            <a:avLst/>
          </a:prstGeom>
        </p:spPr>
      </p:pic>
      <p:sp>
        <p:nvSpPr>
          <p:cNvPr id="11" name="Title 1"/>
          <p:cNvSpPr txBox="1">
            <a:spLocks/>
          </p:cNvSpPr>
          <p:nvPr/>
        </p:nvSpPr>
        <p:spPr>
          <a:xfrm>
            <a:off x="267006" y="838443"/>
            <a:ext cx="11646988" cy="951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dirty="0">
                <a:latin typeface="Times New Roman" panose="02020603050405020304" pitchFamily="18" charset="0"/>
                <a:cs typeface="Times New Roman" panose="02020603050405020304" pitchFamily="18" charset="0"/>
              </a:rPr>
              <a:t>* Dataset created in same as Use Case 7 (</a:t>
            </a:r>
            <a:r>
              <a:rPr lang="en-US" sz="2800" b="1" dirty="0">
                <a:solidFill>
                  <a:srgbClr val="C00000"/>
                </a:solidFill>
                <a:latin typeface="Times New Roman" panose="02020603050405020304" pitchFamily="18" charset="0"/>
                <a:cs typeface="Times New Roman" panose="02020603050405020304" pitchFamily="18" charset="0"/>
              </a:rPr>
              <a:t>We only take approved Amounts</a:t>
            </a:r>
            <a:r>
              <a:rPr lang="en-US" sz="2800" dirty="0">
                <a:latin typeface="Times New Roman" panose="02020603050405020304" pitchFamily="18" charset="0"/>
                <a:cs typeface="Times New Roman" panose="02020603050405020304" pitchFamily="18" charset="0"/>
              </a:rPr>
              <a:t>)</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9595029" y="178987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You can clearly see how perfect forecasting model has been trained.</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9595028" y="294559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Model trained on data before Jan 2022, and then test on Data after Dec 2021</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9595028" y="417070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Check how close, blue and green lines are, this shows the accuracy of model</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9618337" y="5326204"/>
            <a:ext cx="2596971" cy="40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a:solidFill>
                  <a:schemeClr val="accent6">
                    <a:lumMod val="75000"/>
                  </a:schemeClr>
                </a:solidFill>
              </a:rPr>
              <a:t>85% perfect Model</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Tree>
    <p:extLst>
      <p:ext uri="{BB962C8B-B14F-4D97-AF65-F5344CB8AC3E}">
        <p14:creationId xmlns:p14="http://schemas.microsoft.com/office/powerpoint/2010/main" val="32160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51</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Applicants Forecasting for </a:t>
              </a:r>
              <a:r>
                <a:rPr lang="en-US" sz="3600" b="1" dirty="0" err="1">
                  <a:latin typeface="Times New Roman" panose="02020603050405020304" pitchFamily="18" charset="0"/>
                  <a:cs typeface="Times New Roman" panose="02020603050405020304" pitchFamily="18" charset="0"/>
                </a:rPr>
                <a:t>Benji</a:t>
              </a:r>
              <a:r>
                <a:rPr lang="en-US" sz="3600" b="1" dirty="0">
                  <a:latin typeface="Times New Roman" panose="02020603050405020304" pitchFamily="18" charset="0"/>
                  <a:cs typeface="Times New Roman" panose="02020603050405020304" pitchFamily="18" charset="0"/>
                </a:rPr>
                <a:t> and Lending Point</a:t>
              </a:r>
            </a:p>
          </p:txBody>
        </p:sp>
      </p:grpSp>
      <p:sp>
        <p:nvSpPr>
          <p:cNvPr id="11" name="Title 1"/>
          <p:cNvSpPr txBox="1">
            <a:spLocks/>
          </p:cNvSpPr>
          <p:nvPr/>
        </p:nvSpPr>
        <p:spPr>
          <a:xfrm>
            <a:off x="267006" y="838443"/>
            <a:ext cx="11646988" cy="951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dirty="0">
                <a:latin typeface="Times New Roman" panose="02020603050405020304" pitchFamily="18" charset="0"/>
                <a:cs typeface="Times New Roman" panose="02020603050405020304" pitchFamily="18" charset="0"/>
              </a:rPr>
              <a:t>* Dataset created in same as Use Case 8</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855719" y="1938981"/>
            <a:ext cx="10283489" cy="4063842"/>
          </a:xfrm>
          <a:prstGeom prst="rect">
            <a:avLst/>
          </a:prstGeom>
        </p:spPr>
      </p:pic>
      <p:pic>
        <p:nvPicPr>
          <p:cNvPr id="10" name="Picture 9"/>
          <p:cNvPicPr>
            <a:picLocks noChangeAspect="1"/>
          </p:cNvPicPr>
          <p:nvPr/>
        </p:nvPicPr>
        <p:blipFill>
          <a:blip r:embed="rId4"/>
          <a:stretch>
            <a:fillRect/>
          </a:stretch>
        </p:blipFill>
        <p:spPr>
          <a:xfrm>
            <a:off x="855718" y="2029863"/>
            <a:ext cx="10352833" cy="3972960"/>
          </a:xfrm>
          <a:prstGeom prst="rect">
            <a:avLst/>
          </a:prstGeom>
        </p:spPr>
      </p:pic>
    </p:spTree>
    <p:extLst>
      <p:ext uri="{BB962C8B-B14F-4D97-AF65-F5344CB8AC3E}">
        <p14:creationId xmlns:p14="http://schemas.microsoft.com/office/powerpoint/2010/main" val="27686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449206" cy="365125"/>
          </a:xfrm>
        </p:spPr>
        <p:txBody>
          <a:bodyPr/>
          <a:lstStyle/>
          <a:p>
            <a:fld id="{1A791804-FCC1-42DE-84BE-371365D4A817}" type="slidenum">
              <a:rPr lang="en-US" sz="1800" b="1" smtClean="0">
                <a:solidFill>
                  <a:schemeClr val="tx1"/>
                </a:solidFill>
              </a:rPr>
              <a:t>52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Fraud/ Anomaly Detection</a:t>
              </a:r>
            </a:p>
          </p:txBody>
        </p:sp>
      </p:grpSp>
      <p:pic>
        <p:nvPicPr>
          <p:cNvPr id="4" name="Picture 3"/>
          <p:cNvPicPr>
            <a:picLocks noChangeAspect="1"/>
          </p:cNvPicPr>
          <p:nvPr/>
        </p:nvPicPr>
        <p:blipFill>
          <a:blip r:embed="rId3"/>
          <a:stretch>
            <a:fillRect/>
          </a:stretch>
        </p:blipFill>
        <p:spPr>
          <a:xfrm>
            <a:off x="3336518" y="1121644"/>
            <a:ext cx="5114925" cy="2505075"/>
          </a:xfrm>
          <a:prstGeom prst="rect">
            <a:avLst/>
          </a:prstGeom>
        </p:spPr>
      </p:pic>
      <p:sp>
        <p:nvSpPr>
          <p:cNvPr id="10" name="Content Placeholder 2">
            <a:extLst>
              <a:ext uri="{FF2B5EF4-FFF2-40B4-BE49-F238E27FC236}">
                <a16:creationId xmlns:a16="http://schemas.microsoft.com/office/drawing/2014/main" id="{750A0D06-2342-8B40-941A-10FA113ABCF3}"/>
              </a:ext>
            </a:extLst>
          </p:cNvPr>
          <p:cNvSpPr txBox="1">
            <a:spLocks/>
          </p:cNvSpPr>
          <p:nvPr/>
        </p:nvSpPr>
        <p:spPr>
          <a:xfrm>
            <a:off x="1215729" y="3749337"/>
            <a:ext cx="10168129" cy="234436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b="1" dirty="0">
                <a:solidFill>
                  <a:schemeClr val="accent6">
                    <a:lumMod val="75000"/>
                  </a:schemeClr>
                </a:solidFill>
              </a:rPr>
              <a:t>As contractors involved in this loan process, so as a company we are interested to have insights about the contractors behavior. Identify those contractors which behaves differently than others. We can further analyze contractors’ behavior in order to identify whether they are fraudulent or not?</a:t>
            </a:r>
          </a:p>
          <a:p>
            <a:pPr marL="0" indent="0" algn="just" defTabSz="812720">
              <a:lnSpc>
                <a:spcPct val="150000"/>
              </a:lnSpc>
              <a:buFont typeface="Arial" panose="020B0604020202020204" pitchFamily="34" charset="0"/>
              <a:buNone/>
              <a:defRPr/>
            </a:pPr>
            <a:endParaRPr lang="en-US" sz="1600" b="1" dirty="0">
              <a:solidFill>
                <a:schemeClr val="accent6">
                  <a:lumMod val="75000"/>
                </a:schemeClr>
              </a:solidFill>
            </a:endParaRPr>
          </a:p>
        </p:txBody>
      </p:sp>
    </p:spTree>
    <p:extLst>
      <p:ext uri="{BB962C8B-B14F-4D97-AF65-F5344CB8AC3E}">
        <p14:creationId xmlns:p14="http://schemas.microsoft.com/office/powerpoint/2010/main" val="3328453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62268" y="6093705"/>
            <a:ext cx="593644" cy="365125"/>
          </a:xfrm>
        </p:spPr>
        <p:txBody>
          <a:bodyPr/>
          <a:lstStyle/>
          <a:p>
            <a:fld id="{1A791804-FCC1-42DE-84BE-371365D4A817}" type="slidenum">
              <a:rPr lang="en-US" sz="1800" b="1" smtClean="0">
                <a:solidFill>
                  <a:schemeClr val="tx1"/>
                </a:solidFill>
              </a:rPr>
              <a:t>53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Fraud/ Anomaly Detection</a:t>
              </a:r>
            </a:p>
          </p:txBody>
        </p:sp>
      </p:grpSp>
      <p:pic>
        <p:nvPicPr>
          <p:cNvPr id="10" name="Picture 9"/>
          <p:cNvPicPr>
            <a:picLocks noChangeAspect="1"/>
          </p:cNvPicPr>
          <p:nvPr/>
        </p:nvPicPr>
        <p:blipFill>
          <a:blip r:embed="rId3"/>
          <a:stretch>
            <a:fillRect/>
          </a:stretch>
        </p:blipFill>
        <p:spPr>
          <a:xfrm>
            <a:off x="277076" y="1078885"/>
            <a:ext cx="4448175" cy="5143500"/>
          </a:xfrm>
          <a:prstGeom prst="rect">
            <a:avLst/>
          </a:prstGeom>
        </p:spPr>
      </p:pic>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4904728" y="1064991"/>
            <a:ext cx="6951850" cy="135501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process 18 applications – </a:t>
            </a:r>
            <a:r>
              <a:rPr lang="en-US" sz="1800" b="1" dirty="0">
                <a:solidFill>
                  <a:srgbClr val="C00000"/>
                </a:solidFill>
              </a:rPr>
              <a:t>but 134 processed up to 330 applications on average</a:t>
            </a:r>
            <a:endParaRPr lang="en-US" sz="1200" b="1" dirty="0">
              <a:solidFill>
                <a:srgbClr val="C00000"/>
              </a:solidFill>
            </a:endParaRP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4933436" y="1904063"/>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have 5 applications approved on average – </a:t>
            </a:r>
            <a:r>
              <a:rPr lang="en-US" sz="1800" b="1" dirty="0">
                <a:solidFill>
                  <a:srgbClr val="C00000"/>
                </a:solidFill>
              </a:rPr>
              <a:t>but 134 contractors have 86 approved applications</a:t>
            </a:r>
            <a:endParaRPr lang="en-US" sz="1200" b="1" dirty="0">
              <a:solidFill>
                <a:srgbClr val="C00000"/>
              </a:solidFill>
            </a:endParaRP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4947790" y="2739164"/>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have small ratio of acceptance, cancellation, rejection etc. – </a:t>
            </a:r>
            <a:r>
              <a:rPr lang="en-US" sz="1800" b="1" dirty="0">
                <a:solidFill>
                  <a:srgbClr val="C00000"/>
                </a:solidFill>
              </a:rPr>
              <a:t>while 134 contractors large such ratios</a:t>
            </a:r>
            <a:endParaRPr lang="en-US" sz="1200" b="1" dirty="0">
              <a:solidFill>
                <a:srgbClr val="C00000"/>
              </a:solidFill>
            </a:endParaRP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933436" y="3584504"/>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Most of the contractors deals in 1 US State only – </a:t>
            </a:r>
            <a:r>
              <a:rPr lang="en-US" sz="1800" b="1" dirty="0">
                <a:solidFill>
                  <a:srgbClr val="C00000"/>
                </a:solidFill>
              </a:rPr>
              <a:t>while some contractors deals in more than 1 US State</a:t>
            </a:r>
            <a:endParaRPr lang="en-US" sz="1200" b="1" dirty="0">
              <a:solidFill>
                <a:srgbClr val="C00000"/>
              </a:solidFill>
            </a:endParaRP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4940613" y="4413264"/>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have 2 applicants per day – </a:t>
            </a:r>
            <a:r>
              <a:rPr lang="en-US" sz="1800" b="1" dirty="0">
                <a:solidFill>
                  <a:srgbClr val="C00000"/>
                </a:solidFill>
              </a:rPr>
              <a:t>while 134 contractors have up to 4 applicants per day</a:t>
            </a:r>
            <a:endParaRPr lang="en-US" sz="1200" b="1" dirty="0">
              <a:solidFill>
                <a:srgbClr val="C00000"/>
              </a:solidFill>
            </a:endParaRPr>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4947790" y="5226198"/>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have at max 4 applicants per day – </a:t>
            </a:r>
            <a:r>
              <a:rPr lang="en-US" sz="1800" b="1" dirty="0">
                <a:solidFill>
                  <a:srgbClr val="C00000"/>
                </a:solidFill>
              </a:rPr>
              <a:t>while 134 contractors have up to 11 applicants per day at Maximum (Observed)</a:t>
            </a:r>
            <a:endParaRPr lang="en-US" sz="1200" b="1" dirty="0">
              <a:solidFill>
                <a:srgbClr val="C00000"/>
              </a:solidFill>
            </a:endParaRPr>
          </a:p>
        </p:txBody>
      </p:sp>
    </p:spTree>
    <p:extLst>
      <p:ext uri="{BB962C8B-B14F-4D97-AF65-F5344CB8AC3E}">
        <p14:creationId xmlns:p14="http://schemas.microsoft.com/office/powerpoint/2010/main" val="133504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7" grpId="0"/>
      <p:bldP spid="18"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62268" y="6093705"/>
            <a:ext cx="593644" cy="365125"/>
          </a:xfrm>
        </p:spPr>
        <p:txBody>
          <a:bodyPr/>
          <a:lstStyle/>
          <a:p>
            <a:fld id="{1A791804-FCC1-42DE-84BE-371365D4A817}" type="slidenum">
              <a:rPr lang="en-US" sz="1800" b="1" smtClean="0">
                <a:solidFill>
                  <a:schemeClr val="tx1"/>
                </a:solidFill>
              </a:rPr>
              <a:t>54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Fraud/ Anomaly Detection</a:t>
              </a:r>
            </a:p>
          </p:txBody>
        </p:sp>
      </p:grpSp>
      <p:pic>
        <p:nvPicPr>
          <p:cNvPr id="7" name="Picture 6"/>
          <p:cNvPicPr>
            <a:picLocks noChangeAspect="1"/>
          </p:cNvPicPr>
          <p:nvPr/>
        </p:nvPicPr>
        <p:blipFill>
          <a:blip r:embed="rId3"/>
          <a:stretch>
            <a:fillRect/>
          </a:stretch>
        </p:blipFill>
        <p:spPr>
          <a:xfrm>
            <a:off x="93535" y="1003575"/>
            <a:ext cx="5819775" cy="5200650"/>
          </a:xfrm>
          <a:prstGeom prst="rect">
            <a:avLst/>
          </a:prstGeom>
        </p:spPr>
      </p:pic>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5973929" y="1115461"/>
            <a:ext cx="6061024" cy="1030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small denial, cancellation ratio – </a:t>
            </a:r>
            <a:r>
              <a:rPr lang="en-US" sz="1800" b="1" dirty="0">
                <a:solidFill>
                  <a:srgbClr val="C00000"/>
                </a:solidFill>
              </a:rPr>
              <a:t>while 134 have large number of denied applications</a:t>
            </a:r>
            <a:endParaRPr lang="en-US" sz="1200" b="1" dirty="0">
              <a:solidFill>
                <a:srgbClr val="C00000"/>
              </a:solidFill>
            </a:endParaRPr>
          </a:p>
        </p:txBody>
      </p:sp>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5997464" y="2350964"/>
            <a:ext cx="6061024" cy="1030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small number of applicants per day – </a:t>
            </a:r>
            <a:r>
              <a:rPr lang="en-US" sz="1800" b="1" dirty="0">
                <a:solidFill>
                  <a:srgbClr val="C00000"/>
                </a:solidFill>
              </a:rPr>
              <a:t>while 134 have large number of applicants per day</a:t>
            </a:r>
            <a:endParaRPr lang="en-US" sz="1200" b="1" dirty="0">
              <a:solidFill>
                <a:srgbClr val="C00000"/>
              </a:solidFill>
            </a:endParaRPr>
          </a:p>
        </p:txBody>
      </p:sp>
      <p:sp>
        <p:nvSpPr>
          <p:cNvPr id="13" name="Content Placeholder 2">
            <a:extLst>
              <a:ext uri="{FF2B5EF4-FFF2-40B4-BE49-F238E27FC236}">
                <a16:creationId xmlns:a16="http://schemas.microsoft.com/office/drawing/2014/main" id="{750A0D06-2342-8B40-941A-10FA113ABCF3}"/>
              </a:ext>
            </a:extLst>
          </p:cNvPr>
          <p:cNvSpPr txBox="1">
            <a:spLocks/>
          </p:cNvSpPr>
          <p:nvPr/>
        </p:nvSpPr>
        <p:spPr>
          <a:xfrm>
            <a:off x="6026441" y="3563003"/>
            <a:ext cx="6061024" cy="1030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1773 of the contractors have comparatively small requested loan amounts – </a:t>
            </a:r>
            <a:r>
              <a:rPr lang="en-US" sz="1800" b="1" dirty="0">
                <a:solidFill>
                  <a:srgbClr val="C00000"/>
                </a:solidFill>
              </a:rPr>
              <a:t>while 134 have large loan amounts</a:t>
            </a:r>
            <a:endParaRPr lang="en-US" sz="1200" b="1" dirty="0">
              <a:solidFill>
                <a:srgbClr val="C00000"/>
              </a:solidFill>
            </a:endParaRPr>
          </a:p>
        </p:txBody>
      </p:sp>
      <p:sp>
        <p:nvSpPr>
          <p:cNvPr id="14" name="Content Placeholder 2">
            <a:extLst>
              <a:ext uri="{FF2B5EF4-FFF2-40B4-BE49-F238E27FC236}">
                <a16:creationId xmlns:a16="http://schemas.microsoft.com/office/drawing/2014/main" id="{750A0D06-2342-8B40-941A-10FA113ABCF3}"/>
              </a:ext>
            </a:extLst>
          </p:cNvPr>
          <p:cNvSpPr txBox="1">
            <a:spLocks/>
          </p:cNvSpPr>
          <p:nvPr/>
        </p:nvSpPr>
        <p:spPr>
          <a:xfrm>
            <a:off x="6026441" y="4734161"/>
            <a:ext cx="6061024" cy="135954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a:solidFill>
                  <a:schemeClr val="accent6">
                    <a:lumMod val="75000"/>
                  </a:schemeClr>
                </a:solidFill>
              </a:rPr>
              <a:t>As a company, these 134 contractors needs to be analyzed, in order to make sure that they are not involved in any anomalous/ suspicious activity</a:t>
            </a:r>
            <a:endParaRPr lang="en-US" sz="1200" b="1" dirty="0">
              <a:solidFill>
                <a:srgbClr val="C00000"/>
              </a:solidFill>
            </a:endParaRPr>
          </a:p>
        </p:txBody>
      </p:sp>
    </p:spTree>
    <p:extLst>
      <p:ext uri="{BB962C8B-B14F-4D97-AF65-F5344CB8AC3E}">
        <p14:creationId xmlns:p14="http://schemas.microsoft.com/office/powerpoint/2010/main" val="345862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62268" y="6093705"/>
            <a:ext cx="593644" cy="365125"/>
          </a:xfrm>
        </p:spPr>
        <p:txBody>
          <a:bodyPr/>
          <a:lstStyle/>
          <a:p>
            <a:fld id="{1A791804-FCC1-42DE-84BE-371365D4A817}" type="slidenum">
              <a:rPr lang="en-US" sz="1800" b="1" smtClean="0">
                <a:solidFill>
                  <a:schemeClr val="tx1"/>
                </a:solidFill>
              </a:rPr>
              <a:t>55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Results/ Predictions</a:t>
              </a:r>
            </a:p>
          </p:txBody>
        </p:sp>
      </p:grpSp>
      <p:sp>
        <p:nvSpPr>
          <p:cNvPr id="11" name="Content Placeholder 2">
            <a:extLst>
              <a:ext uri="{FF2B5EF4-FFF2-40B4-BE49-F238E27FC236}">
                <a16:creationId xmlns:a16="http://schemas.microsoft.com/office/drawing/2014/main" id="{750A0D06-2342-8B40-941A-10FA113ABCF3}"/>
              </a:ext>
            </a:extLst>
          </p:cNvPr>
          <p:cNvSpPr txBox="1">
            <a:spLocks/>
          </p:cNvSpPr>
          <p:nvPr/>
        </p:nvSpPr>
        <p:spPr>
          <a:xfrm>
            <a:off x="448437" y="1609430"/>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b="1" dirty="0">
                <a:solidFill>
                  <a:schemeClr val="accent6">
                    <a:lumMod val="75000"/>
                  </a:schemeClr>
                </a:solidFill>
              </a:rPr>
              <a:t>In May 2022, company may receive around 6973 applications for loan</a:t>
            </a:r>
            <a:endParaRPr lang="en-US" sz="1600" b="1" dirty="0">
              <a:solidFill>
                <a:srgbClr val="C00000"/>
              </a:solidFill>
            </a:endParaRPr>
          </a:p>
        </p:txBody>
      </p:sp>
      <p:sp>
        <p:nvSpPr>
          <p:cNvPr id="17" name="Content Placeholder 2">
            <a:extLst>
              <a:ext uri="{FF2B5EF4-FFF2-40B4-BE49-F238E27FC236}">
                <a16:creationId xmlns:a16="http://schemas.microsoft.com/office/drawing/2014/main" id="{750A0D06-2342-8B40-941A-10FA113ABCF3}"/>
              </a:ext>
            </a:extLst>
          </p:cNvPr>
          <p:cNvSpPr txBox="1">
            <a:spLocks/>
          </p:cNvSpPr>
          <p:nvPr/>
        </p:nvSpPr>
        <p:spPr>
          <a:xfrm>
            <a:off x="412349" y="2440422"/>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b="1" dirty="0">
                <a:solidFill>
                  <a:schemeClr val="accent6">
                    <a:lumMod val="75000"/>
                  </a:schemeClr>
                </a:solidFill>
              </a:rPr>
              <a:t>In May 2022, company might accept around 1694 applications for loan</a:t>
            </a:r>
            <a:endParaRPr lang="en-US" sz="1600" b="1" dirty="0">
              <a:solidFill>
                <a:srgbClr val="C00000"/>
              </a:solidFill>
            </a:endParaRPr>
          </a:p>
        </p:txBody>
      </p:sp>
      <p:sp>
        <p:nvSpPr>
          <p:cNvPr id="18" name="Content Placeholder 2">
            <a:extLst>
              <a:ext uri="{FF2B5EF4-FFF2-40B4-BE49-F238E27FC236}">
                <a16:creationId xmlns:a16="http://schemas.microsoft.com/office/drawing/2014/main" id="{750A0D06-2342-8B40-941A-10FA113ABCF3}"/>
              </a:ext>
            </a:extLst>
          </p:cNvPr>
          <p:cNvSpPr txBox="1">
            <a:spLocks/>
          </p:cNvSpPr>
          <p:nvPr/>
        </p:nvSpPr>
        <p:spPr>
          <a:xfrm>
            <a:off x="448437" y="3177867"/>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dirty="0">
                <a:solidFill>
                  <a:schemeClr val="accent6">
                    <a:lumMod val="75000"/>
                  </a:schemeClr>
                </a:solidFill>
              </a:rPr>
              <a:t>In May 2022, company might give around 18, 868,715 USD in Loans</a:t>
            </a:r>
            <a:endParaRPr lang="en-US" sz="1600" b="1" dirty="0">
              <a:solidFill>
                <a:srgbClr val="C00000"/>
              </a:solidFill>
            </a:endParaRPr>
          </a:p>
        </p:txBody>
      </p:sp>
      <p:sp>
        <p:nvSpPr>
          <p:cNvPr id="19" name="Content Placeholder 2">
            <a:extLst>
              <a:ext uri="{FF2B5EF4-FFF2-40B4-BE49-F238E27FC236}">
                <a16:creationId xmlns:a16="http://schemas.microsoft.com/office/drawing/2014/main" id="{750A0D06-2342-8B40-941A-10FA113ABCF3}"/>
              </a:ext>
            </a:extLst>
          </p:cNvPr>
          <p:cNvSpPr txBox="1">
            <a:spLocks/>
          </p:cNvSpPr>
          <p:nvPr/>
        </p:nvSpPr>
        <p:spPr>
          <a:xfrm>
            <a:off x="448437" y="3915312"/>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dirty="0">
                <a:solidFill>
                  <a:schemeClr val="accent6">
                    <a:lumMod val="75000"/>
                  </a:schemeClr>
                </a:solidFill>
              </a:rPr>
              <a:t>In May 2022, company may have 4715 applications for </a:t>
            </a:r>
            <a:r>
              <a:rPr lang="en-US" sz="2400" b="1" dirty="0" err="1">
                <a:solidFill>
                  <a:schemeClr val="accent6">
                    <a:lumMod val="75000"/>
                  </a:schemeClr>
                </a:solidFill>
              </a:rPr>
              <a:t>Benji</a:t>
            </a:r>
            <a:endParaRPr lang="en-US" sz="1600" b="1" dirty="0">
              <a:solidFill>
                <a:srgbClr val="C00000"/>
              </a:solidFill>
            </a:endParaRPr>
          </a:p>
        </p:txBody>
      </p:sp>
      <p:sp>
        <p:nvSpPr>
          <p:cNvPr id="20" name="Content Placeholder 2">
            <a:extLst>
              <a:ext uri="{FF2B5EF4-FFF2-40B4-BE49-F238E27FC236}">
                <a16:creationId xmlns:a16="http://schemas.microsoft.com/office/drawing/2014/main" id="{750A0D06-2342-8B40-941A-10FA113ABCF3}"/>
              </a:ext>
            </a:extLst>
          </p:cNvPr>
          <p:cNvSpPr txBox="1">
            <a:spLocks/>
          </p:cNvSpPr>
          <p:nvPr/>
        </p:nvSpPr>
        <p:spPr>
          <a:xfrm>
            <a:off x="448437" y="4652757"/>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dirty="0">
                <a:solidFill>
                  <a:schemeClr val="accent6">
                    <a:lumMod val="75000"/>
                  </a:schemeClr>
                </a:solidFill>
              </a:rPr>
              <a:t>In May 2022, company may have 2193 applications for Lending Point</a:t>
            </a:r>
            <a:endParaRPr lang="en-US" sz="1600" b="1" dirty="0">
              <a:solidFill>
                <a:srgbClr val="C00000"/>
              </a:solidFill>
            </a:endParaRPr>
          </a:p>
        </p:txBody>
      </p:sp>
    </p:spTree>
    <p:extLst>
      <p:ext uri="{BB962C8B-B14F-4D97-AF65-F5344CB8AC3E}">
        <p14:creationId xmlns:p14="http://schemas.microsoft.com/office/powerpoint/2010/main" val="30453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9"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4"/>
            <a:ext cx="11646988" cy="5052247"/>
          </a:xfrm>
        </p:spPr>
        <p:txBody>
          <a:bodyPr>
            <a:normAutofit fontScale="90000"/>
          </a:bodyPr>
          <a:lstStyle/>
          <a:p>
            <a:pPr algn="just">
              <a:lnSpc>
                <a:spcPct val="150000"/>
              </a:lnSpc>
            </a:pPr>
            <a:r>
              <a:rPr lang="en-US" sz="2800" b="1" dirty="0">
                <a:latin typeface="Times New Roman" panose="02020603050405020304" pitchFamily="18" charset="0"/>
                <a:cs typeface="Times New Roman" panose="02020603050405020304" pitchFamily="18" charset="0"/>
              </a:rPr>
              <a:t>Machine Learning </a:t>
            </a:r>
            <a:r>
              <a:rPr lang="en-US" sz="2800" dirty="0">
                <a:latin typeface="Times New Roman" panose="02020603050405020304" pitchFamily="18" charset="0"/>
                <a:cs typeface="Times New Roman" panose="02020603050405020304" pitchFamily="18" charset="0"/>
              </a:rPr>
              <a:t>State of the Art Algorithms are successfully used to predict whether given </a:t>
            </a:r>
            <a:r>
              <a:rPr lang="en-US" sz="2800" b="1" dirty="0">
                <a:solidFill>
                  <a:schemeClr val="accent6">
                    <a:lumMod val="50000"/>
                  </a:schemeClr>
                </a:solidFill>
                <a:latin typeface="Times New Roman" panose="02020603050405020304" pitchFamily="18" charset="0"/>
                <a:cs typeface="Times New Roman" panose="02020603050405020304" pitchFamily="18" charset="0"/>
              </a:rPr>
              <a:t>loan application will be approved or rejected</a:t>
            </a:r>
            <a:r>
              <a:rPr lang="en-US" sz="2800" dirty="0">
                <a:latin typeface="Times New Roman" panose="02020603050405020304" pitchFamily="18" charset="0"/>
                <a:cs typeface="Times New Roman" panose="02020603050405020304" pitchFamily="18" charset="0"/>
              </a:rPr>
              <a:t>, and </a:t>
            </a:r>
            <a:r>
              <a:rPr lang="en-US" sz="2800" b="1" dirty="0">
                <a:solidFill>
                  <a:srgbClr val="FFC000"/>
                </a:solidFill>
                <a:latin typeface="Times New Roman" panose="02020603050405020304" pitchFamily="18" charset="0"/>
                <a:cs typeface="Times New Roman" panose="02020603050405020304" pitchFamily="18" charset="0"/>
              </a:rPr>
              <a:t>how much loan should be funded</a:t>
            </a:r>
            <a:r>
              <a:rPr lang="en-US" sz="2800" dirty="0">
                <a:latin typeface="Times New Roman" panose="02020603050405020304" pitchFamily="18" charset="0"/>
                <a:cs typeface="Times New Roman" panose="02020603050405020304" pitchFamily="18" charset="0"/>
              </a:rPr>
              <a:t>, </a:t>
            </a:r>
            <a:r>
              <a:rPr lang="en-US" sz="2800" b="1" dirty="0">
                <a:solidFill>
                  <a:srgbClr val="00B0F0"/>
                </a:solidFill>
                <a:latin typeface="Times New Roman" panose="02020603050405020304" pitchFamily="18" charset="0"/>
                <a:cs typeface="Times New Roman" panose="02020603050405020304" pitchFamily="18" charset="0"/>
              </a:rPr>
              <a:t>in how many days application will be accepted or rejected</a:t>
            </a:r>
            <a:r>
              <a:rPr lang="en-US" sz="2800" dirty="0">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number of loan applications next month</a:t>
            </a:r>
            <a:r>
              <a:rPr lang="en-US" sz="2800" dirty="0">
                <a:latin typeface="Times New Roman" panose="02020603050405020304" pitchFamily="18" charset="0"/>
                <a:cs typeface="Times New Roman" panose="02020603050405020304" pitchFamily="18" charset="0"/>
              </a:rPr>
              <a:t>, </a:t>
            </a:r>
            <a:r>
              <a:rPr lang="en-US" sz="2800" b="1" dirty="0">
                <a:solidFill>
                  <a:schemeClr val="accent2">
                    <a:lumMod val="75000"/>
                  </a:schemeClr>
                </a:solidFill>
                <a:latin typeface="Times New Roman" panose="02020603050405020304" pitchFamily="18" charset="0"/>
                <a:cs typeface="Times New Roman" panose="02020603050405020304" pitchFamily="18" charset="0"/>
              </a:rPr>
              <a:t>approved applications forecasting</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loans funds required next month</a:t>
            </a:r>
            <a:r>
              <a:rPr lang="en-US" sz="2800" dirty="0">
                <a:latin typeface="Times New Roman" panose="02020603050405020304" pitchFamily="18" charset="0"/>
                <a:cs typeface="Times New Roman" panose="02020603050405020304" pitchFamily="18" charset="0"/>
              </a:rPr>
              <a:t> and </a:t>
            </a:r>
            <a:r>
              <a:rPr lang="en-US" sz="2800" b="1" dirty="0">
                <a:solidFill>
                  <a:schemeClr val="accent2">
                    <a:lumMod val="50000"/>
                  </a:schemeClr>
                </a:solidFill>
                <a:latin typeface="Times New Roman" panose="02020603050405020304" pitchFamily="18" charset="0"/>
                <a:cs typeface="Times New Roman" panose="02020603050405020304" pitchFamily="18" charset="0"/>
              </a:rPr>
              <a:t>Outlier/ Anomalous contractors</a:t>
            </a:r>
            <a:r>
              <a:rPr lang="en-US" sz="2800" dirty="0">
                <a:latin typeface="Times New Roman" panose="02020603050405020304" pitchFamily="18" charset="0"/>
                <a:cs typeface="Times New Roman" panose="02020603050405020304" pitchFamily="18" charset="0"/>
              </a:rPr>
              <a:t>. We have achieved results up to </a:t>
            </a:r>
            <a:r>
              <a:rPr lang="en-US" sz="2800" b="1" dirty="0">
                <a:solidFill>
                  <a:srgbClr val="00B0F0"/>
                </a:solidFill>
                <a:latin typeface="Times New Roman" panose="02020603050405020304" pitchFamily="18" charset="0"/>
                <a:cs typeface="Times New Roman" panose="02020603050405020304" pitchFamily="18" charset="0"/>
              </a:rPr>
              <a:t>99% accuracy</a:t>
            </a:r>
            <a:r>
              <a:rPr lang="en-US" sz="2800" dirty="0">
                <a:latin typeface="Times New Roman" panose="02020603050405020304" pitchFamily="18" charset="0"/>
                <a:cs typeface="Times New Roman" panose="02020603050405020304" pitchFamily="18" charset="0"/>
              </a:rPr>
              <a:t>. System can be very effective in term of saving company resources (</a:t>
            </a:r>
            <a:r>
              <a:rPr lang="en-US" sz="2800" b="1" dirty="0">
                <a:latin typeface="Times New Roman" panose="02020603050405020304" pitchFamily="18" charset="0"/>
                <a:cs typeface="Times New Roman" panose="02020603050405020304" pitchFamily="18" charset="0"/>
              </a:rPr>
              <a:t>time plus money</a:t>
            </a:r>
            <a:r>
              <a:rPr lang="en-US" sz="2800" dirty="0">
                <a:latin typeface="Times New Roman" panose="02020603050405020304" pitchFamily="18" charset="0"/>
                <a:cs typeface="Times New Roman" panose="02020603050405020304" pitchFamily="18" charset="0"/>
              </a:rPr>
              <a:t>), hence </a:t>
            </a:r>
            <a:r>
              <a:rPr lang="en-US" sz="2800" b="1" dirty="0">
                <a:latin typeface="Times New Roman" panose="02020603050405020304" pitchFamily="18" charset="0"/>
                <a:cs typeface="Times New Roman" panose="02020603050405020304" pitchFamily="18" charset="0"/>
              </a:rPr>
              <a:t>increase customer satisfaction</a:t>
            </a:r>
            <a:r>
              <a:rPr lang="en-US" sz="2800" dirty="0">
                <a:latin typeface="Times New Roman" panose="02020603050405020304" pitchFamily="18" charset="0"/>
                <a:cs typeface="Times New Roman" panose="02020603050405020304" pitchFamily="18" charset="0"/>
              </a:rPr>
              <a:t> in term of quick service (customers will have quick feedback about their loan applications)</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56</a:t>
            </a:fld>
            <a:endParaRPr lang="en-US" sz="1800" b="1" dirty="0">
              <a:solidFill>
                <a:schemeClr val="tx1"/>
              </a:solidFill>
            </a:endParaRPr>
          </a:p>
        </p:txBody>
      </p:sp>
      <p:grpSp>
        <p:nvGrpSpPr>
          <p:cNvPr id="5" name="Group 4"/>
          <p:cNvGrpSpPr/>
          <p:nvPr/>
        </p:nvGrpSpPr>
        <p:grpSpPr>
          <a:xfrm>
            <a:off x="4467289" y="187469"/>
            <a:ext cx="2425016"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Conclusion</a:t>
              </a:r>
            </a:p>
          </p:txBody>
        </p:sp>
      </p:grpSp>
      <p:cxnSp>
        <p:nvCxnSpPr>
          <p:cNvPr id="7" name="Straight Connector 6"/>
          <p:cNvCxnSpPr/>
          <p:nvPr/>
        </p:nvCxnSpPr>
        <p:spPr>
          <a:xfrm flipV="1">
            <a:off x="317278" y="1637414"/>
            <a:ext cx="2564145" cy="21265"/>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03324" y="2222205"/>
            <a:ext cx="6239467" cy="14177"/>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231444" y="2222205"/>
            <a:ext cx="3589081" cy="2"/>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83953" y="2828835"/>
            <a:ext cx="92097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498378" y="2828835"/>
            <a:ext cx="798852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680353" y="2828835"/>
            <a:ext cx="214017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83953" y="3400646"/>
            <a:ext cx="3349847" cy="29343"/>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977679" y="3400646"/>
            <a:ext cx="4699596"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880253" y="3392785"/>
            <a:ext cx="2940272" cy="786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3953" y="3966138"/>
            <a:ext cx="1501997" cy="786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12803" y="3956110"/>
            <a:ext cx="4279502" cy="10028"/>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144250" y="3952735"/>
            <a:ext cx="676275" cy="3375"/>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83953" y="4502287"/>
            <a:ext cx="1215397" cy="7358"/>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563225" y="4502287"/>
            <a:ext cx="1294062" cy="14178"/>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83953" y="5114980"/>
            <a:ext cx="920972" cy="21266"/>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451727" y="5093412"/>
            <a:ext cx="3968123"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9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left)">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506" y="1047450"/>
            <a:ext cx="7049900" cy="5810550"/>
          </a:xfrm>
        </p:spPr>
        <p:txBody>
          <a:bodyPr>
            <a:normAutofit/>
          </a:bodyPr>
          <a:lstStyle/>
          <a:p>
            <a:pPr marL="457200" indent="-457200" algn="l">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a:t>
            </a: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4428620" y="187469"/>
            <a:ext cx="306704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4466720" y="283470"/>
            <a:ext cx="2990851"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p>
        </p:txBody>
      </p:sp>
      <p:pic>
        <p:nvPicPr>
          <p:cNvPr id="5" name="Picture 4"/>
          <p:cNvPicPr>
            <a:picLocks noChangeAspect="1"/>
          </p:cNvPicPr>
          <p:nvPr/>
        </p:nvPicPr>
        <p:blipFill>
          <a:blip r:embed="rId3"/>
          <a:stretch>
            <a:fillRect/>
          </a:stretch>
        </p:blipFill>
        <p:spPr>
          <a:xfrm>
            <a:off x="0" y="0"/>
            <a:ext cx="12192000" cy="5895975"/>
          </a:xfrm>
          <a:prstGeom prst="rect">
            <a:avLst/>
          </a:prstGeom>
        </p:spPr>
      </p:pic>
    </p:spTree>
    <p:extLst>
      <p:ext uri="{BB962C8B-B14F-4D97-AF65-F5344CB8AC3E}">
        <p14:creationId xmlns:p14="http://schemas.microsoft.com/office/powerpoint/2010/main" val="138604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551194" y="989126"/>
            <a:ext cx="11123355" cy="3455581"/>
          </a:xfrm>
        </p:spPr>
        <p:txBody>
          <a:bodyPr>
            <a:normAutofit/>
          </a:bodyPr>
          <a:lstStyle/>
          <a:p>
            <a:pPr algn="l">
              <a:lnSpc>
                <a:spcPct val="150000"/>
              </a:lnSpc>
            </a:pPr>
            <a:r>
              <a:rPr lang="en-US" sz="2000" dirty="0">
                <a:latin typeface="Times New Roman" panose="02020603050405020304" pitchFamily="18" charset="0"/>
                <a:cs typeface="Times New Roman" panose="02020603050405020304" pitchFamily="18" charset="0"/>
              </a:rPr>
              <a:t>The company finance of America offer loans to home owners who want to do repairs in their home</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Home</a:t>
            </a:r>
            <a:r>
              <a:rPr lang="en-US" sz="2000" dirty="0">
                <a:latin typeface="Times New Roman" panose="02020603050405020304" pitchFamily="18" charset="0"/>
                <a:cs typeface="Times New Roman" panose="02020603050405020304" pitchFamily="18" charset="0"/>
              </a:rPr>
              <a:t> owner will apply for a loan to the company finance of America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Finance of America have approved contractors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contractor will come see the problem and let you know it cost let say 25,000 dollars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Upon mutual Agreement, home owner apply for a loan to finance of America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From here the loan approval system process started, which involve many checks such as home owner credit history, monthly installments, Interest rate, requested Amount etc.</a:t>
            </a:r>
            <a:endParaRPr lang="de-DE" sz="20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6</a:t>
            </a:fld>
            <a:endParaRPr lang="en-US" sz="1800" b="1" dirty="0">
              <a:solidFill>
                <a:schemeClr val="tx1"/>
              </a:solidFill>
            </a:endParaRPr>
          </a:p>
        </p:txBody>
      </p:sp>
      <p:grpSp>
        <p:nvGrpSpPr>
          <p:cNvPr id="5" name="Group 4"/>
          <p:cNvGrpSpPr/>
          <p:nvPr/>
        </p:nvGrpSpPr>
        <p:grpSpPr>
          <a:xfrm>
            <a:off x="3727041" y="187469"/>
            <a:ext cx="3905513" cy="764446"/>
            <a:chOff x="2607600" y="187469"/>
            <a:chExt cx="6289867" cy="764446"/>
          </a:xfrm>
        </p:grpSpPr>
        <p:sp>
          <p:nvSpPr>
            <p:cNvPr id="15" name="Rounded Rectangle 14"/>
            <p:cNvSpPr/>
            <p:nvPr/>
          </p:nvSpPr>
          <p:spPr>
            <a:xfrm>
              <a:off x="2607600" y="187469"/>
              <a:ext cx="6289867"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786662" y="283470"/>
              <a:ext cx="6025952"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Exploration</a:t>
              </a:r>
            </a:p>
          </p:txBody>
        </p:sp>
      </p:grpSp>
      <p:grpSp>
        <p:nvGrpSpPr>
          <p:cNvPr id="60" name="Group 59"/>
          <p:cNvGrpSpPr/>
          <p:nvPr/>
        </p:nvGrpSpPr>
        <p:grpSpPr>
          <a:xfrm>
            <a:off x="4135848" y="4796158"/>
            <a:ext cx="2880000" cy="2880000"/>
            <a:chOff x="702312" y="1998382"/>
            <a:chExt cx="3249730" cy="3105807"/>
          </a:xfrm>
        </p:grpSpPr>
        <p:sp>
          <p:nvSpPr>
            <p:cNvPr id="61" name="Donut 60"/>
            <p:cNvSpPr/>
            <p:nvPr/>
          </p:nvSpPr>
          <p:spPr>
            <a:xfrm>
              <a:off x="702312" y="1998382"/>
              <a:ext cx="3249729" cy="3105807"/>
            </a:xfrm>
            <a:prstGeom prst="donut">
              <a:avLst>
                <a:gd name="adj" fmla="val 1840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sp>
          <p:nvSpPr>
            <p:cNvPr id="62" name="Freeform 61"/>
            <p:cNvSpPr/>
            <p:nvPr/>
          </p:nvSpPr>
          <p:spPr>
            <a:xfrm>
              <a:off x="702312" y="3551285"/>
              <a:ext cx="3249730" cy="1552904"/>
            </a:xfrm>
            <a:custGeom>
              <a:avLst/>
              <a:gdLst>
                <a:gd name="connsiteX0" fmla="*/ 0 w 3249730"/>
                <a:gd name="connsiteY0" fmla="*/ 0 h 1552904"/>
                <a:gd name="connsiteX1" fmla="*/ 571500 w 3249730"/>
                <a:gd name="connsiteY1" fmla="*/ 0 h 1552904"/>
                <a:gd name="connsiteX2" fmla="*/ 1624865 w 3249730"/>
                <a:gd name="connsiteY2" fmla="*/ 981404 h 1552904"/>
                <a:gd name="connsiteX3" fmla="*/ 2678230 w 3249730"/>
                <a:gd name="connsiteY3" fmla="*/ 0 h 1552904"/>
                <a:gd name="connsiteX4" fmla="*/ 3249730 w 3249730"/>
                <a:gd name="connsiteY4" fmla="*/ 0 h 1552904"/>
                <a:gd name="connsiteX5" fmla="*/ 1624865 w 3249730"/>
                <a:gd name="connsiteY5" fmla="*/ 1552904 h 1552904"/>
                <a:gd name="connsiteX6" fmla="*/ 0 w 3249730"/>
                <a:gd name="connsiteY6" fmla="*/ 0 h 155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9730" h="1552904">
                  <a:moveTo>
                    <a:pt x="0" y="0"/>
                  </a:moveTo>
                  <a:lnTo>
                    <a:pt x="571500" y="0"/>
                  </a:lnTo>
                  <a:cubicBezTo>
                    <a:pt x="571500" y="542014"/>
                    <a:pt x="1043108" y="981404"/>
                    <a:pt x="1624865" y="981404"/>
                  </a:cubicBezTo>
                  <a:cubicBezTo>
                    <a:pt x="2206622" y="981404"/>
                    <a:pt x="2678230" y="542014"/>
                    <a:pt x="2678230" y="0"/>
                  </a:cubicBezTo>
                  <a:lnTo>
                    <a:pt x="3249730" y="0"/>
                  </a:lnTo>
                  <a:cubicBezTo>
                    <a:pt x="3249730" y="857645"/>
                    <a:pt x="2522253" y="1552904"/>
                    <a:pt x="1624865" y="1552904"/>
                  </a:cubicBezTo>
                  <a:cubicBezTo>
                    <a:pt x="727477" y="1552904"/>
                    <a:pt x="0" y="857645"/>
                    <a:pt x="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63" name="Rectangle 62"/>
          <p:cNvSpPr/>
          <p:nvPr/>
        </p:nvSpPr>
        <p:spPr>
          <a:xfrm>
            <a:off x="3780377" y="6236158"/>
            <a:ext cx="3799490" cy="1984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4" name="Subtitle 2"/>
          <p:cNvSpPr txBox="1">
            <a:spLocks/>
          </p:cNvSpPr>
          <p:nvPr/>
        </p:nvSpPr>
        <p:spPr>
          <a:xfrm>
            <a:off x="4679027" y="5884707"/>
            <a:ext cx="1700508" cy="359522"/>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dirty="0">
                <a:solidFill>
                  <a:srgbClr val="FF0000"/>
                </a:solidFill>
                <a:latin typeface="Times New Roman" panose="02020603050405020304" pitchFamily="18" charset="0"/>
                <a:cs typeface="Times New Roman" panose="02020603050405020304" pitchFamily="18" charset="0"/>
              </a:rPr>
              <a:t>Average 14 Days</a:t>
            </a:r>
          </a:p>
        </p:txBody>
      </p:sp>
      <p:sp>
        <p:nvSpPr>
          <p:cNvPr id="65" name="Rectangle 64"/>
          <p:cNvSpPr/>
          <p:nvPr/>
        </p:nvSpPr>
        <p:spPr bwMode="auto">
          <a:xfrm>
            <a:off x="317278" y="1206866"/>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6" name="Rectangle 65"/>
          <p:cNvSpPr/>
          <p:nvPr/>
        </p:nvSpPr>
        <p:spPr bwMode="auto">
          <a:xfrm>
            <a:off x="317277" y="1678969"/>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7" name="Rectangle 66"/>
          <p:cNvSpPr/>
          <p:nvPr/>
        </p:nvSpPr>
        <p:spPr bwMode="auto">
          <a:xfrm>
            <a:off x="317277" y="2150465"/>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8" name="Rectangle 67"/>
          <p:cNvSpPr/>
          <p:nvPr/>
        </p:nvSpPr>
        <p:spPr bwMode="auto">
          <a:xfrm>
            <a:off x="317277" y="2621961"/>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9" name="Rectangle 68"/>
          <p:cNvSpPr/>
          <p:nvPr/>
        </p:nvSpPr>
        <p:spPr bwMode="auto">
          <a:xfrm>
            <a:off x="317277" y="3093457"/>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70" name="Rectangle 69"/>
          <p:cNvSpPr/>
          <p:nvPr/>
        </p:nvSpPr>
        <p:spPr bwMode="auto">
          <a:xfrm>
            <a:off x="317277" y="3564953"/>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71" name="Rectangle 70"/>
          <p:cNvSpPr/>
          <p:nvPr/>
        </p:nvSpPr>
        <p:spPr bwMode="auto">
          <a:xfrm>
            <a:off x="317277" y="4036449"/>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pic>
        <p:nvPicPr>
          <p:cNvPr id="5124" name="Picture 4" descr="applicant Icon - Download applicant Icon 1326836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099" y="5047564"/>
            <a:ext cx="876873" cy="87687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327991" y="5486000"/>
            <a:ext cx="5102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122321" y="5489144"/>
            <a:ext cx="5102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p:nvPicPr>
        <p:blipFill>
          <a:blip r:embed="rId4"/>
          <a:stretch>
            <a:fillRect/>
          </a:stretch>
        </p:blipFill>
        <p:spPr>
          <a:xfrm>
            <a:off x="7739028" y="4619046"/>
            <a:ext cx="1350335" cy="1543240"/>
          </a:xfrm>
          <a:prstGeom prst="rect">
            <a:avLst/>
          </a:prstGeom>
        </p:spPr>
      </p:pic>
    </p:spTree>
    <p:extLst>
      <p:ext uri="{BB962C8B-B14F-4D97-AF65-F5344CB8AC3E}">
        <p14:creationId xmlns:p14="http://schemas.microsoft.com/office/powerpoint/2010/main" val="190384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8" presetClass="emph" presetSubtype="0" decel="100000" fill="hold" nodeType="clickEffect">
                                  <p:stCondLst>
                                    <p:cond delay="0"/>
                                  </p:stCondLst>
                                  <p:childTnLst>
                                    <p:animRot by="10800000">
                                      <p:cBhvr>
                                        <p:cTn id="47" dur="2000" fill="hold"/>
                                        <p:tgtEl>
                                          <p:spTgt spid="60"/>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left)">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animBg="1"/>
      <p:bldP spid="67" grpId="0" animBg="1"/>
      <p:bldP spid="68" grpId="0" animBg="1"/>
      <p:bldP spid="69" grpId="0" animBg="1"/>
      <p:bldP spid="70" grpId="0" animBg="1"/>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995989" y="1401012"/>
            <a:ext cx="3668997" cy="1645479"/>
          </a:xfrm>
        </p:spPr>
        <p:txBody>
          <a:bodyPr>
            <a:normAutofit fontScale="90000"/>
          </a:bodyPr>
          <a:lstStyle/>
          <a:p>
            <a:pPr algn="just">
              <a:lnSpc>
                <a:spcPct val="150000"/>
              </a:lnSpc>
            </a:pPr>
            <a:r>
              <a:rPr lang="en-US" sz="2000" dirty="0">
                <a:latin typeface="Times New Roman" panose="02020603050405020304" pitchFamily="18" charset="0"/>
                <a:cs typeface="Times New Roman" panose="02020603050405020304" pitchFamily="18" charset="0"/>
              </a:rPr>
              <a:t>Customers Needs Loan Quickly, but verifying customers can take time (</a:t>
            </a:r>
            <a:r>
              <a:rPr lang="en-US" sz="2000" b="1" dirty="0">
                <a:solidFill>
                  <a:srgbClr val="00B050"/>
                </a:solidFill>
                <a:latin typeface="Times New Roman" panose="02020603050405020304" pitchFamily="18" charset="0"/>
                <a:cs typeface="Times New Roman" panose="02020603050405020304" pitchFamily="18" charset="0"/>
              </a:rPr>
              <a:t>Application to Accept/ Reject take 14 days on Average</a:t>
            </a:r>
            <a:r>
              <a:rPr lang="en-US" sz="2000" dirty="0">
                <a:latin typeface="Times New Roman" panose="02020603050405020304" pitchFamily="18" charset="0"/>
                <a:cs typeface="Times New Roman" panose="02020603050405020304" pitchFamily="18" charset="0"/>
              </a:rPr>
              <a:t>)</a:t>
            </a:r>
            <a:endParaRPr lang="de-DE" sz="20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7</a:t>
            </a:fld>
            <a:endParaRPr lang="en-US" sz="1800" b="1" dirty="0">
              <a:solidFill>
                <a:schemeClr val="tx1"/>
              </a:solidFill>
            </a:endParaRPr>
          </a:p>
        </p:txBody>
      </p:sp>
      <p:grpSp>
        <p:nvGrpSpPr>
          <p:cNvPr id="5" name="Group 4"/>
          <p:cNvGrpSpPr/>
          <p:nvPr/>
        </p:nvGrpSpPr>
        <p:grpSpPr>
          <a:xfrm>
            <a:off x="3316963" y="187469"/>
            <a:ext cx="4725670" cy="764446"/>
            <a:chOff x="1947165" y="187469"/>
            <a:chExt cx="7610737" cy="764446"/>
          </a:xfrm>
        </p:grpSpPr>
        <p:sp>
          <p:nvSpPr>
            <p:cNvPr id="15" name="Rounded Rectangle 14"/>
            <p:cNvSpPr/>
            <p:nvPr/>
          </p:nvSpPr>
          <p:spPr>
            <a:xfrm>
              <a:off x="1947165" y="187469"/>
              <a:ext cx="7610737"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786662" y="283470"/>
              <a:ext cx="6025952"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Issue with Scoring </a:t>
              </a:r>
            </a:p>
          </p:txBody>
        </p:sp>
      </p:grpSp>
      <p:pic>
        <p:nvPicPr>
          <p:cNvPr id="4" name="Picture 3"/>
          <p:cNvPicPr>
            <a:picLocks noChangeAspect="1"/>
          </p:cNvPicPr>
          <p:nvPr/>
        </p:nvPicPr>
        <p:blipFill>
          <a:blip r:embed="rId3"/>
          <a:stretch>
            <a:fillRect/>
          </a:stretch>
        </p:blipFill>
        <p:spPr>
          <a:xfrm>
            <a:off x="4902590" y="1551092"/>
            <a:ext cx="6877050" cy="4257675"/>
          </a:xfrm>
          <a:prstGeom prst="rect">
            <a:avLst/>
          </a:prstGeom>
        </p:spPr>
      </p:pic>
      <p:pic>
        <p:nvPicPr>
          <p:cNvPr id="7" name="Picture 6"/>
          <p:cNvPicPr>
            <a:picLocks noChangeAspect="1"/>
          </p:cNvPicPr>
          <p:nvPr/>
        </p:nvPicPr>
        <p:blipFill>
          <a:blip r:embed="rId4"/>
          <a:stretch>
            <a:fillRect/>
          </a:stretch>
        </p:blipFill>
        <p:spPr>
          <a:xfrm>
            <a:off x="411947" y="1880755"/>
            <a:ext cx="584042" cy="581985"/>
          </a:xfrm>
          <a:prstGeom prst="rect">
            <a:avLst/>
          </a:prstGeom>
        </p:spPr>
      </p:pic>
      <p:pic>
        <p:nvPicPr>
          <p:cNvPr id="17" name="Picture 16"/>
          <p:cNvPicPr>
            <a:picLocks noChangeAspect="1"/>
          </p:cNvPicPr>
          <p:nvPr/>
        </p:nvPicPr>
        <p:blipFill>
          <a:blip r:embed="rId4"/>
          <a:stretch>
            <a:fillRect/>
          </a:stretch>
        </p:blipFill>
        <p:spPr>
          <a:xfrm>
            <a:off x="411947" y="3389471"/>
            <a:ext cx="584042" cy="581985"/>
          </a:xfrm>
          <a:prstGeom prst="rect">
            <a:avLst/>
          </a:prstGeom>
        </p:spPr>
      </p:pic>
      <p:pic>
        <p:nvPicPr>
          <p:cNvPr id="18" name="Picture 17"/>
          <p:cNvPicPr>
            <a:picLocks noChangeAspect="1"/>
          </p:cNvPicPr>
          <p:nvPr/>
        </p:nvPicPr>
        <p:blipFill>
          <a:blip r:embed="rId4"/>
          <a:stretch>
            <a:fillRect/>
          </a:stretch>
        </p:blipFill>
        <p:spPr>
          <a:xfrm>
            <a:off x="401313" y="4331778"/>
            <a:ext cx="584042" cy="581985"/>
          </a:xfrm>
          <a:prstGeom prst="rect">
            <a:avLst/>
          </a:prstGeom>
        </p:spPr>
      </p:pic>
      <p:sp>
        <p:nvSpPr>
          <p:cNvPr id="19" name="Title 1"/>
          <p:cNvSpPr txBox="1">
            <a:spLocks/>
          </p:cNvSpPr>
          <p:nvPr/>
        </p:nvSpPr>
        <p:spPr>
          <a:xfrm>
            <a:off x="995989" y="3114084"/>
            <a:ext cx="3668997" cy="1016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a:latin typeface="Times New Roman" panose="02020603050405020304" pitchFamily="18" charset="0"/>
                <a:cs typeface="Times New Roman" panose="02020603050405020304" pitchFamily="18" charset="0"/>
              </a:rPr>
              <a:t>Not considering other types of potential data </a:t>
            </a:r>
            <a:r>
              <a:rPr lang="de-DE" sz="2000" kern="0" dirty="0">
                <a:solidFill>
                  <a:schemeClr val="accent6">
                    <a:lumMod val="50000"/>
                  </a:schemeClr>
                </a:solidFill>
                <a:latin typeface="Times New Roman" panose="02020603050405020304" pitchFamily="18" charset="0"/>
                <a:cs typeface="Times New Roman" panose="02020603050405020304" pitchFamily="18" charset="0"/>
              </a:rPr>
              <a:t>(</a:t>
            </a:r>
            <a:r>
              <a:rPr lang="de-DE" sz="2000" b="1" kern="0" dirty="0">
                <a:solidFill>
                  <a:srgbClr val="00B050"/>
                </a:solidFill>
                <a:latin typeface="Times New Roman" panose="02020603050405020304" pitchFamily="18" charset="0"/>
                <a:cs typeface="Times New Roman" panose="02020603050405020304" pitchFamily="18" charset="0"/>
              </a:rPr>
              <a:t>Historic Data</a:t>
            </a:r>
            <a:r>
              <a:rPr lang="de-DE" sz="2000" kern="0" dirty="0">
                <a:solidFill>
                  <a:schemeClr val="accent6">
                    <a:lumMod val="50000"/>
                  </a:schemeClr>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0" name="Title 1"/>
          <p:cNvSpPr txBox="1">
            <a:spLocks/>
          </p:cNvSpPr>
          <p:nvPr/>
        </p:nvSpPr>
        <p:spPr>
          <a:xfrm>
            <a:off x="985355" y="4114575"/>
            <a:ext cx="3668997" cy="1016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a:latin typeface="Times New Roman" panose="02020603050405020304" pitchFamily="18" charset="0"/>
                <a:cs typeface="Times New Roman" panose="02020603050405020304" pitchFamily="18" charset="0"/>
              </a:rPr>
              <a:t>You may lose potential customer due to lengthy process</a:t>
            </a:r>
          </a:p>
        </p:txBody>
      </p:sp>
      <p:sp>
        <p:nvSpPr>
          <p:cNvPr id="21" name="Title 1"/>
          <p:cNvSpPr txBox="1">
            <a:spLocks/>
          </p:cNvSpPr>
          <p:nvPr/>
        </p:nvSpPr>
        <p:spPr>
          <a:xfrm>
            <a:off x="995989" y="5057205"/>
            <a:ext cx="3668997" cy="1016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a:latin typeface="Times New Roman" panose="02020603050405020304" pitchFamily="18" charset="0"/>
                <a:cs typeface="Times New Roman" panose="02020603050405020304" pitchFamily="18" charset="0"/>
              </a:rPr>
              <a:t>Whether there is any Anomaly or Fraud, Scoring cannot tell us?</a:t>
            </a:r>
          </a:p>
        </p:txBody>
      </p:sp>
      <p:pic>
        <p:nvPicPr>
          <p:cNvPr id="22" name="Picture 21"/>
          <p:cNvPicPr>
            <a:picLocks noChangeAspect="1"/>
          </p:cNvPicPr>
          <p:nvPr/>
        </p:nvPicPr>
        <p:blipFill>
          <a:blip r:embed="rId4"/>
          <a:stretch>
            <a:fillRect/>
          </a:stretch>
        </p:blipFill>
        <p:spPr>
          <a:xfrm>
            <a:off x="411947" y="5311674"/>
            <a:ext cx="584042" cy="581985"/>
          </a:xfrm>
          <a:prstGeom prst="rect">
            <a:avLst/>
          </a:prstGeom>
        </p:spPr>
      </p:pic>
    </p:spTree>
    <p:extLst>
      <p:ext uri="{BB962C8B-B14F-4D97-AF65-F5344CB8AC3E}">
        <p14:creationId xmlns:p14="http://schemas.microsoft.com/office/powerpoint/2010/main" val="7534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047915"/>
            <a:ext cx="11646988" cy="600131"/>
          </a:xfrm>
        </p:spPr>
        <p:txBody>
          <a:bodyPr>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Use your data wisely to make efficient Decisions using all perspectives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8</a:t>
            </a:fld>
            <a:endParaRPr lang="en-US" sz="1800" b="1" dirty="0">
              <a:solidFill>
                <a:schemeClr val="tx1"/>
              </a:solidFill>
            </a:endParaRPr>
          </a:p>
        </p:txBody>
      </p:sp>
      <p:grpSp>
        <p:nvGrpSpPr>
          <p:cNvPr id="5" name="Group 4"/>
          <p:cNvGrpSpPr/>
          <p:nvPr/>
        </p:nvGrpSpPr>
        <p:grpSpPr>
          <a:xfrm>
            <a:off x="3316961" y="187469"/>
            <a:ext cx="472567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Proposed Solution</a:t>
              </a:r>
            </a:p>
          </p:txBody>
        </p:sp>
      </p:grpSp>
      <p:pic>
        <p:nvPicPr>
          <p:cNvPr id="7170" name="Picture 2" descr="How to Improve Credit Scoring with Mobile Data and Machine Learning -  Intelli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580" y="1584248"/>
            <a:ext cx="8529528" cy="49847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development.asia/sites/default/files/explainer/figure-02_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588" y="1593924"/>
            <a:ext cx="10027502" cy="486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26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1000" fill="hold"/>
                                        <p:tgtEl>
                                          <p:spTgt spid="7172"/>
                                        </p:tgtEl>
                                        <p:attrNameLst>
                                          <p:attrName>ppt_w</p:attrName>
                                        </p:attrNameLst>
                                      </p:cBhvr>
                                      <p:tavLst>
                                        <p:tav tm="0">
                                          <p:val>
                                            <p:fltVal val="0"/>
                                          </p:val>
                                        </p:tav>
                                        <p:tav tm="100000">
                                          <p:val>
                                            <p:strVal val="#ppt_w"/>
                                          </p:val>
                                        </p:tav>
                                      </p:tavLst>
                                    </p:anim>
                                    <p:anim calcmode="lin" valueType="num">
                                      <p:cBhvr>
                                        <p:cTn id="8" dur="1000" fill="hold"/>
                                        <p:tgtEl>
                                          <p:spTgt spid="7172"/>
                                        </p:tgtEl>
                                        <p:attrNameLst>
                                          <p:attrName>ppt_h</p:attrName>
                                        </p:attrNameLst>
                                      </p:cBhvr>
                                      <p:tavLst>
                                        <p:tav tm="0">
                                          <p:val>
                                            <p:fltVal val="0"/>
                                          </p:val>
                                        </p:tav>
                                        <p:tav tm="100000">
                                          <p:val>
                                            <p:strVal val="#ppt_h"/>
                                          </p:val>
                                        </p:tav>
                                      </p:tavLst>
                                    </p:anim>
                                    <p:anim calcmode="lin" valueType="num">
                                      <p:cBhvr>
                                        <p:cTn id="9" dur="1000" fill="hold"/>
                                        <p:tgtEl>
                                          <p:spTgt spid="7172"/>
                                        </p:tgtEl>
                                        <p:attrNameLst>
                                          <p:attrName>style.rotation</p:attrName>
                                        </p:attrNameLst>
                                      </p:cBhvr>
                                      <p:tavLst>
                                        <p:tav tm="0">
                                          <p:val>
                                            <p:fltVal val="90"/>
                                          </p:val>
                                        </p:tav>
                                        <p:tav tm="100000">
                                          <p:val>
                                            <p:fltVal val="0"/>
                                          </p:val>
                                        </p:tav>
                                      </p:tavLst>
                                    </p:anim>
                                    <p:animEffect transition="in" filter="fade">
                                      <p:cBhvr>
                                        <p:cTn id="10"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30289" y="1951654"/>
            <a:ext cx="8134350" cy="44672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921492"/>
            <a:ext cx="11646988" cy="926814"/>
          </a:xfrm>
          <a:solidFill>
            <a:schemeClr val="bg1"/>
          </a:solidFill>
        </p:spPr>
        <p:txBody>
          <a:bodyP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 Volume of Applications Received Monthly</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9</a:t>
            </a:fld>
            <a:endParaRPr lang="en-US" sz="1800" b="1" dirty="0">
              <a:solidFill>
                <a:schemeClr val="tx1"/>
              </a:solidFill>
            </a:endParaRPr>
          </a:p>
        </p:txBody>
      </p:sp>
      <p:grpSp>
        <p:nvGrpSpPr>
          <p:cNvPr id="5" name="Group 4"/>
          <p:cNvGrpSpPr/>
          <p:nvPr/>
        </p:nvGrpSpPr>
        <p:grpSpPr>
          <a:xfrm>
            <a:off x="3904564" y="187469"/>
            <a:ext cx="3550467"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Analysis</a:t>
              </a:r>
            </a:p>
          </p:txBody>
        </p:sp>
      </p:grpSp>
      <p:sp>
        <p:nvSpPr>
          <p:cNvPr id="10" name="Title 1"/>
          <p:cNvSpPr txBox="1">
            <a:spLocks/>
          </p:cNvSpPr>
          <p:nvPr/>
        </p:nvSpPr>
        <p:spPr>
          <a:xfrm>
            <a:off x="317278" y="1017981"/>
            <a:ext cx="11646988" cy="793043"/>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dirty="0">
                <a:latin typeface="Times New Roman" panose="02020603050405020304" pitchFamily="18" charset="0"/>
                <a:cs typeface="Times New Roman" panose="02020603050405020304" pitchFamily="18" charset="0"/>
              </a:rPr>
              <a:t>* Volume of Applications Accepted and Rejected</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1887756" y="1914373"/>
            <a:ext cx="8241139" cy="4544457"/>
          </a:xfrm>
          <a:prstGeom prst="rect">
            <a:avLst/>
          </a:prstGeom>
        </p:spPr>
      </p:pic>
      <p:sp>
        <p:nvSpPr>
          <p:cNvPr id="12" name="Content Placeholder 2">
            <a:extLst>
              <a:ext uri="{FF2B5EF4-FFF2-40B4-BE49-F238E27FC236}">
                <a16:creationId xmlns:a16="http://schemas.microsoft.com/office/drawing/2014/main" id="{750A0D06-2342-8B40-941A-10FA113ABCF3}"/>
              </a:ext>
            </a:extLst>
          </p:cNvPr>
          <p:cNvSpPr txBox="1">
            <a:spLocks/>
          </p:cNvSpPr>
          <p:nvPr/>
        </p:nvSpPr>
        <p:spPr>
          <a:xfrm>
            <a:off x="7350588" y="1844643"/>
            <a:ext cx="4470370" cy="13737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a:solidFill>
                  <a:srgbClr val="0075C9"/>
                </a:solidFill>
                <a:ea typeface="+mn-lt"/>
                <a:cs typeface="+mn-lt"/>
              </a:rPr>
              <a:t>Now this is alarming, because up to 52% of the applications are denied, but Company consume resources!!!!</a:t>
            </a:r>
            <a:endParaRPr lang="en-US" sz="1800" dirty="0">
              <a:solidFill>
                <a:srgbClr val="0075C9"/>
              </a:solidFill>
            </a:endParaRPr>
          </a:p>
        </p:txBody>
      </p:sp>
    </p:spTree>
    <p:extLst>
      <p:ext uri="{BB962C8B-B14F-4D97-AF65-F5344CB8AC3E}">
        <p14:creationId xmlns:p14="http://schemas.microsoft.com/office/powerpoint/2010/main" val="14315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fltVal val="0"/>
                                          </p:val>
                                        </p:tav>
                                        <p:tav tm="100000">
                                          <p:val>
                                            <p:strVal val="#ppt_h"/>
                                          </p:val>
                                        </p:tav>
                                      </p:tavLst>
                                    </p:anim>
                                    <p:anim calcmode="lin" valueType="num">
                                      <p:cBhvr>
                                        <p:cTn id="11" dur="1000" fill="hold"/>
                                        <p:tgtEl>
                                          <p:spTgt spid="7"/>
                                        </p:tgtEl>
                                        <p:attrNameLst>
                                          <p:attrName>style.rotation</p:attrName>
                                        </p:attrNameLst>
                                      </p:cBhvr>
                                      <p:tavLst>
                                        <p:tav tm="0">
                                          <p:val>
                                            <p:fltVal val="90"/>
                                          </p:val>
                                        </p:tav>
                                        <p:tav tm="100000">
                                          <p:val>
                                            <p:fltVal val="0"/>
                                          </p:val>
                                        </p:tav>
                                      </p:tavLst>
                                    </p:anim>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10368</TotalTime>
  <Words>6878</Words>
  <Application>Microsoft Office PowerPoint</Application>
  <PresentationFormat>Widescreen</PresentationFormat>
  <Paragraphs>648</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Times New Roman</vt:lpstr>
      <vt:lpstr>Wingdings</vt:lpstr>
      <vt:lpstr>Office Theme</vt:lpstr>
      <vt:lpstr>Financial Business Use Cases Predicting the future isn’t magic, it’s artificial intelligence</vt:lpstr>
      <vt:lpstr>With the enhancement in the banking sector lots of people are applying for bank loans but there are certain concerns from banks’ perspective </vt:lpstr>
      <vt:lpstr>These are valid concerns of banks, and they are trying their level best to address such issues by using traditional credit scoring, which is worthiness points issued by a set list of providers, consider as gold standard for assessing a person or company’s credit worthiness. (FICO Scoring is an Example)</vt:lpstr>
      <vt:lpstr>Okay, so the problem already fixed by Banking Sector, but using Credit Score (or other scoring techniques), which are mostly ruled based systems.</vt:lpstr>
      <vt:lpstr>.</vt:lpstr>
      <vt:lpstr>The company finance of America offer loans to home owners who want to do repairs in their home Home owner will apply for a loan to the company finance of America Finance of America have approved contractors The contractor will come see the problem and let you know it cost let say 25,000 dollars Upon mutual Agreement, home owner apply for a loan to finance of America From here the loan approval system process started, which involve many checks such as home owner credit history, monthly installments, Interest rate, requested Amount etc.</vt:lpstr>
      <vt:lpstr>Customers Needs Loan Quickly, but verifying customers can take time (Application to Accept/ Reject take 14 days on Average)</vt:lpstr>
      <vt:lpstr>* Use your data wisely to make efficient Decisions using all perspectives </vt:lpstr>
      <vt:lpstr>* Volume of Applications Received Monthly</vt:lpstr>
      <vt:lpstr>.</vt:lpstr>
      <vt:lpstr>.</vt:lpstr>
      <vt:lpstr>.</vt:lpstr>
      <vt:lpstr>.</vt:lpstr>
      <vt:lpstr>.</vt:lpstr>
      <vt:lpstr>.</vt:lpstr>
      <vt:lpstr>.</vt:lpstr>
      <vt:lpstr>.</vt:lpstr>
      <vt:lpstr>.</vt:lpstr>
      <vt:lpstr>PowerPoint Presentation</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 Once applicant submitted loan application, company takes some times to process application in order to give final decision - That duration of processing vary from case to case, some applications takes small amount of time (good score), some may take up to 3 months. On average an application processing takes up to 14 days as per data. </vt:lpstr>
      <vt:lpstr>Model successfully learned the pattern and can predict the loan approval duration up to acceptable accuracy (you can see in the image). </vt:lpstr>
      <vt:lpstr>What factors affect the loan approval duration?</vt:lpstr>
      <vt:lpstr>- As a company, we are interested in finding how much loan (Optimal Value) should be given to applicant based on his own attributes, so that he pay back without going into defaulter stage. </vt:lpstr>
      <vt:lpstr>* We have developed a perfect model (machine learning model) which predict how much loan amount should be awarded to applicants (to avoid loan defaults)</vt:lpstr>
      <vt:lpstr>.</vt:lpstr>
      <vt:lpstr>- As a company, we are also interested in finding how many applications may received next time frame (may be next day/ week/ month/ 6 months). Using this information company will make necessary arrangements. </vt:lpstr>
      <vt:lpstr>Dataset Creation</vt:lpstr>
      <vt:lpstr>.</vt:lpstr>
      <vt:lpstr>- As a company, we are also interested in finding how many applications might be accepted next time frame (may be next day/ week/ month/ 6 months). Using this information company will make necessary arrangements. </vt:lpstr>
      <vt:lpstr>* Dataset created in same as Use Case 7 (We only take approved applicants)</vt:lpstr>
      <vt:lpstr>- As a company, we are also interested in finding how much is needed for next time frame for accepted applicants. Using this information company will make necessary arrangements. </vt:lpstr>
      <vt:lpstr>.</vt:lpstr>
      <vt:lpstr>.</vt:lpstr>
      <vt:lpstr>.</vt:lpstr>
      <vt:lpstr>.</vt:lpstr>
      <vt:lpstr>.</vt:lpstr>
      <vt:lpstr>.</vt:lpstr>
      <vt:lpstr>Machine Learning State of the Art Algorithms are successfully used to predict whether given loan application will be approved or rejected, and how much loan should be funded, in how many days application will be accepted or rejected, number of loan applications next month, approved applications forecasting, loans funds required next month and Outlier/ Anomalous contractors. We have achieved results up to 99% accuracy. System can be very effective in term of saving company resources (time plus money), hence increase customer satisfaction in term of quick service (customers will have quick feedback about their loan 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Ali</dc:creator>
  <cp:lastModifiedBy>Zohaib Ullah</cp:lastModifiedBy>
  <cp:revision>1605</cp:revision>
  <dcterms:created xsi:type="dcterms:W3CDTF">2019-08-05T07:16:53Z</dcterms:created>
  <dcterms:modified xsi:type="dcterms:W3CDTF">2024-02-05T06:55:17Z</dcterms:modified>
</cp:coreProperties>
</file>