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75A5-55E4-04AB-A7A8-F769D5030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C9A96-7E6B-D298-4C94-6977A26DE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2CC2-150F-DB35-4D74-11665BF8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5CEF-A090-0C65-D570-F6C5A587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E461-A1FA-F5A1-10AE-F8666A10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8090-7540-DCC7-5427-EB2A0CF4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0AF9-3347-809E-88EC-D01B579A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BA64-AA6B-1E05-E539-BF7C11CB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3EC7-98B2-1B71-4BF4-97D4E23B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C4F7-90E7-DAFC-6F49-450078D4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E3EDB-C02C-A165-B87A-488E07D1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0265-A961-B4F6-0FF8-AD679C890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6262-0CC6-57A1-4357-08F32826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5B06-A279-FEC4-E9DB-10D44C9B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1B9B-4BC1-638B-8DFB-31EA8638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5DA-A660-E81F-1FFA-BF450DA8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FF4B-5163-27BD-DA3F-192CE2AD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E258-1E3C-730C-1974-99E9447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F45D-A3C8-5F9E-777D-DD7223C0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AF1E-24E2-5621-F862-9B4A160E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B2F5-8A10-C3BB-9BCA-E914DE9D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A44A8-821D-8875-6789-4DA1088F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EE04-1DB2-E039-DD73-EB16D906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88A2-CF78-D9D4-E19E-C8B99582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B9E9-1F4F-F5E2-8BC7-C0124D30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08F1-C7B8-0CBF-00E7-2F26AE05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08FD-D6E5-DD66-2548-AF17C4836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B6CB6-1AF0-E8D3-EE36-C2467DB76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2194-E092-1063-4B64-6BABF229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FFCEC-6E13-7615-B612-104DB6B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C454-A9A2-058F-A023-80881A4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F751-B5D7-DDF1-58A3-E7513E09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7496A-4DD9-1313-044B-4A48FCD0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F264F-750D-E112-67F9-D73A3B01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22333-F647-7CE1-BA9F-AADF46B75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09BC3-A66A-8332-736D-EA7941BE5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9E35D-970D-0AC9-0F4C-24A059DF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0E7DD-6CA2-E7EF-F301-B2338BA7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AA823-94DE-9A1F-CAE9-715FBB38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E9DE-15CC-6F43-0CA3-0BFB8F81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87584-5099-EECB-DC47-363E8BF5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75888-A1F0-A124-DEC6-B176B777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C3D0C-E688-449F-28CC-5DFF7F0B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8C7B9-017C-DE2E-2D8C-EECA7CD7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E0C4C-D533-53D3-84CD-1CAF0854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2A4B6-1815-7BF6-317B-A3FA1B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9EA9-FB06-697B-6C8F-CDFE97B6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C8E0-7AA8-F29F-95CA-66DC459C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A18CD-488E-E9F9-DEC8-4AEAE425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5B6E-C730-C1C8-8E33-5371F2B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FBC01-305F-DF74-4062-C6BBF5F9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F7B5-274D-61A4-7A57-0A7556FE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829F-EA1D-7A3C-2D53-20348513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7FBE9-00E7-90AE-0B73-353B2B0C8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2E8CA-EF90-CD56-2A90-259BFCFC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FDD04-15F1-9858-0523-174978B3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455A-CFB1-BF75-6819-72147438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E498-1789-2131-99FE-9C806B54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7500C-4956-7425-9F3A-81533BB9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591FB-0814-7837-2DAE-6FDFC4ABA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D046-D30D-8A30-1784-FBE7C2F3E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BC06A-46AE-43D5-879A-3B9983E126A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061D-EA36-CB8A-BE33-E97FF8E6E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F2C2-F51B-39CE-4D31-7F09F02BD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E7F0-0AB6-4A4E-9523-1E6BC7C7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393D8-BD62-782F-4DA2-0D4482582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Plan Price Prediction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Multiple Listing Service (MLS)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B4A17-F3F8-C205-7929-CC0FE9C9A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Eyong</a:t>
            </a:r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CC581F1D-AF51-CD2D-0151-D292E1CBF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75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FD25-5570-2450-B4D8-32C0F868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Feature Importance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CCF6-FB0F-4D2C-30E0-00B0360C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94FD3AC-A294-D71B-080F-75D06AED7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6206"/>
            <a:ext cx="102965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0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5481-C9AE-327D-4300-C4F1A28F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Actual vs Predicted Plan Price Comparison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C4D0F0F-77DC-351A-0A3E-E0889A80CB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2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image of leaf ridges">
            <a:extLst>
              <a:ext uri="{FF2B5EF4-FFF2-40B4-BE49-F238E27FC236}">
                <a16:creationId xmlns:a16="http://schemas.microsoft.com/office/drawing/2014/main" id="{E6776E89-4680-0147-E7E4-1A05EAEFE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3BBC6-49FC-3CCC-FE9E-45F251B9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u="sng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C1125-DED6-DB73-79AC-91995C89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u="sng"/>
              <a:t>Objective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90C9-D03C-A4A7-E552-C09DC5D6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636194"/>
            <a:ext cx="5803900" cy="4056705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sz="2400" dirty="0"/>
              <a:t>Use MLS features set to predict the PLAN PRICE of listing</a:t>
            </a:r>
          </a:p>
          <a:p>
            <a:pPr algn="just"/>
            <a:r>
              <a:rPr lang="en-US" sz="2400" dirty="0"/>
              <a:t>We have done some Exploratory Data Analysis (EDA)</a:t>
            </a:r>
          </a:p>
          <a:p>
            <a:pPr algn="just"/>
            <a:r>
              <a:rPr lang="en-US" sz="2400" dirty="0"/>
              <a:t>We have used Random Forest Machine Learning model for prediction</a:t>
            </a:r>
          </a:p>
          <a:p>
            <a:pPr algn="just"/>
            <a:r>
              <a:rPr lang="en-US" sz="2400" dirty="0"/>
              <a:t>Data preprocessing applied to make data neat and clean for analysis</a:t>
            </a:r>
          </a:p>
          <a:p>
            <a:pPr algn="just"/>
            <a:r>
              <a:rPr lang="en-US" sz="2400" dirty="0"/>
              <a:t>The results were evaluated using Evaluation techniques, Error etc.</a:t>
            </a:r>
          </a:p>
          <a:p>
            <a:pPr algn="just"/>
            <a:r>
              <a:rPr lang="en-US" sz="2400" dirty="0"/>
              <a:t>Actual Plan Price and Predicted Plan price were compared</a:t>
            </a:r>
          </a:p>
          <a:p>
            <a:endParaRPr lang="en-US" sz="1700" dirty="0"/>
          </a:p>
        </p:txBody>
      </p:sp>
      <p:pic>
        <p:nvPicPr>
          <p:cNvPr id="13" name="Picture 12" descr="Desk with productivity items">
            <a:extLst>
              <a:ext uri="{FF2B5EF4-FFF2-40B4-BE49-F238E27FC236}">
                <a16:creationId xmlns:a16="http://schemas.microsoft.com/office/drawing/2014/main" id="{6571A300-F8F5-0A78-B58E-FAA87D148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5" r="1267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135B1-752D-B5C8-6C48-3F93F95A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u="sng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8105-2745-8A21-9920-9B172CC8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489200"/>
            <a:ext cx="5733573" cy="4191000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/>
              <a:t>We have used 165027 records initially, due to redundancy, we have aggregated PLAN PRICE for duplicate listings</a:t>
            </a:r>
          </a:p>
          <a:p>
            <a:pPr algn="just"/>
            <a:r>
              <a:rPr lang="en-US" dirty="0"/>
              <a:t>After aggregation, 51154 data points were used for training Model</a:t>
            </a:r>
          </a:p>
          <a:p>
            <a:pPr algn="just"/>
            <a:r>
              <a:rPr lang="en-US" dirty="0"/>
              <a:t>A total of 16 MLS Variables including two engineered features i.e. Day of month and Month of year – in this way we use datetime variable apparently in the model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3D79DE67-F721-D08A-10AE-9C5E9EFEB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1" r="10557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C1346-E325-8F12-AFDC-E372AAC4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57547F-3E77-C1A8-4B6C-D0F3E6FEED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65" y="1997408"/>
            <a:ext cx="11548872" cy="39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0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512C-CD26-33D2-7FCD-AD2CE26E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u="sng"/>
              <a:t>EDA</a:t>
            </a: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96A46E-FB29-AC6E-3E01-9F45C375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304" y="2642616"/>
            <a:ext cx="4437887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EE30FF-097C-C53F-4BAE-43A9C325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105" y="2642616"/>
            <a:ext cx="4889198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2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2357-5278-9757-6600-A8D9EF69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Average Prices for Categories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D75BA-3A2A-1DEF-7959-7DC43287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3" y="1428869"/>
            <a:ext cx="1614367" cy="538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BB0B3-3B2B-EF76-E597-B2AE263A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528" y="1830825"/>
            <a:ext cx="2857143" cy="10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E2BDA-C4BD-2192-58A6-1EC054E78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078" y="1830825"/>
            <a:ext cx="2780952" cy="9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75A6C-C1E8-386D-97BA-8C9404928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658" y="54636"/>
            <a:ext cx="3923809" cy="2935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14E31B-0682-7BA2-B567-D943201A8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528" y="2990011"/>
            <a:ext cx="10153472" cy="3867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03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0C9C-ECAD-104F-3658-0CDB4B21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4FAE-1478-F4AC-85A4-E9C714E6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95425"/>
            <a:ext cx="3606800" cy="49974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/>
              <a:t>Based on these correlations, it's clear that MLS_LISTING_PRICE, MLS_SQUARE_FOOTAGE, MLS_BATHS_TOTAL, and MLS_BATHS have stronger relationships with PLAN_PRICE. You may consider these features as important factors when determining PLAN_PRICE. However, correlation doesn't imply causation, and further analysis is needed to build a predictive model for PLAN_PRICE.</a:t>
            </a: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FEF4E8-47B0-53C9-BF26-C611D4FA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1308398"/>
            <a:ext cx="8140700" cy="55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3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3C53-F8DD-6DB6-4781-5ACD35EC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 u="sng"/>
              <a:t>Feature Correlation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9767D-82A2-7C77-9A73-2A92E486B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6" r="5058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9FB0-FA15-0030-837D-2746672D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7534656" cy="4151376"/>
          </a:xfrm>
        </p:spPr>
        <p:txBody>
          <a:bodyPr>
            <a:normAutofit lnSpcReduction="10000"/>
          </a:bodyPr>
          <a:lstStyle/>
          <a:p>
            <a:r>
              <a:rPr lang="en-US" sz="1050" dirty="0"/>
              <a:t>MLS_BEDS (Correlation: 0.1867): Positive correlation: As the number of bedrooms (MLS_BEDS) increases, the PLAN_PRICE tends to increase, but the correlation is relatively weak.</a:t>
            </a:r>
          </a:p>
          <a:p>
            <a:r>
              <a:rPr lang="en-US" sz="1050" dirty="0"/>
              <a:t>MLS_BATHS (Correlation: 0.3437): Positive correlation: As the number of bathrooms (MLS_BATHS) increases, the PLAN_PRICE tends to increase. This correlation is moderate.</a:t>
            </a:r>
          </a:p>
          <a:p>
            <a:r>
              <a:rPr lang="en-US" sz="1050" dirty="0"/>
              <a:t>MLS_BATHS_TOTAL (Correlation: 0.4063): Positive correlation: The total number of bathrooms (MLS_BATHS_TOTAL) has a moderate positive correlation with PLAN_PRICE.</a:t>
            </a:r>
          </a:p>
          <a:p>
            <a:r>
              <a:rPr lang="en-US" sz="1050" dirty="0"/>
              <a:t>MLS_LISTING_PRICE (Correlation: 0.9071): Strong positive correlation: The listing price in the MLS (MLS_LISTING_PRICE) has a very strong positive correlation with PLAN_PRICE. This indicates that there is a high linear relationship between the two.</a:t>
            </a:r>
          </a:p>
          <a:p>
            <a:r>
              <a:rPr lang="en-US" sz="1050" dirty="0"/>
              <a:t>MLS_PRIOR_LISTING_PRICE_TRANX (Correlation: 0.0281): The prior listing price (MLS_PRIOR_LISTING_PRICE_TRANX) has a weak positive correlation with PLAN_PRICE. It means there is a minor increase in PLAN_PRICE as the prior listing price increases.</a:t>
            </a:r>
          </a:p>
          <a:p>
            <a:r>
              <a:rPr lang="en-US" sz="1050" dirty="0"/>
              <a:t>MLS_DAYS_ON_MARKET (Correlation: -0.0234): The number of days a property is on the market (MLS_DAYS_ON_MARKET) has a weak negative correlation with PLAN_PRICE. This suggests that, on average, properties with longer days on the market have slightly lower plan prices.</a:t>
            </a:r>
          </a:p>
          <a:p>
            <a:r>
              <a:rPr lang="en-US" sz="1050" dirty="0"/>
              <a:t>MLS_LONGITUDE (Correlation: -0.2738): Moderate negative correlation: The longitude of the property (MLS_LONGITUDE) has a moderate negative correlation with PLAN_PRICE. This indicates that properties located farther west have lower plan prices.</a:t>
            </a:r>
          </a:p>
          <a:p>
            <a:r>
              <a:rPr lang="en-US" sz="1050" dirty="0"/>
              <a:t>MLS_LATITUDE (Correlation: 0.1869): Positive correlation: The latitude of the property (MLS_LATITUDE) has a positive correlation with PLAN_PRICE. Properties located farther north tend to have higher plan prices.</a:t>
            </a:r>
          </a:p>
          <a:p>
            <a:r>
              <a:rPr lang="en-US" sz="1050" dirty="0"/>
              <a:t>MLS_YEAR_BUILT (Correlation: -0.0054): Very weak negative correlation: The year the property was built (MLS_YEAR_BUILT) has a very weak negative correlation with PLAN_PRICE. It suggests that newer properties may have slightly lower plan prices, but the relationship is minimal.</a:t>
            </a:r>
          </a:p>
          <a:p>
            <a:r>
              <a:rPr lang="en-US" sz="1050" dirty="0"/>
              <a:t>MLS_SQUARE_FOOTAGE (Correlation: 0.4242): Moderate positive correlation: The square footage of the property (MLS_SQUARE_FOOTAGE) has a moderate positive correlation with PLAN_PRICE. Larger properties tend to have higher plan prices.</a:t>
            </a:r>
          </a:p>
        </p:txBody>
      </p:sp>
    </p:spTree>
    <p:extLst>
      <p:ext uri="{BB962C8B-B14F-4D97-AF65-F5344CB8AC3E}">
        <p14:creationId xmlns:p14="http://schemas.microsoft.com/office/powerpoint/2010/main" val="307460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B6F0E-2973-2FCD-394E-40A29960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u="sng"/>
              <a:t>Machine Learning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8EBC-4B67-BC12-F58F-BD99E211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4912"/>
            <a:ext cx="5867400" cy="436798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Mean Squared Error (MSE): 		1.0376E09</a:t>
            </a:r>
          </a:p>
          <a:p>
            <a:r>
              <a:rPr lang="en-US" sz="1800" dirty="0"/>
              <a:t>Root Mean Squared Error (RMSE): 		32213.2952</a:t>
            </a:r>
          </a:p>
          <a:p>
            <a:r>
              <a:rPr lang="en-US" sz="1800" dirty="0"/>
              <a:t>Mean Absolute Error (MAE): 		18382.9744</a:t>
            </a:r>
          </a:p>
          <a:p>
            <a:r>
              <a:rPr lang="en-US" sz="1800" dirty="0"/>
              <a:t>R-squared (R2): 				0.9682</a:t>
            </a:r>
          </a:p>
          <a:p>
            <a:r>
              <a:rPr lang="en-US" sz="1800" dirty="0"/>
              <a:t>Explained Variance Score: 			0.9682</a:t>
            </a:r>
          </a:p>
          <a:p>
            <a:r>
              <a:rPr lang="en-US" sz="1800" dirty="0"/>
              <a:t>Mean Absolute Percentage Error (MAPE): 	0.0386</a:t>
            </a:r>
          </a:p>
          <a:p>
            <a:r>
              <a:rPr lang="en-US" sz="1800" dirty="0"/>
              <a:t>Mean Squared Logarithmic Error (MSLE): 	0.0036</a:t>
            </a:r>
          </a:p>
        </p:txBody>
      </p:sp>
      <p:pic>
        <p:nvPicPr>
          <p:cNvPr id="13" name="Picture 12" descr="Water droplet on a petal">
            <a:extLst>
              <a:ext uri="{FF2B5EF4-FFF2-40B4-BE49-F238E27FC236}">
                <a16:creationId xmlns:a16="http://schemas.microsoft.com/office/drawing/2014/main" id="{D4E6B650-E707-5060-1DE6-A6365CF07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9" r="2179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Plan Price Prediction Multiple Listing Service (MLS)</vt:lpstr>
      <vt:lpstr>Objective &amp; Methodology</vt:lpstr>
      <vt:lpstr>Dataset Description</vt:lpstr>
      <vt:lpstr>EDA</vt:lpstr>
      <vt:lpstr>EDA</vt:lpstr>
      <vt:lpstr>Average Prices for Categories</vt:lpstr>
      <vt:lpstr>Feature Correlation</vt:lpstr>
      <vt:lpstr>Feature Correlation Details</vt:lpstr>
      <vt:lpstr>Machine Learning Model Performance</vt:lpstr>
      <vt:lpstr>Feature Importance</vt:lpstr>
      <vt:lpstr>Actual vs Predicted Plan Price Comparison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Price Prediction Multiple Listing Service (MLS)</dc:title>
  <dc:creator>Zohaib Ullah</dc:creator>
  <cp:lastModifiedBy>Zohaib Ullah</cp:lastModifiedBy>
  <cp:revision>31</cp:revision>
  <dcterms:created xsi:type="dcterms:W3CDTF">2023-11-08T21:18:45Z</dcterms:created>
  <dcterms:modified xsi:type="dcterms:W3CDTF">2023-11-08T21:49:01Z</dcterms:modified>
</cp:coreProperties>
</file>