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7" r:id="rId1"/>
  </p:sldMasterIdLst>
  <p:notesMasterIdLst>
    <p:notesMasterId r:id="rId15"/>
  </p:notesMasterIdLst>
  <p:handoutMasterIdLst>
    <p:handoutMasterId r:id="rId16"/>
  </p:handoutMasterIdLst>
  <p:sldIdLst>
    <p:sldId id="262" r:id="rId2"/>
    <p:sldId id="273" r:id="rId3"/>
    <p:sldId id="276" r:id="rId4"/>
    <p:sldId id="292" r:id="rId5"/>
    <p:sldId id="293" r:id="rId6"/>
    <p:sldId id="291" r:id="rId7"/>
    <p:sldId id="295" r:id="rId8"/>
    <p:sldId id="296" r:id="rId9"/>
    <p:sldId id="297" r:id="rId10"/>
    <p:sldId id="298" r:id="rId11"/>
    <p:sldId id="299" r:id="rId12"/>
    <p:sldId id="300" r:id="rId13"/>
    <p:sldId id="287" r:id="rId14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41BEFF"/>
    <a:srgbClr val="0065BD"/>
    <a:srgbClr val="E53418"/>
    <a:srgbClr val="B5CA82"/>
    <a:srgbClr val="91AC6B"/>
    <a:srgbClr val="0099FF"/>
    <a:srgbClr val="CA213F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230" autoAdjust="0"/>
    <p:restoredTop sz="94718" autoAdjust="0"/>
  </p:normalViewPr>
  <p:slideViewPr>
    <p:cSldViewPr snapToGrid="0">
      <p:cViewPr varScale="1">
        <p:scale>
          <a:sx n="111" d="100"/>
          <a:sy n="111" d="100"/>
        </p:scale>
        <p:origin x="17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4BF4BB9-783F-4486-A248-A843F6AF7D2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5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039E656-DE16-4471-9830-F94E0C0C012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381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8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573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036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521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66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02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2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40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115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413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746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063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99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508000" y="6463427"/>
            <a:ext cx="442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1097A908-C15C-48E9-863D-72BCED286D16}" type="slidenum">
              <a:rPr lang="de-DE" sz="1000">
                <a:solidFill>
                  <a:srgbClr val="0065BD"/>
                </a:solidFill>
              </a:rPr>
              <a:pPr algn="l">
                <a:defRPr/>
              </a:pPr>
              <a:t>‹#›</a:t>
            </a:fld>
            <a:endParaRPr lang="de-DE" sz="1000" dirty="0">
              <a:solidFill>
                <a:srgbClr val="0065BD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8698" y="6434138"/>
            <a:ext cx="1905000" cy="304800"/>
          </a:xfrm>
        </p:spPr>
        <p:txBody>
          <a:bodyPr anchor="ctr" anchorCtr="0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34138"/>
            <a:ext cx="3962400" cy="304800"/>
          </a:xfrm>
        </p:spPr>
        <p:txBody>
          <a:bodyPr/>
          <a:lstStyle>
            <a:lvl1pPr algn="ctr">
              <a:defRPr sz="1000">
                <a:solidFill>
                  <a:srgbClr val="0065BD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080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211281"/>
            <a:ext cx="9144000" cy="1326574"/>
          </a:xfrm>
        </p:spPr>
        <p:txBody>
          <a:bodyPr/>
          <a:lstStyle/>
          <a:p>
            <a:pPr algn="ctr"/>
            <a:r>
              <a:rPr lang="en-US" dirty="0"/>
              <a:t>Predicting of EV Charging Behavior using</a:t>
            </a:r>
            <a:br>
              <a:rPr lang="en-US" dirty="0"/>
            </a:br>
            <a:r>
              <a:rPr lang="en-US" dirty="0"/>
              <a:t>Machine Learning Techniques</a:t>
            </a:r>
            <a:endParaRPr lang="de-DE" dirty="0"/>
          </a:p>
        </p:txBody>
      </p:sp>
      <p:sp>
        <p:nvSpPr>
          <p:cNvPr id="13" name="Titel 1"/>
          <p:cNvSpPr txBox="1">
            <a:spLocks/>
          </p:cNvSpPr>
          <p:nvPr/>
        </p:nvSpPr>
        <p:spPr bwMode="auto">
          <a:xfrm>
            <a:off x="112855" y="4735975"/>
            <a:ext cx="8906454" cy="95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2000" kern="0" dirty="0">
                <a:solidFill>
                  <a:srgbClr val="C00000"/>
                </a:solidFill>
              </a:rPr>
              <a:t>In Order to have clean air in cities, you have to go </a:t>
            </a:r>
            <a:r>
              <a:rPr lang="en-US" sz="2000" kern="0" dirty="0" err="1">
                <a:solidFill>
                  <a:srgbClr val="C00000"/>
                </a:solidFill>
              </a:rPr>
              <a:t>Eletric</a:t>
            </a:r>
            <a:endParaRPr lang="en-US" sz="2000" kern="0" dirty="0">
              <a:solidFill>
                <a:srgbClr val="C000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sz="2000" kern="0" dirty="0">
                <a:solidFill>
                  <a:srgbClr val="00B050"/>
                </a:solidFill>
              </a:rPr>
              <a:t>Elon Musk</a:t>
            </a:r>
            <a:endParaRPr lang="de-DE" sz="2000" kern="0" dirty="0">
              <a:solidFill>
                <a:srgbClr val="00B05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4174" y="1812074"/>
            <a:ext cx="3583816" cy="2317880"/>
            <a:chOff x="2723466" y="1302919"/>
            <a:chExt cx="3583816" cy="23178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3466" y="2778428"/>
              <a:ext cx="3583816" cy="842371"/>
            </a:xfrm>
            <a:prstGeom prst="rect">
              <a:avLst/>
            </a:prstGeom>
          </p:spPr>
        </p:pic>
        <p:pic>
          <p:nvPicPr>
            <p:cNvPr id="2052" name="Picture 4" descr="10,598 Electric Car Icon Illustrations &amp; Clip Art - iStoc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6" t="9366" r="5083" b="10440"/>
            <a:stretch/>
          </p:blipFill>
          <p:spPr bwMode="auto">
            <a:xfrm>
              <a:off x="3715274" y="1302919"/>
              <a:ext cx="1600200" cy="147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75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en-US" dirty="0"/>
              <a:t>Results &amp; Discussion – Energy Consumption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 bwMode="auto">
          <a:xfrm>
            <a:off x="192809" y="775855"/>
            <a:ext cx="8624454" cy="361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000" b="0" dirty="0">
                <a:solidFill>
                  <a:srgbClr val="00B050"/>
                </a:solidFill>
              </a:rPr>
              <a:t>Feature Importance Calculated by Random Forest</a:t>
            </a:r>
          </a:p>
          <a:p>
            <a:pPr algn="just">
              <a:lnSpc>
                <a:spcPct val="120000"/>
              </a:lnSpc>
            </a:pPr>
            <a:endParaRPr lang="en-US" sz="20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0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0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0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0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0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0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000" b="0" kern="0" dirty="0">
                <a:solidFill>
                  <a:srgbClr val="00B050"/>
                </a:solidFill>
              </a:rPr>
              <a:t>Training and Testing Performance</a:t>
            </a:r>
            <a:endParaRPr lang="en-US" sz="2000" kern="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6" y="1413164"/>
            <a:ext cx="5753100" cy="2524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1" y="4515288"/>
            <a:ext cx="4597018" cy="1651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698" y="4521696"/>
            <a:ext cx="4034611" cy="16448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566718" y="4673890"/>
            <a:ext cx="573809" cy="1492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63736" y="4673890"/>
            <a:ext cx="613063" cy="1492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05378" y="4673890"/>
            <a:ext cx="573809" cy="1492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0441" y="4673890"/>
            <a:ext cx="613063" cy="1492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44038" y="4673890"/>
            <a:ext cx="573809" cy="1492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20102" y="4673890"/>
            <a:ext cx="428943" cy="1492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82698" y="4673890"/>
            <a:ext cx="747738" cy="1492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093114" y="4673890"/>
            <a:ext cx="724149" cy="1492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 bwMode="auto">
          <a:xfrm>
            <a:off x="192809" y="775855"/>
            <a:ext cx="8624454" cy="537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b="0" dirty="0">
                <a:solidFill>
                  <a:srgbClr val="00B050"/>
                </a:solidFill>
              </a:rPr>
              <a:t>In that work, we presented a framework for the prediction of</a:t>
            </a:r>
            <a:br>
              <a:rPr lang="en-US" sz="2400" b="0" dirty="0">
                <a:solidFill>
                  <a:srgbClr val="00B050"/>
                </a:solidFill>
              </a:rPr>
            </a:br>
            <a:r>
              <a:rPr lang="en-US" sz="2400" b="0" dirty="0">
                <a:solidFill>
                  <a:srgbClr val="00B050"/>
                </a:solidFill>
              </a:rPr>
              <a:t>two of the most important EV charging behaviors with regards</a:t>
            </a:r>
            <a:br>
              <a:rPr lang="en-US" sz="2400" b="0" dirty="0">
                <a:solidFill>
                  <a:srgbClr val="00B050"/>
                </a:solidFill>
              </a:rPr>
            </a:br>
            <a:r>
              <a:rPr lang="en-US" sz="2400" b="0" dirty="0">
                <a:solidFill>
                  <a:srgbClr val="00B050"/>
                </a:solidFill>
              </a:rPr>
              <a:t>to scheduling, namely EV session duration and energy</a:t>
            </a:r>
            <a:br>
              <a:rPr lang="en-US" sz="2400" b="0" dirty="0">
                <a:solidFill>
                  <a:srgbClr val="00B050"/>
                </a:solidFill>
              </a:rPr>
            </a:br>
            <a:r>
              <a:rPr lang="en-US" sz="2400" b="0" dirty="0">
                <a:solidFill>
                  <a:srgbClr val="00B050"/>
                </a:solidFill>
              </a:rPr>
              <a:t>consumption. </a:t>
            </a:r>
            <a:r>
              <a:rPr lang="en-US" sz="2400" b="0" dirty="0">
                <a:solidFill>
                  <a:srgbClr val="0070C0"/>
                </a:solidFill>
              </a:rPr>
              <a:t>We utilized weather, traffic, and events data along with the historical charging data. </a:t>
            </a: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</a:rPr>
              <a:t>We trained four popular ML models along with two ensemble learning algorithms for the prediction of charging behavior. </a:t>
            </a:r>
            <a:r>
              <a:rPr lang="en-US" sz="2400" b="0" dirty="0">
                <a:solidFill>
                  <a:srgbClr val="FF8000"/>
                </a:solidFill>
              </a:rPr>
              <a:t>The results obtained in terms of prediction performance is superior to the results in the previous works. </a:t>
            </a:r>
            <a:r>
              <a:rPr lang="en-US" sz="2400" b="0" dirty="0">
                <a:solidFill>
                  <a:srgbClr val="C00000"/>
                </a:solidFill>
              </a:rPr>
              <a:t>We have also provided a significant improvement of charging behavior prediction on the ACN dataset and demonstrated the potential of utilizing traffic and weather information in charging behavior prediction.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lang="en-US" sz="24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8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en-US" dirty="0"/>
              <a:t>Key Contribution of the Study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 bwMode="auto">
          <a:xfrm>
            <a:off x="192809" y="775855"/>
            <a:ext cx="8624454" cy="537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 b="0" dirty="0">
                <a:solidFill>
                  <a:srgbClr val="00B050"/>
                </a:solidFill>
              </a:rPr>
              <a:t>We proposed a novel approach in EV charging behavior prediction that utilizes weather, traffic, and local events data along with historical charging records.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 b="0" dirty="0">
                <a:solidFill>
                  <a:srgbClr val="C00000"/>
                </a:solidFill>
              </a:rPr>
              <a:t>We used several machine learning algorithms including RF, SVM, XGBoost and ANN for predictions of session duration and energy consumption on the adaptive charging network (ACN) dataset.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 b="0" dirty="0">
                <a:solidFill>
                  <a:srgbClr val="FF8000"/>
                </a:solidFill>
              </a:rPr>
              <a:t>We </a:t>
            </a:r>
            <a:r>
              <a:rPr lang="en-US" sz="2400" b="0">
                <a:solidFill>
                  <a:srgbClr val="FF8000"/>
                </a:solidFill>
              </a:rPr>
              <a:t>empirically showed </a:t>
            </a:r>
            <a:r>
              <a:rPr lang="en-US" sz="2400" b="0" dirty="0">
                <a:solidFill>
                  <a:srgbClr val="FF8000"/>
                </a:solidFill>
              </a:rPr>
              <a:t>that the use of additional data has a positive impact on the accuracy of predictions and significantly improves upon the previous work on the same dataset that used only historical charging information.</a:t>
            </a:r>
            <a:r>
              <a:rPr lang="en-US" sz="2400" dirty="0">
                <a:solidFill>
                  <a:srgbClr val="FF8000"/>
                </a:solidFill>
              </a:rPr>
              <a:t> </a:t>
            </a:r>
            <a:endParaRPr lang="en-US" sz="2400" kern="0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en-US" dirty="0"/>
              <a:t>Data Science Use Cases in HR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7" y="1538876"/>
            <a:ext cx="7649010" cy="39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9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de-DE" dirty="0"/>
              <a:t>Agenda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 bwMode="auto">
          <a:xfrm>
            <a:off x="1062901" y="1376793"/>
            <a:ext cx="760311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1800" dirty="0"/>
              <a:t>Problem Definition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Related Work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Data Description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Feature Engineering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Machine Learning Models Used in this Study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Experimental Setup and Model Selection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Results and Discussion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366710" y="1167244"/>
            <a:ext cx="509154" cy="467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366710" y="1856506"/>
            <a:ext cx="509154" cy="467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364542" y="2556156"/>
            <a:ext cx="509154" cy="467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364542" y="3221173"/>
            <a:ext cx="509154" cy="467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366710" y="3938152"/>
            <a:ext cx="509154" cy="467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343761" y="4603169"/>
            <a:ext cx="509154" cy="4675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366710" y="5278577"/>
            <a:ext cx="509154" cy="4675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366710" y="5974766"/>
            <a:ext cx="509154" cy="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de-DE" dirty="0"/>
              <a:t>Problem Definition/ Introduction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 bwMode="auto">
          <a:xfrm>
            <a:off x="237546" y="624029"/>
            <a:ext cx="8906454" cy="573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Climate change has become a growing concern in recent years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Global energy consumption is a major contributor to the climate crisis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Studies have shown that electric vehicles (EVs) have the potential to reduce carbon emissions by 45% compared to conventional internal combustion engine (ICE) vehicles</a:t>
            </a:r>
            <a:r>
              <a:rPr lang="en-US" sz="1600" dirty="0"/>
              <a:t>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EVs were initially limited by factors such as reliability and battery range, which have significantly improved in recent years and led to an increase in EV popularity</a:t>
            </a:r>
            <a:r>
              <a:rPr lang="en-US" sz="1600" dirty="0"/>
              <a:t>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There still remains a few challenges, most notably the charging time and public charging needs, despite the promising potential</a:t>
            </a:r>
            <a:r>
              <a:rPr lang="en-US" sz="1600" dirty="0"/>
              <a:t>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To avoid power grid degradation and failures, un-coordinated charging behavior must be avoided.</a:t>
            </a:r>
            <a:r>
              <a:rPr lang="en-US" sz="1600" dirty="0"/>
              <a:t>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The optimal solution is to better manage the scheduling of charging stations. The research on smart scheduling using data driven approaches are plentiful and include optimization</a:t>
            </a:r>
            <a:r>
              <a:rPr lang="en-US" sz="1800" dirty="0"/>
              <a:t> 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>
                <a:solidFill>
                  <a:srgbClr val="00B050"/>
                </a:solidFill>
              </a:rPr>
              <a:t>Our study concludes that machine learning based approaches are more suitable to scheduling approaches with the ability to provide quantification and more realistic representation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186334" y="1002140"/>
            <a:ext cx="357666" cy="328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186334" y="1331905"/>
            <a:ext cx="357666" cy="328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201842" y="1685341"/>
            <a:ext cx="357666" cy="3284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201842" y="2286568"/>
            <a:ext cx="357666" cy="3284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201842" y="2887795"/>
            <a:ext cx="357666" cy="3284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201842" y="3530586"/>
            <a:ext cx="357666" cy="3284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201842" y="4225332"/>
            <a:ext cx="357666" cy="3284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201842" y="5294154"/>
            <a:ext cx="357666" cy="3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3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de-DE" dirty="0"/>
              <a:t>Related Work/ Charging Behavoir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 bwMode="auto">
          <a:xfrm>
            <a:off x="154418" y="1050057"/>
            <a:ext cx="8906454" cy="323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Although predictions of EV charging behavior can have various categories, </a:t>
            </a:r>
            <a:r>
              <a:rPr lang="en-US" sz="1600" dirty="0">
                <a:solidFill>
                  <a:srgbClr val="C00000"/>
                </a:solidFill>
              </a:rPr>
              <a:t>the focus of this work was on session duration and energy consumption</a:t>
            </a:r>
            <a:endParaRPr lang="en-US" sz="1600" b="0" dirty="0"/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Examples of other charging behavior 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Prediction of whether the </a:t>
            </a:r>
            <a:r>
              <a:rPr lang="en-US" sz="1600" b="0" dirty="0" err="1"/>
              <a:t>Evs</a:t>
            </a:r>
            <a:r>
              <a:rPr lang="en-US" sz="1600" b="0" dirty="0"/>
              <a:t> will be charged the next day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Identification of the use of fast charging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Prediction of the time to next plug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Charge profile prediction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Charging speed prediction</a:t>
            </a:r>
          </a:p>
          <a:p>
            <a:pPr marL="742950" lvl="1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600" b="0" dirty="0"/>
              <a:t>Prediction of charging capacity and the daily charging times</a:t>
            </a: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>
                <a:solidFill>
                  <a:srgbClr val="C00000"/>
                </a:solidFill>
              </a:rPr>
              <a:t>Symmetric mean absolute percentage errors</a:t>
            </a:r>
            <a:r>
              <a:rPr lang="en-US" sz="1800" dirty="0">
                <a:solidFill>
                  <a:srgbClr val="C00000"/>
                </a:solidFill>
              </a:rPr>
              <a:t> (SMAPE)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82" y="4281055"/>
            <a:ext cx="5038725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282" y="4919662"/>
            <a:ext cx="4905375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019" y="4938712"/>
            <a:ext cx="48101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282" y="4929187"/>
            <a:ext cx="485775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8282" y="4948237"/>
            <a:ext cx="4924425" cy="13239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161019" y="4814455"/>
            <a:ext cx="4851688" cy="14863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1607" y="4948237"/>
            <a:ext cx="4800600" cy="666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0669" y="4938712"/>
            <a:ext cx="4800600" cy="6762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3044" y="4814455"/>
            <a:ext cx="4873338" cy="1914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1"/>
          <a:srcRect l="14878" t="12245" r="13122" b="26530"/>
          <a:stretch/>
        </p:blipFill>
        <p:spPr>
          <a:xfrm>
            <a:off x="115285" y="1003660"/>
            <a:ext cx="357666" cy="3284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1"/>
          <a:srcRect l="14878" t="12245" r="13122" b="26530"/>
          <a:stretch/>
        </p:blipFill>
        <p:spPr>
          <a:xfrm>
            <a:off x="115285" y="1639272"/>
            <a:ext cx="357666" cy="3284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/>
          <a:srcRect l="14878" t="12245" r="13122" b="26530"/>
          <a:stretch/>
        </p:blipFill>
        <p:spPr>
          <a:xfrm>
            <a:off x="125676" y="3886769"/>
            <a:ext cx="357666" cy="3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2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de-DE" dirty="0"/>
              <a:t>Data Description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 bwMode="auto">
          <a:xfrm>
            <a:off x="466868" y="624030"/>
            <a:ext cx="8677132" cy="63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Charging dataset has been used for the task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To make prediction more effective, we also make use of following datasets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Weather Data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Traffic Data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Local events data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Scheduling of EV charging is more significant in public charging structures due to the unpredictable nature of the charging behavior, especially in places like shopping malls.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The ACN dataset is among the few publicly available datasets for non-residential EV charging and will be utilized in this work.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The dataset contains charging records from two stations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The dataset can be accessed from by either a web portal or python application programming interface (API)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800" b="0" dirty="0"/>
              <a:t>we have used traffic data from google maps</a:t>
            </a:r>
            <a:r>
              <a:rPr lang="en-US" sz="18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868" y="5791035"/>
            <a:ext cx="844780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TimesNewRomanPSMT"/>
              </a:rPr>
              <a:t>“ACN-Data -- A Public EV Charging Dataset.” https://ev.caltech.edu/dataset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" sz="1800" b="1" dirty="0">
              <a:solidFill>
                <a:srgbClr val="00B05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466868" y="925368"/>
            <a:ext cx="357666" cy="3284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449738" y="1289047"/>
            <a:ext cx="357666" cy="3284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466868" y="2714829"/>
            <a:ext cx="357666" cy="3284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466868" y="3756603"/>
            <a:ext cx="357666" cy="3284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466868" y="4469908"/>
            <a:ext cx="357666" cy="32846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466868" y="4863040"/>
            <a:ext cx="357666" cy="3284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14878" t="12245" r="13122" b="26530"/>
          <a:stretch/>
        </p:blipFill>
        <p:spPr>
          <a:xfrm>
            <a:off x="471984" y="5558395"/>
            <a:ext cx="357666" cy="3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7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 bwMode="auto">
          <a:xfrm>
            <a:off x="192809" y="775855"/>
            <a:ext cx="8624454" cy="192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b="0" dirty="0"/>
              <a:t>Feature engineering refers to the transformation of data into</a:t>
            </a:r>
            <a:br>
              <a:rPr lang="en-US" sz="2400" b="0" dirty="0"/>
            </a:br>
            <a:r>
              <a:rPr lang="en-US" sz="2400" b="0" dirty="0"/>
              <a:t>meaningful representation using human knowledge. This</a:t>
            </a:r>
            <a:br>
              <a:rPr lang="en-US" sz="2400" b="0" dirty="0"/>
            </a:br>
            <a:r>
              <a:rPr lang="en-US" sz="2400" b="0" dirty="0"/>
              <a:t>process is labor intensive but important nonetheless as this is</a:t>
            </a:r>
            <a:br>
              <a:rPr lang="en-US" sz="2400" b="0" dirty="0"/>
            </a:br>
            <a:r>
              <a:rPr lang="en-US" sz="2400" b="0" dirty="0"/>
              <a:t>a weakness of the learning algorithms. </a:t>
            </a:r>
            <a:endParaRPr lang="en-US" sz="2400" kern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74250"/>
              </p:ext>
            </p:extLst>
          </p:nvPr>
        </p:nvGraphicFramePr>
        <p:xfrm>
          <a:off x="294118" y="2700193"/>
          <a:ext cx="2566737" cy="3825136"/>
        </p:xfrm>
        <a:graphic>
          <a:graphicData uri="http://schemas.openxmlformats.org/drawingml/2006/table">
            <a:tbl>
              <a:tblPr/>
              <a:tblGrid>
                <a:gridCol w="2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4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 Used for</a:t>
                      </a:r>
                      <a:r>
                        <a:rPr lang="en-US" sz="1400" b="1" i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ML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Length of charging duration,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i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target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i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variable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Session energy consumption, </a:t>
                      </a:r>
                      <a:r>
                        <a:rPr lang="en-US" sz="1400" b="1" i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target</a:t>
                      </a:r>
                      <a:r>
                        <a:rPr lang="en-US" sz="1400" b="1" i="0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i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variable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Numerical representation of the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connection time (arrival time)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4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Day of the week, one-hot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encoded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Binary variable indicating whether the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session took place in a weekend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whether the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session took place on a US federal holiday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3855" y="25610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" altLang="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" altLang="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3238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" altLang="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" altLang="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62077"/>
              </p:ext>
            </p:extLst>
          </p:nvPr>
        </p:nvGraphicFramePr>
        <p:xfrm>
          <a:off x="2926337" y="2698750"/>
          <a:ext cx="2497718" cy="3823696"/>
        </p:xfrm>
        <a:graphic>
          <a:graphicData uri="http://schemas.openxmlformats.org/drawingml/2006/table">
            <a:tbl>
              <a:tblPr/>
              <a:tblGrid>
                <a:gridCol w="249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63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 Used for</a:t>
                      </a:r>
                      <a:r>
                        <a:rPr lang="en-US" sz="1400" b="1" i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ML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7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Sine and Cosine components of the hour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7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Sine and Cosine components of the day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3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Sine component of the month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07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Historical average departure time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07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Historical average consumption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07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Historical average session length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07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traffic level after arrival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08396"/>
              </p:ext>
            </p:extLst>
          </p:nvPr>
        </p:nvGraphicFramePr>
        <p:xfrm>
          <a:off x="5510145" y="2698750"/>
          <a:ext cx="1950527" cy="3914384"/>
        </p:xfrm>
        <a:graphic>
          <a:graphicData uri="http://schemas.openxmlformats.org/drawingml/2006/table">
            <a:tbl>
              <a:tblPr/>
              <a:tblGrid>
                <a:gridCol w="195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597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 Used for</a:t>
                      </a:r>
                      <a:r>
                        <a:rPr lang="en-US" sz="1400" b="1" i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ML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maximum traffic level after arrival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campus events after arrival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temperature of last 7 hours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temperature of next 10 hours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average humidity of last 7,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10 hours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average wind speed of last 7,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10 hours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average rainfall of last 7,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10 hours</a:t>
                      </a:r>
                      <a:endParaRPr lang="en-US" sz="1400" dirty="0">
                        <a:effectLst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73001"/>
              </p:ext>
            </p:extLst>
          </p:nvPr>
        </p:nvGraphicFramePr>
        <p:xfrm>
          <a:off x="7543332" y="2695221"/>
          <a:ext cx="1503720" cy="3695188"/>
        </p:xfrm>
        <a:graphic>
          <a:graphicData uri="http://schemas.openxmlformats.org/drawingml/2006/table">
            <a:tbl>
              <a:tblPr/>
              <a:tblGrid>
                <a:gridCol w="150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62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Feature Used for</a:t>
                      </a:r>
                      <a:r>
                        <a:rPr lang="en-US" sz="1400" b="1" i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ML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snowfall of last 7 </a:t>
                      </a: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and 10 hours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average snow depth of last 7 and</a:t>
                      </a:r>
                      <a:r>
                        <a:rPr lang="en-US" sz="1400" b="0" i="0" kern="12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10</a:t>
                      </a: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hours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9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average wind speed of last 7, 10 hours</a:t>
                      </a: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average rainfall of last 7, 10 hours</a:t>
                      </a:r>
                    </a:p>
                  </a:txBody>
                  <a:tcPr marL="89248" marR="89248" marT="44624" marB="4462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92809" y="2961409"/>
            <a:ext cx="2733528" cy="5611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92809" y="3522518"/>
            <a:ext cx="2733528" cy="5611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 txBox="1">
            <a:spLocks/>
          </p:cNvSpPr>
          <p:nvPr/>
        </p:nvSpPr>
        <p:spPr bwMode="auto">
          <a:xfrm>
            <a:off x="192809" y="775854"/>
            <a:ext cx="8624454" cy="166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000" b="0" dirty="0"/>
              <a:t>We use several machine learning algorithms including </a:t>
            </a:r>
            <a:r>
              <a:rPr lang="en-US" sz="2000" b="0" dirty="0">
                <a:solidFill>
                  <a:srgbClr val="00B050"/>
                </a:solidFill>
              </a:rPr>
              <a:t>Random Forest</a:t>
            </a:r>
            <a:r>
              <a:rPr lang="en-US" sz="2000" b="0" dirty="0"/>
              <a:t>, </a:t>
            </a:r>
            <a:r>
              <a:rPr lang="en-US" sz="2000" b="0" dirty="0">
                <a:solidFill>
                  <a:srgbClr val="0070C0"/>
                </a:solidFill>
              </a:rPr>
              <a:t>Support Vector Machines</a:t>
            </a:r>
            <a:r>
              <a:rPr lang="en-US" sz="2000" b="0" dirty="0"/>
              <a:t>, </a:t>
            </a:r>
            <a:r>
              <a:rPr lang="en-US" sz="2000" b="0" dirty="0">
                <a:solidFill>
                  <a:srgbClr val="FF8000"/>
                </a:solidFill>
              </a:rPr>
              <a:t>XGBoost</a:t>
            </a:r>
            <a:r>
              <a:rPr lang="en-US" sz="2000" b="0" dirty="0"/>
              <a:t> and 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</a:rPr>
              <a:t>Artificial Neural Network</a:t>
            </a:r>
            <a:r>
              <a:rPr lang="en-US" sz="2000" b="0" dirty="0"/>
              <a:t> for predictions of session duration and energy consumption on the adaptive charging network (ACN) dataset</a:t>
            </a:r>
            <a:r>
              <a:rPr lang="en-US" sz="2000" dirty="0"/>
              <a:t>. </a:t>
            </a:r>
            <a:r>
              <a:rPr lang="en-US" sz="2000" b="0" dirty="0"/>
              <a:t>Metrics used to Evaluate models</a:t>
            </a:r>
            <a:endParaRPr lang="en-US" sz="2000" b="0" kern="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en-US" dirty="0"/>
              <a:t>Machine Learning Models Used in this Study</a:t>
            </a:r>
          </a:p>
        </p:txBody>
      </p:sp>
      <p:pic>
        <p:nvPicPr>
          <p:cNvPr id="4098" name="Picture 2" descr="Introduction to Random Forest in Machine Learning | Engineering Education  (EngEd) Program | S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9" y="2367155"/>
            <a:ext cx="2957542" cy="246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upport Vector Machine (SVM) Algorithm - Javat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640" y="2439892"/>
            <a:ext cx="3346161" cy="22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GBoost - GeeksforGeek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6" y="4904510"/>
            <a:ext cx="3237060" cy="17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4442" y="4819917"/>
            <a:ext cx="3196359" cy="19080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772564" y="1009698"/>
            <a:ext cx="1966191" cy="2194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4118" y="1329459"/>
            <a:ext cx="3082927" cy="2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78354" y="1327726"/>
            <a:ext cx="1145601" cy="2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55200" y="1327726"/>
            <a:ext cx="3047136" cy="2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235" y="5446568"/>
            <a:ext cx="2473969" cy="885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/>
          <p:cNvSpPr/>
          <p:nvPr/>
        </p:nvSpPr>
        <p:spPr bwMode="auto">
          <a:xfrm>
            <a:off x="4051154" y="2099632"/>
            <a:ext cx="3679682" cy="2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236" y="2531263"/>
            <a:ext cx="2473969" cy="855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0236" y="3492933"/>
            <a:ext cx="2473969" cy="829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0237" y="4421726"/>
            <a:ext cx="2473968" cy="923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/>
          <p:cNvSpPr/>
          <p:nvPr/>
        </p:nvSpPr>
        <p:spPr bwMode="auto">
          <a:xfrm>
            <a:off x="2428983" y="2074301"/>
            <a:ext cx="4131252" cy="26950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</a:rPr>
              <a:t>3 hidden layers of 64, 32 and 16 nodes </a:t>
            </a:r>
          </a:p>
          <a:p>
            <a:pPr algn="l"/>
            <a:r>
              <a:rPr lang="en-US" sz="1400" dirty="0">
                <a:solidFill>
                  <a:srgbClr val="FF0000"/>
                </a:solidFill>
              </a:rPr>
              <a:t>Rectified linear units (</a:t>
            </a:r>
            <a:r>
              <a:rPr lang="en-US" sz="1400" dirty="0" err="1">
                <a:solidFill>
                  <a:srgbClr val="FF0000"/>
                </a:solidFill>
              </a:rPr>
              <a:t>Relu</a:t>
            </a:r>
            <a:r>
              <a:rPr lang="en-US" sz="1400" dirty="0">
                <a:solidFill>
                  <a:srgbClr val="FF0000"/>
                </a:solidFill>
              </a:rPr>
              <a:t>) was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used as the activation function for all hidden layers</a:t>
            </a:r>
          </a:p>
          <a:p>
            <a:pPr algn="l"/>
            <a:r>
              <a:rPr lang="en-US" sz="1400" dirty="0">
                <a:solidFill>
                  <a:srgbClr val="FF0000"/>
                </a:solidFill>
              </a:rPr>
              <a:t>output layer contained a linear activation</a:t>
            </a:r>
          </a:p>
          <a:p>
            <a:pPr algn="l"/>
            <a:r>
              <a:rPr lang="en-US" sz="1400" dirty="0">
                <a:solidFill>
                  <a:srgbClr val="FF0000"/>
                </a:solidFill>
              </a:rPr>
              <a:t>learning rate value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was set to 0.001 </a:t>
            </a:r>
          </a:p>
          <a:p>
            <a:pPr algn="l"/>
            <a:r>
              <a:rPr lang="en-US" sz="1400" dirty="0">
                <a:solidFill>
                  <a:srgbClr val="FF0000"/>
                </a:solidFill>
              </a:rPr>
              <a:t>Adam algorithm for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model optimization</a:t>
            </a:r>
          </a:p>
          <a:p>
            <a:pPr algn="l"/>
            <a:r>
              <a:rPr lang="en-US" sz="1400" dirty="0">
                <a:solidFill>
                  <a:srgbClr val="FF0000"/>
                </a:solidFill>
              </a:rPr>
              <a:t>Training batch size was 32 </a:t>
            </a:r>
          </a:p>
          <a:p>
            <a:pPr algn="l"/>
            <a:r>
              <a:rPr lang="en-US" sz="1400" dirty="0">
                <a:solidFill>
                  <a:srgbClr val="FF0000"/>
                </a:solidFill>
              </a:rPr>
              <a:t>Number of iterations were 15 epochs. </a:t>
            </a:r>
            <a:endParaRPr kumimoji="0" lang="" sz="1400" b="0" i="0" u="none" strike="noStrike" cap="none" normalizeH="0" baseline="0" dirty="0" err="1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en-US" dirty="0"/>
              <a:t>Experimental Setup and Model Selection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 bwMode="auto">
          <a:xfrm>
            <a:off x="192809" y="775855"/>
            <a:ext cx="8624454" cy="5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b="0" dirty="0">
                <a:solidFill>
                  <a:srgbClr val="00B050"/>
                </a:solidFill>
              </a:rPr>
              <a:t>Proposed Framework was</a:t>
            </a:r>
            <a:endParaRPr lang="en-US" sz="2400" kern="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9460"/>
            <a:ext cx="9144000" cy="3477638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 bwMode="auto">
          <a:xfrm>
            <a:off x="1340429" y="1350818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Striped Right Arrow 6"/>
          <p:cNvSpPr/>
          <p:nvPr/>
        </p:nvSpPr>
        <p:spPr bwMode="auto">
          <a:xfrm>
            <a:off x="143450" y="3269672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" name="Striped Right Arrow 7"/>
          <p:cNvSpPr/>
          <p:nvPr/>
        </p:nvSpPr>
        <p:spPr bwMode="auto">
          <a:xfrm>
            <a:off x="1693721" y="3129106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Flowchart: Multidocument 8"/>
          <p:cNvSpPr/>
          <p:nvPr/>
        </p:nvSpPr>
        <p:spPr bwMode="auto">
          <a:xfrm>
            <a:off x="940381" y="4875945"/>
            <a:ext cx="1506680" cy="976745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rPr>
              <a:t>Data from both sources are merged</a:t>
            </a:r>
            <a:endParaRPr kumimoji="0" lang="" sz="1300" b="0" i="0" u="none" strike="noStrike" cap="none" normalizeH="0" baseline="0" dirty="0" err="1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995057" y="4031673"/>
            <a:ext cx="207816" cy="796783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Striped Right Arrow 11"/>
          <p:cNvSpPr/>
          <p:nvPr/>
        </p:nvSpPr>
        <p:spPr bwMode="auto">
          <a:xfrm>
            <a:off x="2942656" y="3081557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3363193" y="4031673"/>
            <a:ext cx="200889" cy="796783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Flowchart: Multidocument 13"/>
          <p:cNvSpPr/>
          <p:nvPr/>
        </p:nvSpPr>
        <p:spPr bwMode="auto">
          <a:xfrm>
            <a:off x="2710296" y="4872330"/>
            <a:ext cx="1788967" cy="976745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rPr>
              <a:t>Missing values, Outlier Detection,</a:t>
            </a:r>
            <a:r>
              <a:rPr kumimoji="0" lang="en-US" sz="1300" b="0" i="0" u="none" strike="noStrike" cap="none" normalizeH="0" dirty="0">
                <a:ln>
                  <a:noFill/>
                </a:ln>
                <a:effectLst/>
                <a:latin typeface="Arial" pitchFamily="34" charset="0"/>
              </a:rPr>
              <a:t> Encoding etc.</a:t>
            </a:r>
            <a:endParaRPr kumimoji="0" lang="" sz="1300" b="0" i="0" u="none" strike="noStrike" cap="none" normalizeH="0" baseline="0" dirty="0" err="1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" name="Striped Right Arrow 15"/>
          <p:cNvSpPr/>
          <p:nvPr/>
        </p:nvSpPr>
        <p:spPr bwMode="auto">
          <a:xfrm>
            <a:off x="3890255" y="2847974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970321" y="4010315"/>
            <a:ext cx="193962" cy="1838760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4216427" y="5849075"/>
            <a:ext cx="1788967" cy="976745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rPr>
              <a:t>70% data for training, 30% for testing + K-Fold</a:t>
            </a:r>
            <a:endParaRPr kumimoji="0" lang="" sz="1300" b="0" i="0" u="none" strike="noStrike" cap="none" normalizeH="0" baseline="0" dirty="0" err="1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9" name="Striped Right Arrow 18"/>
          <p:cNvSpPr/>
          <p:nvPr/>
        </p:nvSpPr>
        <p:spPr bwMode="auto">
          <a:xfrm>
            <a:off x="5258391" y="2249919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Striped Right Arrow 19"/>
          <p:cNvSpPr/>
          <p:nvPr/>
        </p:nvSpPr>
        <p:spPr bwMode="auto">
          <a:xfrm>
            <a:off x="5258391" y="2847974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Striped Right Arrow 20"/>
          <p:cNvSpPr/>
          <p:nvPr/>
        </p:nvSpPr>
        <p:spPr bwMode="auto">
          <a:xfrm>
            <a:off x="5258391" y="3401579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Striped Right Arrow 21"/>
          <p:cNvSpPr/>
          <p:nvPr/>
        </p:nvSpPr>
        <p:spPr bwMode="auto">
          <a:xfrm>
            <a:off x="5258391" y="3967017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Striped Right Arrow 22"/>
          <p:cNvSpPr/>
          <p:nvPr/>
        </p:nvSpPr>
        <p:spPr bwMode="auto">
          <a:xfrm>
            <a:off x="6626527" y="2940991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Striped Right Arrow 23"/>
          <p:cNvSpPr/>
          <p:nvPr/>
        </p:nvSpPr>
        <p:spPr bwMode="auto">
          <a:xfrm>
            <a:off x="7558246" y="2436165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" name="Striped Right Arrow 24"/>
          <p:cNvSpPr/>
          <p:nvPr/>
        </p:nvSpPr>
        <p:spPr bwMode="auto">
          <a:xfrm>
            <a:off x="7558246" y="3697217"/>
            <a:ext cx="301336" cy="28113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8177649" y="4107583"/>
            <a:ext cx="197424" cy="764747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Flowchart: Multidocument 26"/>
          <p:cNvSpPr/>
          <p:nvPr/>
        </p:nvSpPr>
        <p:spPr bwMode="auto">
          <a:xfrm>
            <a:off x="7266711" y="4872330"/>
            <a:ext cx="1788967" cy="759543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rPr>
              <a:t>Prediction of Target</a:t>
            </a:r>
            <a:r>
              <a:rPr kumimoji="0" lang="en-US" sz="1300" b="0" i="0" u="none" strike="noStrike" cap="none" normalizeH="0" dirty="0">
                <a:ln>
                  <a:noFill/>
                </a:ln>
                <a:effectLst/>
                <a:latin typeface="Arial" pitchFamily="34" charset="0"/>
              </a:rPr>
              <a:t> Variable</a:t>
            </a:r>
            <a:endParaRPr kumimoji="0" lang="" sz="1300" b="0" i="0" u="none" strike="noStrike" cap="none" normalizeH="0" baseline="0" dirty="0" err="1">
              <a:ln>
                <a:noFill/>
              </a:ln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3855" y="166254"/>
            <a:ext cx="8624454" cy="682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118" y="110259"/>
            <a:ext cx="8523145" cy="609600"/>
          </a:xfrm>
        </p:spPr>
        <p:txBody>
          <a:bodyPr/>
          <a:lstStyle/>
          <a:p>
            <a:pPr algn="ctr"/>
            <a:r>
              <a:rPr lang="en-US" dirty="0"/>
              <a:t>Results &amp; Discussion – Session Duration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 bwMode="auto">
          <a:xfrm>
            <a:off x="192809" y="775855"/>
            <a:ext cx="8624454" cy="3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000" b="0" dirty="0">
                <a:solidFill>
                  <a:srgbClr val="00B050"/>
                </a:solidFill>
              </a:rPr>
              <a:t>Feature Importance Calculated by Random Forest</a:t>
            </a:r>
          </a:p>
          <a:p>
            <a:pPr algn="just">
              <a:lnSpc>
                <a:spcPct val="120000"/>
              </a:lnSpc>
            </a:pPr>
            <a:endParaRPr lang="en-US" sz="24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000" b="0" kern="0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000" b="0" kern="0" dirty="0">
                <a:solidFill>
                  <a:srgbClr val="00B050"/>
                </a:solidFill>
              </a:rPr>
              <a:t>Training and Testing Performance</a:t>
            </a:r>
            <a:endParaRPr lang="en-US" sz="2000" kern="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28" y="1329460"/>
            <a:ext cx="571500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09" y="4400839"/>
            <a:ext cx="4119418" cy="1946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798" y="4400838"/>
            <a:ext cx="4479465" cy="19461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569028" y="4559589"/>
            <a:ext cx="613063" cy="17873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94664" y="4559589"/>
            <a:ext cx="613063" cy="17873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52518" y="4559589"/>
            <a:ext cx="573809" cy="17873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95644" y="4559589"/>
            <a:ext cx="613063" cy="17873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6754" y="4569980"/>
            <a:ext cx="573809" cy="17873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223008" y="4569980"/>
            <a:ext cx="613063" cy="17873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58310" y="4559589"/>
            <a:ext cx="573809" cy="17873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950373" y="4559589"/>
            <a:ext cx="700980" cy="17873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3_TUM_Vorlage_weiss-3">
  <a:themeElements>
    <a:clrScheme name="Leere Präsentation 1">
      <a:dk1>
        <a:srgbClr val="000000"/>
      </a:dk1>
      <a:lt1>
        <a:srgbClr val="FFFFFF"/>
      </a:lt1>
      <a:dk2>
        <a:srgbClr val="005293"/>
      </a:dk2>
      <a:lt2>
        <a:srgbClr val="0065BD"/>
      </a:lt2>
      <a:accent1>
        <a:srgbClr val="A2AD00"/>
      </a:accent1>
      <a:accent2>
        <a:srgbClr val="E37222"/>
      </a:accent2>
      <a:accent3>
        <a:srgbClr val="FFFFFF"/>
      </a:accent3>
      <a:accent4>
        <a:srgbClr val="000000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3_TUM_Vorlage_weiss-3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5293"/>
        </a:dk2>
        <a:lt2>
          <a:srgbClr val="0065BD"/>
        </a:lt2>
        <a:accent1>
          <a:srgbClr val="A2AD00"/>
        </a:accent1>
        <a:accent2>
          <a:srgbClr val="E37222"/>
        </a:accent2>
        <a:accent3>
          <a:srgbClr val="FFFFFF"/>
        </a:accent3>
        <a:accent4>
          <a:srgbClr val="000000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2" id="{24C572CF-B948-46CB-8619-66FFF2195025}" vid="{0A3BC9D3-26D6-4CA1-AA43-DF10DC324C49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Folienmaster_Krcmar Lab_v1 (7) (1)</Template>
  <TotalTime>1299</TotalTime>
  <Words>1077</Words>
  <Application>Microsoft Office PowerPoint</Application>
  <PresentationFormat>On-screen Show (4:3)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TimesNewRomanPSMT</vt:lpstr>
      <vt:lpstr>Wingdings</vt:lpstr>
      <vt:lpstr>3_TUM_Vorlage_weiss-3</vt:lpstr>
      <vt:lpstr>Predicting of EV Charging Behavior using Machine Learning Techniques</vt:lpstr>
      <vt:lpstr>Agenda</vt:lpstr>
      <vt:lpstr>Problem Definition/ Introduction</vt:lpstr>
      <vt:lpstr>Related Work/ Charging Behavoir</vt:lpstr>
      <vt:lpstr>Data Description</vt:lpstr>
      <vt:lpstr>Feature Engineering</vt:lpstr>
      <vt:lpstr>Machine Learning Models Used in this Study</vt:lpstr>
      <vt:lpstr>Experimental Setup and Model Selection</vt:lpstr>
      <vt:lpstr>Results &amp; Discussion – Session Duration</vt:lpstr>
      <vt:lpstr>Results &amp; Discussion – Energy Consumption</vt:lpstr>
      <vt:lpstr>Conclusion</vt:lpstr>
      <vt:lpstr>Key Contribution of the Study</vt:lpstr>
      <vt:lpstr>Data Science Use Cases in 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Use Cases in HR</dc:title>
  <cp:lastModifiedBy>Zohaib Ullah</cp:lastModifiedBy>
  <cp:revision>126</cp:revision>
  <dcterms:created xsi:type="dcterms:W3CDTF">2021-10-21T18:50:16Z</dcterms:created>
  <dcterms:modified xsi:type="dcterms:W3CDTF">2024-02-05T07:14:34Z</dcterms:modified>
</cp:coreProperties>
</file>