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301" r:id="rId2"/>
    <p:sldId id="460" r:id="rId3"/>
    <p:sldId id="464" r:id="rId4"/>
    <p:sldId id="461" r:id="rId5"/>
    <p:sldId id="521" r:id="rId6"/>
    <p:sldId id="520" r:id="rId7"/>
    <p:sldId id="522" r:id="rId8"/>
    <p:sldId id="523" r:id="rId9"/>
    <p:sldId id="462" r:id="rId10"/>
    <p:sldId id="524" r:id="rId11"/>
    <p:sldId id="469" r:id="rId12"/>
    <p:sldId id="3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i Ullah" initials="RU" lastIdx="1" clrIdx="0">
    <p:extLst>
      <p:ext uri="{19B8F6BF-5375-455C-9EA6-DF929625EA0E}">
        <p15:presenceInfo xmlns:p15="http://schemas.microsoft.com/office/powerpoint/2012/main" userId="ceeb740915f299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EF6"/>
    <a:srgbClr val="FDBEA5"/>
    <a:srgbClr val="C2A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3" autoAdjust="0"/>
    <p:restoredTop sz="84180" autoAdjust="0"/>
  </p:normalViewPr>
  <p:slideViewPr>
    <p:cSldViewPr snapToGrid="0">
      <p:cViewPr varScale="1">
        <p:scale>
          <a:sx n="92" d="100"/>
          <a:sy n="92" d="100"/>
        </p:scale>
        <p:origin x="39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A6639-E046-4A02-BCE2-31C965898030}"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C30E5-2E32-43DC-8976-7204D627908F}" type="slidenum">
              <a:rPr lang="en-US" smtClean="0"/>
              <a:t>‹#›</a:t>
            </a:fld>
            <a:endParaRPr lang="en-US"/>
          </a:p>
        </p:txBody>
      </p:sp>
    </p:spTree>
    <p:extLst>
      <p:ext uri="{BB962C8B-B14F-4D97-AF65-F5344CB8AC3E}">
        <p14:creationId xmlns:p14="http://schemas.microsoft.com/office/powerpoint/2010/main" val="303381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a:t>
            </a:fld>
            <a:endParaRPr lang="en-US"/>
          </a:p>
        </p:txBody>
      </p:sp>
    </p:spTree>
    <p:extLst>
      <p:ext uri="{BB962C8B-B14F-4D97-AF65-F5344CB8AC3E}">
        <p14:creationId xmlns:p14="http://schemas.microsoft.com/office/powerpoint/2010/main" val="285880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10</a:t>
            </a:fld>
            <a:endParaRPr lang="en-US"/>
          </a:p>
        </p:txBody>
      </p:sp>
    </p:spTree>
    <p:extLst>
      <p:ext uri="{BB962C8B-B14F-4D97-AF65-F5344CB8AC3E}">
        <p14:creationId xmlns:p14="http://schemas.microsoft.com/office/powerpoint/2010/main" val="3289368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11</a:t>
            </a:fld>
            <a:endParaRPr lang="en-US"/>
          </a:p>
        </p:txBody>
      </p:sp>
    </p:spTree>
    <p:extLst>
      <p:ext uri="{BB962C8B-B14F-4D97-AF65-F5344CB8AC3E}">
        <p14:creationId xmlns:p14="http://schemas.microsoft.com/office/powerpoint/2010/main" val="154067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12</a:t>
            </a:fld>
            <a:endParaRPr lang="en-US"/>
          </a:p>
        </p:txBody>
      </p:sp>
    </p:spTree>
    <p:extLst>
      <p:ext uri="{BB962C8B-B14F-4D97-AF65-F5344CB8AC3E}">
        <p14:creationId xmlns:p14="http://schemas.microsoft.com/office/powerpoint/2010/main" val="398601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2</a:t>
            </a:fld>
            <a:endParaRPr lang="en-US"/>
          </a:p>
        </p:txBody>
      </p:sp>
    </p:spTree>
    <p:extLst>
      <p:ext uri="{BB962C8B-B14F-4D97-AF65-F5344CB8AC3E}">
        <p14:creationId xmlns:p14="http://schemas.microsoft.com/office/powerpoint/2010/main" val="142666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3</a:t>
            </a:fld>
            <a:endParaRPr lang="en-US"/>
          </a:p>
        </p:txBody>
      </p:sp>
    </p:spTree>
    <p:extLst>
      <p:ext uri="{BB962C8B-B14F-4D97-AF65-F5344CB8AC3E}">
        <p14:creationId xmlns:p14="http://schemas.microsoft.com/office/powerpoint/2010/main" val="79088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4</a:t>
            </a:fld>
            <a:endParaRPr lang="en-US"/>
          </a:p>
        </p:txBody>
      </p:sp>
    </p:spTree>
    <p:extLst>
      <p:ext uri="{BB962C8B-B14F-4D97-AF65-F5344CB8AC3E}">
        <p14:creationId xmlns:p14="http://schemas.microsoft.com/office/powerpoint/2010/main" val="409732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5</a:t>
            </a:fld>
            <a:endParaRPr lang="en-US"/>
          </a:p>
        </p:txBody>
      </p:sp>
    </p:spTree>
    <p:extLst>
      <p:ext uri="{BB962C8B-B14F-4D97-AF65-F5344CB8AC3E}">
        <p14:creationId xmlns:p14="http://schemas.microsoft.com/office/powerpoint/2010/main" val="374017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6</a:t>
            </a:fld>
            <a:endParaRPr lang="en-US"/>
          </a:p>
        </p:txBody>
      </p:sp>
    </p:spTree>
    <p:extLst>
      <p:ext uri="{BB962C8B-B14F-4D97-AF65-F5344CB8AC3E}">
        <p14:creationId xmlns:p14="http://schemas.microsoft.com/office/powerpoint/2010/main" val="114445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7</a:t>
            </a:fld>
            <a:endParaRPr lang="en-US"/>
          </a:p>
        </p:txBody>
      </p:sp>
    </p:spTree>
    <p:extLst>
      <p:ext uri="{BB962C8B-B14F-4D97-AF65-F5344CB8AC3E}">
        <p14:creationId xmlns:p14="http://schemas.microsoft.com/office/powerpoint/2010/main" val="3289696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8</a:t>
            </a:fld>
            <a:endParaRPr lang="en-US"/>
          </a:p>
        </p:txBody>
      </p:sp>
    </p:spTree>
    <p:extLst>
      <p:ext uri="{BB962C8B-B14F-4D97-AF65-F5344CB8AC3E}">
        <p14:creationId xmlns:p14="http://schemas.microsoft.com/office/powerpoint/2010/main" val="3479961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dirty="0"/>
              <a:t>The Objective of this research </a:t>
            </a:r>
          </a:p>
          <a:p>
            <a:pPr marL="171450" indent="-171450">
              <a:buFont typeface="Arial" panose="020B0604020202020204" pitchFamily="34" charset="0"/>
              <a:buChar char="•"/>
            </a:pPr>
            <a:r>
              <a:rPr lang="" dirty="0"/>
              <a:t>To forecast</a:t>
            </a:r>
            <a:r>
              <a:rPr lang="" baseline="0" dirty="0"/>
              <a:t> the construction of SFHs in United States, so that it guide construction business community about where to invest ahead of time. Past data can be used analyze complex patterns in SFHs construction across united states (US)</a:t>
            </a:r>
          </a:p>
          <a:p>
            <a:pPr marL="171450" indent="-171450">
              <a:buFont typeface="Arial" panose="020B0604020202020204" pitchFamily="34" charset="0"/>
              <a:buChar char="•"/>
            </a:pPr>
            <a:r>
              <a:rPr lang="" baseline="0" dirty="0"/>
              <a:t>Once we get the prediction, now it is important to know the optimal locations where construction company build plants</a:t>
            </a:r>
          </a:p>
        </p:txBody>
      </p:sp>
      <p:sp>
        <p:nvSpPr>
          <p:cNvPr id="4" name="Slide Number Placeholder 3"/>
          <p:cNvSpPr>
            <a:spLocks noGrp="1"/>
          </p:cNvSpPr>
          <p:nvPr>
            <p:ph type="sldNum" sz="quarter" idx="10"/>
          </p:nvPr>
        </p:nvSpPr>
        <p:spPr/>
        <p:txBody>
          <a:bodyPr/>
          <a:lstStyle/>
          <a:p>
            <a:fld id="{050C30E5-2E32-43DC-8976-7204D627908F}" type="slidenum">
              <a:rPr lang="en-US" smtClean="0"/>
              <a:t>9</a:t>
            </a:fld>
            <a:endParaRPr lang="en-US"/>
          </a:p>
        </p:txBody>
      </p:sp>
    </p:spTree>
    <p:extLst>
      <p:ext uri="{BB962C8B-B14F-4D97-AF65-F5344CB8AC3E}">
        <p14:creationId xmlns:p14="http://schemas.microsoft.com/office/powerpoint/2010/main" val="351282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7FC91A-EC76-4344-8889-89B6572F622E}"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56483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D9FA59-0C14-4F8C-8C39-0732DDDD183A}"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0075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A5CA3A-4835-42CB-91B2-6FAE2E882D54}"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35168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9DE6-A9B0-4843-BA60-A8AF5EE05DBB}"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20008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38E8F8-3224-4BA6-9939-A707AFAE2B48}"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22112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44A47E-8075-4235-9625-FF0EA51E3E57}" type="datetime1">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99906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8591D2-7081-40FA-9390-218E13202174}" type="datetime1">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174726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ADE0FC-560D-4D41-8677-16F278ACA12C}" type="datetime1">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412163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7A978-2DC3-4D35-9704-98524951AB58}" type="datetime1">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35558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D43E5A-E977-4970-9DA7-D666F99FA835}" type="datetime1">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5874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E6A14A-1BDA-4E59-A088-96CCAA9E261B}" type="datetime1">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1804-FCC1-42DE-84BE-371365D4A817}" type="slidenum">
              <a:rPr lang="en-US" smtClean="0"/>
              <a:t>‹#›</a:t>
            </a:fld>
            <a:endParaRPr lang="en-US"/>
          </a:p>
        </p:txBody>
      </p:sp>
    </p:spTree>
    <p:extLst>
      <p:ext uri="{BB962C8B-B14F-4D97-AF65-F5344CB8AC3E}">
        <p14:creationId xmlns:p14="http://schemas.microsoft.com/office/powerpoint/2010/main" val="317613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DACFF-C115-450F-9C82-625B540E4C01}" type="datetime1">
              <a:rPr lang="en-US" smtClean="0"/>
              <a:t>5/12/2022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91804-FCC1-42DE-84BE-371365D4A817}" type="slidenum">
              <a:rPr lang="en-US" smtClean="0"/>
              <a:t>‹#›</a:t>
            </a:fld>
            <a:endParaRPr lang="en-US"/>
          </a:p>
        </p:txBody>
      </p:sp>
      <p:sp>
        <p:nvSpPr>
          <p:cNvPr id="9" name="Rectangle 8"/>
          <p:cNvSpPr/>
          <p:nvPr userDrawn="1"/>
        </p:nvSpPr>
        <p:spPr>
          <a:xfrm>
            <a:off x="11706225" y="6272213"/>
            <a:ext cx="319088" cy="449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pic>
        <p:nvPicPr>
          <p:cNvPr id="7" name="Picture 6"/>
          <p:cNvPicPr>
            <a:picLocks noChangeAspect="1"/>
          </p:cNvPicPr>
          <p:nvPr userDrawn="1"/>
        </p:nvPicPr>
        <p:blipFill>
          <a:blip r:embed="rId13"/>
          <a:stretch>
            <a:fillRect/>
          </a:stretch>
        </p:blipFill>
        <p:spPr>
          <a:xfrm>
            <a:off x="11396207" y="6350175"/>
            <a:ext cx="829585" cy="507825"/>
          </a:xfrm>
          <a:prstGeom prst="rect">
            <a:avLst/>
          </a:prstGeom>
        </p:spPr>
      </p:pic>
    </p:spTree>
    <p:extLst>
      <p:ext uri="{BB962C8B-B14F-4D97-AF65-F5344CB8AC3E}">
        <p14:creationId xmlns:p14="http://schemas.microsoft.com/office/powerpoint/2010/main" val="12660418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409" y="4179265"/>
            <a:ext cx="11064240" cy="1776846"/>
          </a:xfrm>
        </p:spPr>
        <p:txBody>
          <a:bodyPr>
            <a:noAutofit/>
          </a:bodyPr>
          <a:lstStyle/>
          <a:p>
            <a:pPr>
              <a:lnSpc>
                <a:spcPct val="150000"/>
              </a:lnSpc>
            </a:pPr>
            <a:r>
              <a:rPr lang="en-US" sz="4800" b="1" dirty="0" smtClean="0">
                <a:latin typeface="Times New Roman" panose="02020603050405020304" pitchFamily="18" charset="0"/>
                <a:cs typeface="Times New Roman" panose="02020603050405020304" pitchFamily="18" charset="0"/>
              </a:rPr>
              <a:t>Text Classification (Ensemble Method)</a:t>
            </a:r>
            <a:br>
              <a:rPr lang="en-US" sz="4800" b="1" dirty="0" smtClean="0">
                <a:latin typeface="Times New Roman" panose="02020603050405020304" pitchFamily="18" charset="0"/>
                <a:cs typeface="Times New Roman" panose="02020603050405020304" pitchFamily="18" charset="0"/>
              </a:rPr>
            </a:br>
            <a:r>
              <a:rPr lang="en-US" sz="2800" b="1" i="1" dirty="0" smtClean="0">
                <a:solidFill>
                  <a:srgbClr val="C00000"/>
                </a:solidFill>
              </a:rPr>
              <a:t>Unity </a:t>
            </a:r>
            <a:r>
              <a:rPr lang="en-US" sz="2800" b="1" i="1" dirty="0">
                <a:solidFill>
                  <a:srgbClr val="C00000"/>
                </a:solidFill>
              </a:rPr>
              <a:t>is strength, division is weakness.</a:t>
            </a:r>
            <a:endParaRPr lang="en-US" sz="2800" b="1" i="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8" name="Slide Number Placeholder 5"/>
          <p:cNvSpPr>
            <a:spLocks noGrp="1"/>
          </p:cNvSpPr>
          <p:nvPr>
            <p:ph type="sldNum" sz="quarter" idx="12"/>
          </p:nvPr>
        </p:nvSpPr>
        <p:spPr>
          <a:xfrm>
            <a:off x="11791949" y="6395043"/>
            <a:ext cx="286616" cy="365125"/>
          </a:xfrm>
        </p:spPr>
        <p:txBody>
          <a:bodyPr/>
          <a:lstStyle/>
          <a:p>
            <a:r>
              <a:rPr lang="en-US" sz="1800" b="1" dirty="0" smtClean="0">
                <a:solidFill>
                  <a:schemeClr val="tx1"/>
                </a:solidFill>
              </a:rPr>
              <a:t>1</a:t>
            </a:r>
            <a:endParaRPr lang="en-US" sz="1800" b="1" dirty="0">
              <a:solidFill>
                <a:schemeClr val="tx1"/>
              </a:solidFill>
            </a:endParaRPr>
          </a:p>
        </p:txBody>
      </p:sp>
      <p:pic>
        <p:nvPicPr>
          <p:cNvPr id="4" name="Picture 3"/>
          <p:cNvPicPr>
            <a:picLocks noChangeAspect="1"/>
          </p:cNvPicPr>
          <p:nvPr/>
        </p:nvPicPr>
        <p:blipFill>
          <a:blip r:embed="rId3"/>
          <a:stretch>
            <a:fillRect/>
          </a:stretch>
        </p:blipFill>
        <p:spPr>
          <a:xfrm>
            <a:off x="2193925" y="237103"/>
            <a:ext cx="7597775" cy="3653476"/>
          </a:xfrm>
          <a:prstGeom prst="rect">
            <a:avLst/>
          </a:prstGeom>
        </p:spPr>
      </p:pic>
    </p:spTree>
    <p:extLst>
      <p:ext uri="{BB962C8B-B14F-4D97-AF65-F5344CB8AC3E}">
        <p14:creationId xmlns:p14="http://schemas.microsoft.com/office/powerpoint/2010/main" val="1042447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18" y="1400010"/>
            <a:ext cx="3634782" cy="660654"/>
          </a:xfrm>
          <a:ln>
            <a:noFill/>
          </a:ln>
          <a:effectLst/>
        </p:spPr>
        <p:txBody>
          <a:bodyPr>
            <a:normAutofit/>
          </a:bodyPr>
          <a:lstStyle/>
          <a:p>
            <a:pPr algn="just">
              <a:lnSpc>
                <a:spcPct val="150000"/>
              </a:lnSpc>
            </a:pPr>
            <a:r>
              <a:rPr lang="en-US" sz="2400" dirty="0" smtClean="0">
                <a:latin typeface="Arial" panose="020B0604020202020204" pitchFamily="34" charset="0"/>
                <a:cs typeface="Arial" panose="020B0604020202020204" pitchFamily="34" charset="0"/>
              </a:rPr>
              <a:t>Decision Tree Classifier</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69700" y="6416333"/>
            <a:ext cx="508866" cy="365125"/>
          </a:xfrm>
        </p:spPr>
        <p:txBody>
          <a:bodyPr/>
          <a:lstStyle/>
          <a:p>
            <a:fld id="{1A791804-FCC1-42DE-84BE-371365D4A817}" type="slidenum">
              <a:rPr lang="en-US" sz="1800" b="1" smtClean="0">
                <a:solidFill>
                  <a:schemeClr val="tx1"/>
                </a:solidFill>
              </a:rPr>
              <a:t>10</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82413" y="163140"/>
            <a:ext cx="5230102" cy="764446"/>
            <a:chOff x="2893503" y="187469"/>
            <a:chExt cx="5718061" cy="764446"/>
          </a:xfrm>
        </p:grpSpPr>
        <p:sp>
          <p:nvSpPr>
            <p:cNvPr id="15" name="Rounded Rectangle 14"/>
            <p:cNvSpPr/>
            <p:nvPr/>
          </p:nvSpPr>
          <p:spPr>
            <a:xfrm>
              <a:off x="2893503" y="187469"/>
              <a:ext cx="5718061"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060570" y="283470"/>
              <a:ext cx="5478139"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Models and Performance</a:t>
              </a:r>
              <a:endParaRPr lang="en-US" sz="3600" b="1" dirty="0">
                <a:latin typeface="Times New Roman" panose="02020603050405020304" pitchFamily="18" charset="0"/>
                <a:cs typeface="Times New Roman" panose="02020603050405020304" pitchFamily="18" charset="0"/>
              </a:endParaRPr>
            </a:p>
          </p:txBody>
        </p:sp>
      </p:grpSp>
      <p:sp>
        <p:nvSpPr>
          <p:cNvPr id="13" name="Title 1"/>
          <p:cNvSpPr txBox="1">
            <a:spLocks/>
          </p:cNvSpPr>
          <p:nvPr/>
        </p:nvSpPr>
        <p:spPr>
          <a:xfrm>
            <a:off x="4110417" y="1400010"/>
            <a:ext cx="3888782" cy="649057"/>
          </a:xfrm>
          <a:prstGeom prst="rect">
            <a:avLst/>
          </a:prstGeom>
          <a:ln>
            <a:noFill/>
          </a:ln>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Random Forest Classifier</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17" name="Title 1"/>
          <p:cNvSpPr txBox="1">
            <a:spLocks/>
          </p:cNvSpPr>
          <p:nvPr/>
        </p:nvSpPr>
        <p:spPr>
          <a:xfrm>
            <a:off x="7987739" y="1441213"/>
            <a:ext cx="4090827" cy="566649"/>
          </a:xfrm>
          <a:prstGeom prst="rect">
            <a:avLst/>
          </a:prstGeom>
          <a:ln>
            <a:noFill/>
          </a:ln>
          <a:effectLst/>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Gradient Boosting Classifier</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19" name="Title 1"/>
          <p:cNvSpPr txBox="1">
            <a:spLocks/>
          </p:cNvSpPr>
          <p:nvPr/>
        </p:nvSpPr>
        <p:spPr>
          <a:xfrm>
            <a:off x="2393525" y="6090409"/>
            <a:ext cx="10052049" cy="6452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C00000"/>
                </a:solidFill>
                <a:latin typeface="Arial" panose="020B0604020202020204" pitchFamily="34" charset="0"/>
                <a:cs typeface="Arial" panose="020B0604020202020204" pitchFamily="34" charset="0"/>
              </a:rPr>
              <a:t>All the models are performing up to 99.99% Accurate</a:t>
            </a:r>
            <a:endParaRPr lang="de-DE" sz="2400" b="1" kern="0" dirty="0">
              <a:solidFill>
                <a:srgbClr val="C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849290" y="2580226"/>
            <a:ext cx="10411036" cy="3090409"/>
          </a:xfrm>
          <a:prstGeom prst="rect">
            <a:avLst/>
          </a:prstGeom>
        </p:spPr>
      </p:pic>
      <p:sp>
        <p:nvSpPr>
          <p:cNvPr id="18" name="Rectangle 17"/>
          <p:cNvSpPr/>
          <p:nvPr/>
        </p:nvSpPr>
        <p:spPr bwMode="auto">
          <a:xfrm>
            <a:off x="317278" y="1391127"/>
            <a:ext cx="3480022" cy="682869"/>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5" name="Rectangle 24"/>
          <p:cNvSpPr/>
          <p:nvPr/>
        </p:nvSpPr>
        <p:spPr bwMode="auto">
          <a:xfrm>
            <a:off x="4064000" y="1401288"/>
            <a:ext cx="3746500" cy="682869"/>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6" name="Rectangle 25"/>
          <p:cNvSpPr/>
          <p:nvPr/>
        </p:nvSpPr>
        <p:spPr bwMode="auto">
          <a:xfrm>
            <a:off x="7987739" y="1401288"/>
            <a:ext cx="3746500" cy="682869"/>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7" name="Rectangle 26"/>
          <p:cNvSpPr/>
          <p:nvPr/>
        </p:nvSpPr>
        <p:spPr bwMode="auto">
          <a:xfrm>
            <a:off x="294292" y="1400010"/>
            <a:ext cx="3592469" cy="682869"/>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pic>
        <p:nvPicPr>
          <p:cNvPr id="7" name="Picture 6"/>
          <p:cNvPicPr>
            <a:picLocks noChangeAspect="1"/>
          </p:cNvPicPr>
          <p:nvPr/>
        </p:nvPicPr>
        <p:blipFill>
          <a:blip r:embed="rId4"/>
          <a:stretch>
            <a:fillRect/>
          </a:stretch>
        </p:blipFill>
        <p:spPr>
          <a:xfrm>
            <a:off x="751681" y="2353179"/>
            <a:ext cx="10371138" cy="3146946"/>
          </a:xfrm>
          <a:prstGeom prst="rect">
            <a:avLst/>
          </a:prstGeom>
        </p:spPr>
      </p:pic>
      <p:sp>
        <p:nvSpPr>
          <p:cNvPr id="28" name="Rectangle 27"/>
          <p:cNvSpPr/>
          <p:nvPr/>
        </p:nvSpPr>
        <p:spPr bwMode="auto">
          <a:xfrm>
            <a:off x="4050943" y="1400010"/>
            <a:ext cx="3759557" cy="682869"/>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pic>
        <p:nvPicPr>
          <p:cNvPr id="8" name="Picture 7"/>
          <p:cNvPicPr>
            <a:picLocks noChangeAspect="1"/>
          </p:cNvPicPr>
          <p:nvPr/>
        </p:nvPicPr>
        <p:blipFill>
          <a:blip r:embed="rId5"/>
          <a:stretch>
            <a:fillRect/>
          </a:stretch>
        </p:blipFill>
        <p:spPr>
          <a:xfrm>
            <a:off x="751681" y="2533087"/>
            <a:ext cx="10863912" cy="3236059"/>
          </a:xfrm>
          <a:prstGeom prst="rect">
            <a:avLst/>
          </a:prstGeom>
        </p:spPr>
      </p:pic>
    </p:spTree>
    <p:extLst>
      <p:ext uri="{BB962C8B-B14F-4D97-AF65-F5344CB8AC3E}">
        <p14:creationId xmlns:p14="http://schemas.microsoft.com/office/powerpoint/2010/main" val="377869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3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fill="hold"/>
                                        <p:tgtEl>
                                          <p:spTgt spid="4"/>
                                        </p:tgtEl>
                                        <p:attrNameLst>
                                          <p:attrName>ppt_w</p:attrName>
                                        </p:attrNameLst>
                                      </p:cBhvr>
                                      <p:tavLst>
                                        <p:tav tm="0">
                                          <p:val>
                                            <p:fltVal val="0"/>
                                          </p:val>
                                        </p:tav>
                                        <p:tav tm="100000">
                                          <p:val>
                                            <p:strVal val="#ppt_w"/>
                                          </p:val>
                                        </p:tav>
                                      </p:tavLst>
                                    </p:anim>
                                    <p:anim calcmode="lin" valueType="num">
                                      <p:cBhvr>
                                        <p:cTn id="10" dur="1000" fill="hold"/>
                                        <p:tgtEl>
                                          <p:spTgt spid="4"/>
                                        </p:tgtEl>
                                        <p:attrNameLst>
                                          <p:attrName>ppt_h</p:attrName>
                                        </p:attrNameLst>
                                      </p:cBhvr>
                                      <p:tavLst>
                                        <p:tav tm="0">
                                          <p:val>
                                            <p:fltVal val="0"/>
                                          </p:val>
                                        </p:tav>
                                        <p:tav tm="100000">
                                          <p:val>
                                            <p:strVal val="#ppt_h"/>
                                          </p:val>
                                        </p:tav>
                                      </p:tavLst>
                                    </p:anim>
                                    <p:anim calcmode="lin" valueType="num">
                                      <p:cBhvr>
                                        <p:cTn id="11" dur="1000" fill="hold"/>
                                        <p:tgtEl>
                                          <p:spTgt spid="4"/>
                                        </p:tgtEl>
                                        <p:attrNameLst>
                                          <p:attrName>style.rotation</p:attrName>
                                        </p:attrNameLst>
                                      </p:cBhvr>
                                      <p:tavLst>
                                        <p:tav tm="0">
                                          <p:val>
                                            <p:fltVal val="90"/>
                                          </p:val>
                                        </p:tav>
                                        <p:tav tm="100000">
                                          <p:val>
                                            <p:fltVal val="0"/>
                                          </p:val>
                                        </p:tav>
                                      </p:tavLst>
                                    </p:anim>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3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3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ppt_w</p:attrName>
                                        </p:attrNameLst>
                                      </p:cBhvr>
                                      <p:tavLst>
                                        <p:tav tm="0">
                                          <p:val>
                                            <p:fltVal val="0"/>
                                          </p:val>
                                        </p:tav>
                                        <p:tav tm="100000">
                                          <p:val>
                                            <p:strVal val="#ppt_w"/>
                                          </p:val>
                                        </p:tav>
                                      </p:tavLst>
                                    </p:anim>
                                    <p:anim calcmode="lin" valueType="num">
                                      <p:cBhvr>
                                        <p:cTn id="34" dur="1000" fill="hold"/>
                                        <p:tgtEl>
                                          <p:spTgt spid="8"/>
                                        </p:tgtEl>
                                        <p:attrNameLst>
                                          <p:attrName>ppt_h</p:attrName>
                                        </p:attrNameLst>
                                      </p:cBhvr>
                                      <p:tavLst>
                                        <p:tav tm="0">
                                          <p:val>
                                            <p:fltVal val="0"/>
                                          </p:val>
                                        </p:tav>
                                        <p:tav tm="100000">
                                          <p:val>
                                            <p:strVal val="#ppt_h"/>
                                          </p:val>
                                        </p:tav>
                                      </p:tavLst>
                                    </p:anim>
                                    <p:anim calcmode="lin" valueType="num">
                                      <p:cBhvr>
                                        <p:cTn id="35" dur="1000" fill="hold"/>
                                        <p:tgtEl>
                                          <p:spTgt spid="8"/>
                                        </p:tgtEl>
                                        <p:attrNameLst>
                                          <p:attrName>style.rotation</p:attrName>
                                        </p:attrNameLst>
                                      </p:cBhvr>
                                      <p:tavLst>
                                        <p:tav tm="0">
                                          <p:val>
                                            <p:fltVal val="90"/>
                                          </p:val>
                                        </p:tav>
                                        <p:tav tm="100000">
                                          <p:val>
                                            <p:fltVal val="0"/>
                                          </p:val>
                                        </p:tav>
                                      </p:tavLst>
                                    </p:anim>
                                    <p:animEffect transition="in" filter="fade">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animBg="1"/>
      <p:bldP spid="25" grpId="0" animBg="1"/>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173970" y="1504649"/>
            <a:ext cx="11646988" cy="3125507"/>
          </a:xfrm>
        </p:spPr>
        <p:txBody>
          <a:bodyPr>
            <a:normAutofit fontScale="90000"/>
          </a:bodyPr>
          <a:lstStyle/>
          <a:p>
            <a:pPr algn="just">
              <a:lnSpc>
                <a:spcPct val="150000"/>
              </a:lnSpc>
            </a:pPr>
            <a:r>
              <a:rPr lang="en-US" sz="2800" b="1" dirty="0" smtClean="0">
                <a:latin typeface="Times New Roman" panose="02020603050405020304" pitchFamily="18" charset="0"/>
                <a:cs typeface="Times New Roman" panose="02020603050405020304" pitchFamily="18" charset="0"/>
              </a:rPr>
              <a:t>Machine Learning </a:t>
            </a:r>
            <a:r>
              <a:rPr lang="en-US" sz="2800" dirty="0" smtClean="0">
                <a:latin typeface="Times New Roman" panose="02020603050405020304" pitchFamily="18" charset="0"/>
                <a:cs typeface="Times New Roman" panose="02020603050405020304" pitchFamily="18" charset="0"/>
              </a:rPr>
              <a:t>State of the Art Algorithms are successfully used to predict whether term, whether it is </a:t>
            </a:r>
            <a:r>
              <a:rPr lang="en-US" sz="2800" b="1" dirty="0" smtClean="0">
                <a:solidFill>
                  <a:schemeClr val="accent6">
                    <a:lumMod val="50000"/>
                  </a:schemeClr>
                </a:solidFill>
                <a:latin typeface="Times New Roman" panose="02020603050405020304" pitchFamily="18" charset="0"/>
                <a:cs typeface="Times New Roman" panose="02020603050405020304" pitchFamily="18" charset="0"/>
              </a:rPr>
              <a:t>Technical or Non Technical</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This system will be used to assist </a:t>
            </a:r>
            <a:r>
              <a:rPr lang="en-US" sz="2800" b="1" dirty="0" smtClean="0">
                <a:solidFill>
                  <a:srgbClr val="C00000"/>
                </a:solidFill>
                <a:latin typeface="Times New Roman" panose="02020603050405020304" pitchFamily="18" charset="0"/>
                <a:cs typeface="Times New Roman" panose="02020603050405020304" pitchFamily="18" charset="0"/>
              </a:rPr>
              <a:t>CSO Classifier</a:t>
            </a:r>
            <a:r>
              <a:rPr lang="en-US" sz="2800" dirty="0" smtClean="0">
                <a:latin typeface="Times New Roman" panose="02020603050405020304" pitchFamily="18" charset="0"/>
                <a:cs typeface="Times New Roman" panose="02020603050405020304" pitchFamily="18" charset="0"/>
              </a:rPr>
              <a:t>, the output of which will be passed through </a:t>
            </a:r>
            <a:r>
              <a:rPr lang="en-US" sz="2800" dirty="0" smtClean="0">
                <a:solidFill>
                  <a:srgbClr val="0070C0"/>
                </a:solidFill>
                <a:latin typeface="Times New Roman" panose="02020603050405020304" pitchFamily="18" charset="0"/>
                <a:cs typeface="Times New Roman" panose="02020603050405020304" pitchFamily="18" charset="0"/>
              </a:rPr>
              <a:t>proposed system</a:t>
            </a:r>
            <a:r>
              <a:rPr lang="en-US" sz="2800" dirty="0" smtClean="0">
                <a:latin typeface="Times New Roman" panose="02020603050405020304" pitchFamily="18" charset="0"/>
                <a:cs typeface="Times New Roman" panose="02020603050405020304" pitchFamily="18" charset="0"/>
              </a:rPr>
              <a:t>. The proposed system is capable of classifying terms up to </a:t>
            </a:r>
            <a:r>
              <a:rPr lang="en-US" sz="2800" b="1" dirty="0" smtClean="0">
                <a:solidFill>
                  <a:srgbClr val="FFC000"/>
                </a:solidFill>
                <a:latin typeface="Times New Roman" panose="02020603050405020304" pitchFamily="18" charset="0"/>
                <a:cs typeface="Times New Roman" panose="02020603050405020304" pitchFamily="18" charset="0"/>
              </a:rPr>
              <a:t>99.99% Accuracy</a:t>
            </a:r>
            <a:r>
              <a:rPr lang="en-US" sz="2800" dirty="0" smtClean="0">
                <a:latin typeface="Times New Roman" panose="02020603050405020304" pitchFamily="18" charset="0"/>
                <a:cs typeface="Times New Roman" panose="02020603050405020304" pitchFamily="18" charset="0"/>
              </a:rPr>
              <a:t>. System can be made more </a:t>
            </a:r>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effective</a:t>
            </a: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by having </a:t>
            </a:r>
            <a:r>
              <a:rPr lang="en-US" sz="2800" b="1" dirty="0" smtClean="0">
                <a:solidFill>
                  <a:srgbClr val="00B050"/>
                </a:solidFill>
                <a:latin typeface="Times New Roman" panose="02020603050405020304" pitchFamily="18" charset="0"/>
                <a:cs typeface="Times New Roman" panose="02020603050405020304" pitchFamily="18" charset="0"/>
              </a:rPr>
              <a:t>larger labelled dataset</a:t>
            </a:r>
            <a:r>
              <a:rPr lang="en-US" sz="2800" dirty="0" smtClean="0">
                <a:latin typeface="Times New Roman" panose="02020603050405020304" pitchFamily="18" charset="0"/>
                <a:cs typeface="Times New Roman" panose="02020603050405020304" pitchFamily="18" charset="0"/>
              </a:rPr>
              <a:t>.</a:t>
            </a:r>
            <a:endParaRPr lang="de-DE" sz="2800" kern="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525693" y="6093705"/>
            <a:ext cx="438573" cy="365125"/>
          </a:xfrm>
        </p:spPr>
        <p:txBody>
          <a:bodyPr/>
          <a:lstStyle/>
          <a:p>
            <a:fld id="{1A791804-FCC1-42DE-84BE-371365D4A817}" type="slidenum">
              <a:rPr lang="en-US" sz="1800" b="1" smtClean="0">
                <a:solidFill>
                  <a:schemeClr val="tx1"/>
                </a:solidFill>
              </a:rPr>
              <a:t>11</a:t>
            </a:fld>
            <a:endParaRPr lang="en-US" sz="1800" b="1" dirty="0">
              <a:solidFill>
                <a:schemeClr val="tx1"/>
              </a:solidFill>
            </a:endParaRPr>
          </a:p>
        </p:txBody>
      </p:sp>
      <p:grpSp>
        <p:nvGrpSpPr>
          <p:cNvPr id="5" name="Group 4"/>
          <p:cNvGrpSpPr/>
          <p:nvPr/>
        </p:nvGrpSpPr>
        <p:grpSpPr>
          <a:xfrm>
            <a:off x="4467289" y="187469"/>
            <a:ext cx="2425016"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grpSp>
      <p:cxnSp>
        <p:nvCxnSpPr>
          <p:cNvPr id="7" name="Straight Connector 6"/>
          <p:cNvCxnSpPr/>
          <p:nvPr/>
        </p:nvCxnSpPr>
        <p:spPr>
          <a:xfrm flipV="1">
            <a:off x="317278" y="2225215"/>
            <a:ext cx="2564145" cy="21265"/>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893714" y="2845438"/>
            <a:ext cx="3522017" cy="14177"/>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1107236" y="2820234"/>
            <a:ext cx="645527" cy="2"/>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71741" y="3422059"/>
            <a:ext cx="1187442"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84742" y="3422058"/>
            <a:ext cx="2140172"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397995" y="3980505"/>
            <a:ext cx="2287990" cy="29343"/>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053315" y="4563984"/>
            <a:ext cx="1022768" cy="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636593" y="4561986"/>
            <a:ext cx="2940272" cy="7861"/>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9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506" y="1047450"/>
            <a:ext cx="7049900" cy="5810550"/>
          </a:xfrm>
        </p:spPr>
        <p:txBody>
          <a:bodyPr>
            <a:normAutofit/>
          </a:bodyPr>
          <a:lstStyle/>
          <a:p>
            <a:pPr marL="457200" indent="-457200" algn="l">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a:t>
            </a:r>
            <a:endParaRPr lang="en-US" sz="2200"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317278" y="496389"/>
            <a:ext cx="10790645" cy="14128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 name="Rounded Rectangle 3"/>
          <p:cNvSpPr/>
          <p:nvPr/>
        </p:nvSpPr>
        <p:spPr>
          <a:xfrm>
            <a:off x="4428620" y="187469"/>
            <a:ext cx="3067049"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4466720" y="283470"/>
            <a:ext cx="2990851" cy="567123"/>
          </a:xfrm>
          <a:solidFill>
            <a:schemeClr val="bg1"/>
          </a:solidFill>
        </p:spPr>
        <p:txBody>
          <a:bodyPr>
            <a:normAutofit fontScale="90000"/>
          </a:bodyPr>
          <a:lstStyle/>
          <a:p>
            <a:r>
              <a:rPr lang="en-US" sz="3600" b="1" dirty="0">
                <a:latin typeface="Times New Roman" panose="02020603050405020304" pitchFamily="18" charset="0"/>
                <a:cs typeface="Times New Roman" panose="02020603050405020304" pitchFamily="18" charset="0"/>
              </a:rPr>
              <a:t>Conclusion</a:t>
            </a:r>
          </a:p>
        </p:txBody>
      </p:sp>
      <p:pic>
        <p:nvPicPr>
          <p:cNvPr id="5" name="Picture 4"/>
          <p:cNvPicPr>
            <a:picLocks noChangeAspect="1"/>
          </p:cNvPicPr>
          <p:nvPr/>
        </p:nvPicPr>
        <p:blipFill>
          <a:blip r:embed="rId3"/>
          <a:stretch>
            <a:fillRect/>
          </a:stretch>
        </p:blipFill>
        <p:spPr>
          <a:xfrm>
            <a:off x="0" y="0"/>
            <a:ext cx="12192000" cy="5895975"/>
          </a:xfrm>
          <a:prstGeom prst="rect">
            <a:avLst/>
          </a:prstGeom>
        </p:spPr>
      </p:pic>
    </p:spTree>
    <p:extLst>
      <p:ext uri="{BB962C8B-B14F-4D97-AF65-F5344CB8AC3E}">
        <p14:creationId xmlns:p14="http://schemas.microsoft.com/office/powerpoint/2010/main" val="1386043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828" y="1227361"/>
            <a:ext cx="10855822" cy="6761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just">
              <a:lnSpc>
                <a:spcPct val="150000"/>
              </a:lnSpc>
            </a:pPr>
            <a:r>
              <a:rPr lang="en-US" sz="2400" b="1" dirty="0" smtClean="0">
                <a:solidFill>
                  <a:srgbClr val="C00000"/>
                </a:solidFill>
                <a:latin typeface="Arial" panose="020B0604020202020204" pitchFamily="34" charset="0"/>
                <a:cs typeface="Arial" panose="020B0604020202020204" pitchFamily="34" charset="0"/>
              </a:rPr>
              <a:t>What is CSO Classifier?</a:t>
            </a:r>
            <a:endParaRPr lang="de-DE" sz="2400" b="1" kern="0" dirty="0">
              <a:solidFill>
                <a:srgbClr val="C0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 y="6604000"/>
            <a:ext cx="495300" cy="254000"/>
          </a:xfrm>
        </p:spPr>
        <p:txBody>
          <a:bodyPr>
            <a:normAutofit fontScale="70000" lnSpcReduction="20000"/>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804073" y="6397228"/>
            <a:ext cx="286616" cy="365125"/>
          </a:xfrm>
        </p:spPr>
        <p:txBody>
          <a:bodyPr/>
          <a:lstStyle/>
          <a:p>
            <a:fld id="{1A791804-FCC1-42DE-84BE-371365D4A817}" type="slidenum">
              <a:rPr lang="en-US" sz="1800" b="1" smtClean="0">
                <a:solidFill>
                  <a:schemeClr val="tx1"/>
                </a:solidFill>
              </a:rPr>
              <a:t>2</a:t>
            </a:fld>
            <a:endParaRPr lang="en-US" sz="1800" b="1" dirty="0">
              <a:solidFill>
                <a:schemeClr val="tx1"/>
              </a:solidFill>
            </a:endParaRPr>
          </a:p>
        </p:txBody>
      </p:sp>
      <p:sp>
        <p:nvSpPr>
          <p:cNvPr id="14" name="Rounded Rectangle 13"/>
          <p:cNvSpPr/>
          <p:nvPr/>
        </p:nvSpPr>
        <p:spPr>
          <a:xfrm>
            <a:off x="317278" y="478916"/>
            <a:ext cx="11486795" cy="201568"/>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531766" y="187469"/>
            <a:ext cx="4296063"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Problem Definition</a:t>
              </a:r>
              <a:endParaRPr lang="en-US" sz="3600" b="1" dirty="0">
                <a:latin typeface="Times New Roman" panose="02020603050405020304" pitchFamily="18" charset="0"/>
                <a:cs typeface="Times New Roman" panose="02020603050405020304" pitchFamily="18" charset="0"/>
              </a:endParaRPr>
            </a:p>
          </p:txBody>
        </p:sp>
      </p:grpSp>
      <p:sp>
        <p:nvSpPr>
          <p:cNvPr id="10" name="Title 1"/>
          <p:cNvSpPr txBox="1">
            <a:spLocks/>
          </p:cNvSpPr>
          <p:nvPr/>
        </p:nvSpPr>
        <p:spPr>
          <a:xfrm>
            <a:off x="788086" y="1827966"/>
            <a:ext cx="10889564" cy="14997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CSO Classifier is a novel application that takes as input the text from abstract, title, and keywords of a research paper and outputs a list of relevant concepts from CSO. It consists of two main components: (i) the syntactic module and (ii) the semantic module.</a:t>
            </a:r>
            <a:endParaRPr lang="en-US" sz="2000" dirty="0" smtClean="0">
              <a:latin typeface="Arial" panose="020B0604020202020204" pitchFamily="34" charset="0"/>
              <a:cs typeface="Arial" panose="020B0604020202020204" pitchFamily="34" charset="0"/>
            </a:endParaRPr>
          </a:p>
        </p:txBody>
      </p:sp>
      <p:sp>
        <p:nvSpPr>
          <p:cNvPr id="13" name="Title 1"/>
          <p:cNvSpPr txBox="1">
            <a:spLocks/>
          </p:cNvSpPr>
          <p:nvPr/>
        </p:nvSpPr>
        <p:spPr>
          <a:xfrm>
            <a:off x="821828" y="3472208"/>
            <a:ext cx="10855822"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C00000"/>
                </a:solidFill>
                <a:latin typeface="Arial" panose="020B0604020202020204" pitchFamily="34" charset="0"/>
                <a:cs typeface="Arial" panose="020B0604020202020204" pitchFamily="34" charset="0"/>
              </a:rPr>
              <a:t>CSO Miss-classification</a:t>
            </a:r>
            <a:endParaRPr lang="de-DE" sz="2400" b="1" kern="0" dirty="0">
              <a:solidFill>
                <a:srgbClr val="C00000"/>
              </a:solidFill>
              <a:latin typeface="Arial" panose="020B0604020202020204" pitchFamily="34" charset="0"/>
              <a:cs typeface="Arial" panose="020B0604020202020204" pitchFamily="34" charset="0"/>
            </a:endParaRPr>
          </a:p>
        </p:txBody>
      </p:sp>
      <p:sp>
        <p:nvSpPr>
          <p:cNvPr id="17" name="Title 1"/>
          <p:cNvSpPr txBox="1">
            <a:spLocks/>
          </p:cNvSpPr>
          <p:nvPr/>
        </p:nvSpPr>
        <p:spPr>
          <a:xfrm>
            <a:off x="788086" y="3856126"/>
            <a:ext cx="10889564" cy="2146902"/>
          </a:xfrm>
          <a:prstGeom prst="rect">
            <a:avLst/>
          </a:prstGeom>
          <a:effectLst>
            <a:outerShdw blurRad="152400" dist="317500" dir="5400000" sx="90000" sy="-19000" rotWithShape="0">
              <a:prstClr val="black">
                <a:alpha val="15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There is a problem of miss-classification in CSO Classifier. Consider terms such as</a:t>
            </a:r>
          </a:p>
          <a:p>
            <a:pPr marL="342900" indent="-342900" algn="just">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‘random </a:t>
            </a:r>
            <a:r>
              <a:rPr lang="en-US" sz="2000" dirty="0">
                <a:latin typeface="Arial" panose="020B0604020202020204" pitchFamily="34" charset="0"/>
                <a:cs typeface="Arial" panose="020B0604020202020204" pitchFamily="34" charset="0"/>
              </a:rPr>
              <a:t>processes', '</a:t>
            </a:r>
            <a:r>
              <a:rPr lang="en-US" sz="2000" dirty="0" err="1">
                <a:latin typeface="Arial" panose="020B0604020202020204" pitchFamily="34" charset="0"/>
                <a:cs typeface="Arial" panose="020B0604020202020204" pitchFamily="34" charset="0"/>
              </a:rPr>
              <a:t>gaussians</a:t>
            </a:r>
            <a:r>
              <a:rPr lang="en-US" sz="2000" dirty="0">
                <a:latin typeface="Arial" panose="020B0604020202020204" pitchFamily="34" charset="0"/>
                <a:cs typeface="Arial" panose="020B0604020202020204" pitchFamily="34" charset="0"/>
              </a:rPr>
              <a:t>', 'communication', 'identity</a:t>
            </a:r>
            <a:r>
              <a:rPr lang="en-US" sz="2000" dirty="0" smtClean="0">
                <a:latin typeface="Arial" panose="020B0604020202020204" pitchFamily="34" charset="0"/>
                <a:cs typeface="Arial" panose="020B0604020202020204" pitchFamily="34" charset="0"/>
              </a:rPr>
              <a:t>', 'stochastic </a:t>
            </a:r>
            <a:r>
              <a:rPr lang="en-US" sz="2000" dirty="0">
                <a:latin typeface="Arial" panose="020B0604020202020204" pitchFamily="34" charset="0"/>
                <a:cs typeface="Arial" panose="020B0604020202020204" pitchFamily="34" charset="0"/>
              </a:rPr>
              <a:t>processes', 'signal to noise ratio</a:t>
            </a:r>
            <a:r>
              <a:rPr lang="en-US" sz="2000" dirty="0" smtClean="0">
                <a:latin typeface="Arial" panose="020B0604020202020204" pitchFamily="34" charset="0"/>
                <a:cs typeface="Arial" panose="020B0604020202020204" pitchFamily="34" charset="0"/>
              </a:rPr>
              <a:t>', 'mathematical </a:t>
            </a:r>
            <a:r>
              <a:rPr lang="en-US" sz="2000" dirty="0">
                <a:latin typeface="Arial" panose="020B0604020202020204" pitchFamily="34" charset="0"/>
                <a:cs typeface="Arial" panose="020B0604020202020204" pitchFamily="34" charset="0"/>
              </a:rPr>
              <a:t>transformations', 'random </a:t>
            </a:r>
            <a:r>
              <a:rPr lang="en-US" sz="2000" dirty="0" smtClean="0">
                <a:latin typeface="Arial" panose="020B0604020202020204" pitchFamily="34" charset="0"/>
                <a:cs typeface="Arial" panose="020B0604020202020204" pitchFamily="34" charset="0"/>
              </a:rPr>
              <a:t>variables‘, 'mean square‘</a:t>
            </a:r>
          </a:p>
          <a:p>
            <a:pPr marL="342900" indent="-342900" algn="just">
              <a:lnSpc>
                <a:spcPct val="150000"/>
              </a:lnSpc>
              <a:buFont typeface="Wingdings" panose="05000000000000000000" pitchFamily="2" charset="2"/>
              <a:buChar char="ü"/>
            </a:pPr>
            <a:r>
              <a:rPr lang="en-US" sz="2000" b="1" dirty="0" smtClean="0">
                <a:solidFill>
                  <a:srgbClr val="C00000"/>
                </a:solidFill>
                <a:latin typeface="Arial" panose="020B0604020202020204" pitchFamily="34" charset="0"/>
                <a:cs typeface="Arial" panose="020B0604020202020204" pitchFamily="34" charset="0"/>
              </a:rPr>
              <a:t>Above should not be classified as Technology terms</a:t>
            </a:r>
            <a:r>
              <a:rPr lang="en-US" sz="2000" dirty="0" smtClean="0">
                <a:latin typeface="Arial" panose="020B0604020202020204" pitchFamily="34" charset="0"/>
                <a:cs typeface="Arial" panose="020B0604020202020204" pitchFamily="34" charset="0"/>
              </a:rPr>
              <a:t> </a:t>
            </a:r>
          </a:p>
        </p:txBody>
      </p:sp>
      <p:sp>
        <p:nvSpPr>
          <p:cNvPr id="18" name="Title 1"/>
          <p:cNvSpPr txBox="1">
            <a:spLocks/>
          </p:cNvSpPr>
          <p:nvPr/>
        </p:nvSpPr>
        <p:spPr>
          <a:xfrm>
            <a:off x="2020239" y="6086196"/>
            <a:ext cx="8080872"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I have solved this problem using ML + NLP + Fuzzy Logic</a:t>
            </a:r>
            <a:endParaRPr lang="de-DE" sz="2400" b="1" kern="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825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wipe(left)">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wipe(left)">
                                      <p:cBhvr>
                                        <p:cTn id="27" dur="500"/>
                                        <p:tgtEl>
                                          <p:spTgt spid="1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xEl>
                                              <p:pRg st="2" end="2"/>
                                            </p:txEl>
                                          </p:spTgt>
                                        </p:tgtEl>
                                        <p:attrNameLst>
                                          <p:attrName>style.visibility</p:attrName>
                                        </p:attrNameLst>
                                      </p:cBhvr>
                                      <p:to>
                                        <p:strVal val="visible"/>
                                      </p:to>
                                    </p:set>
                                    <p:animEffect transition="in" filter="wipe(left)">
                                      <p:cBhvr>
                                        <p:cTn id="32" dur="500"/>
                                        <p:tgtEl>
                                          <p:spTgt spid="1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wipe(left)">
                                      <p:cBhvr>
                                        <p:cTn id="3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Rounded Rectangle 51"/>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2" name="Title 1"/>
          <p:cNvSpPr>
            <a:spLocks noGrp="1"/>
          </p:cNvSpPr>
          <p:nvPr>
            <p:ph type="ctrTitle"/>
          </p:nvPr>
        </p:nvSpPr>
        <p:spPr>
          <a:xfrm>
            <a:off x="267006" y="867488"/>
            <a:ext cx="11646988" cy="790802"/>
          </a:xfrm>
        </p:spPr>
        <p:txBody>
          <a:bodyPr>
            <a:normAutofit/>
          </a:bodyPr>
          <a:lstStyle/>
          <a:p>
            <a:pPr algn="l">
              <a:lnSpc>
                <a:spcPct val="150000"/>
              </a:lnSpc>
            </a:pPr>
            <a:r>
              <a:rPr lang="de-DE" sz="2800" kern="0" dirty="0" smtClean="0">
                <a:solidFill>
                  <a:schemeClr val="bg1"/>
                </a:solidFill>
                <a:latin typeface="Times New Roman" panose="02020603050405020304" pitchFamily="18" charset="0"/>
                <a:cs typeface="Times New Roman" panose="02020603050405020304" pitchFamily="18" charset="0"/>
              </a:rPr>
              <a:t>.</a:t>
            </a:r>
            <a:endParaRPr lang="de-DE" sz="2800" kern="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006" y="1000869"/>
            <a:ext cx="4253039" cy="879886"/>
          </a:xfrm>
        </p:spPr>
        <p:txBody>
          <a:bodyPr>
            <a:normAutofit/>
          </a:bodyPr>
          <a:lstStyle/>
          <a:p>
            <a:pPr algn="l"/>
            <a:r>
              <a:rPr lang="en-US" sz="2200" dirty="0" smtClean="0">
                <a:solidFill>
                  <a:srgbClr val="FDFEF6"/>
                </a:solidFill>
                <a:latin typeface="Times New Roman" panose="02020603050405020304" pitchFamily="18" charset="0"/>
                <a:cs typeface="Times New Roman" panose="02020603050405020304" pitchFamily="18" charset="0"/>
              </a:rPr>
              <a:t>.</a:t>
            </a:r>
            <a:endParaRPr lang="en-US" sz="2200" dirty="0">
              <a:solidFill>
                <a:srgbClr val="FDFEF6"/>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770686" y="6371901"/>
            <a:ext cx="286616" cy="365125"/>
          </a:xfrm>
        </p:spPr>
        <p:txBody>
          <a:bodyPr/>
          <a:lstStyle/>
          <a:p>
            <a:fld id="{1A791804-FCC1-42DE-84BE-371365D4A817}" type="slidenum">
              <a:rPr lang="en-US" sz="1800" b="1" smtClean="0">
                <a:solidFill>
                  <a:schemeClr val="tx1"/>
                </a:solidFill>
              </a:rPr>
              <a:t>3</a:t>
            </a:fld>
            <a:endParaRPr lang="en-US" sz="1800" b="1" dirty="0">
              <a:solidFill>
                <a:schemeClr val="tx1"/>
              </a:solidFill>
            </a:endParaRPr>
          </a:p>
        </p:txBody>
      </p:sp>
      <p:grpSp>
        <p:nvGrpSpPr>
          <p:cNvPr id="5" name="Group 4"/>
          <p:cNvGrpSpPr/>
          <p:nvPr/>
        </p:nvGrpSpPr>
        <p:grpSpPr>
          <a:xfrm>
            <a:off x="4577518" y="187469"/>
            <a:ext cx="2204559"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Agend</a:t>
              </a:r>
              <a:r>
                <a:rPr lang="en-US" sz="3600" b="1" dirty="0">
                  <a:latin typeface="Times New Roman" panose="02020603050405020304" pitchFamily="18" charset="0"/>
                  <a:cs typeface="Times New Roman" panose="02020603050405020304" pitchFamily="18" charset="0"/>
                </a:rPr>
                <a:t>a</a:t>
              </a:r>
            </a:p>
          </p:txBody>
        </p:sp>
      </p:grpSp>
      <p:grpSp>
        <p:nvGrpSpPr>
          <p:cNvPr id="9" name="Group 8"/>
          <p:cNvGrpSpPr/>
          <p:nvPr/>
        </p:nvGrpSpPr>
        <p:grpSpPr>
          <a:xfrm>
            <a:off x="1094588" y="2031148"/>
            <a:ext cx="10175209" cy="236484"/>
            <a:chOff x="890460" y="2065282"/>
            <a:chExt cx="10175209" cy="236484"/>
          </a:xfrm>
        </p:grpSpPr>
        <p:sp>
          <p:nvSpPr>
            <p:cNvPr id="10" name="Rounded Rectangle 9"/>
            <p:cNvSpPr/>
            <p:nvPr/>
          </p:nvSpPr>
          <p:spPr>
            <a:xfrm>
              <a:off x="890460" y="2065283"/>
              <a:ext cx="10098106" cy="236483"/>
            </a:xfrm>
            <a:prstGeom prst="roundRect">
              <a:avLst>
                <a:gd name="adj" fmla="val 50000"/>
              </a:avLst>
            </a:prstGeom>
            <a:gradFill>
              <a:gsLst>
                <a:gs pos="0">
                  <a:schemeClr val="tx1"/>
                </a:gs>
                <a:gs pos="33000">
                  <a:schemeClr val="tx1">
                    <a:lumMod val="65000"/>
                    <a:lumOff val="35000"/>
                  </a:schemeClr>
                </a:gs>
                <a:gs pos="72000">
                  <a:schemeClr val="bg1">
                    <a:lumMod val="7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 name="Oval 10"/>
            <p:cNvSpPr/>
            <p:nvPr/>
          </p:nvSpPr>
          <p:spPr>
            <a:xfrm>
              <a:off x="10768588" y="2065282"/>
              <a:ext cx="297081" cy="236484"/>
            </a:xfrm>
            <a:prstGeom prst="ellipse">
              <a:avLst/>
            </a:prstGeom>
            <a:gradFill flip="none" rotWithShape="1">
              <a:gsLst>
                <a:gs pos="14000">
                  <a:schemeClr val="tx1"/>
                </a:gs>
                <a:gs pos="54000">
                  <a:schemeClr val="tx1">
                    <a:lumMod val="65000"/>
                    <a:lumOff val="35000"/>
                  </a:schemeClr>
                </a:gs>
                <a:gs pos="77000">
                  <a:schemeClr val="bg1">
                    <a:lumMod val="75000"/>
                  </a:schemeClr>
                </a:gs>
                <a:gs pos="100000">
                  <a:schemeClr val="accent1">
                    <a:lumMod val="30000"/>
                    <a:lumOff val="70000"/>
                  </a:schemeClr>
                </a:gs>
              </a:gsLst>
              <a:path path="circle">
                <a:fillToRect l="100000" t="100000"/>
              </a:path>
              <a:tileRect r="-100000" b="-100000"/>
            </a:gradFill>
            <a:ln>
              <a:noFill/>
            </a:ln>
            <a:effectLst>
              <a:innerShdw blurRad="63500" dist="50800">
                <a:prstClr val="black">
                  <a:alpha val="50000"/>
                </a:prstClr>
              </a:innerShdw>
              <a:reflection blurRad="914400" stA="10000" endPos="65000" dist="1270000" dir="5400000" sy="-100000" algn="bl" rotWithShape="0"/>
            </a:effectLst>
            <a:scene3d>
              <a:camera prst="isometricOffAxis2Right">
                <a:rot lat="0" lon="18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cxnSp>
        <p:nvCxnSpPr>
          <p:cNvPr id="18" name="Straight Connector 17"/>
          <p:cNvCxnSpPr/>
          <p:nvPr/>
        </p:nvCxnSpPr>
        <p:spPr>
          <a:xfrm flipH="1">
            <a:off x="1966059"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425946"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2779523"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10278" y="1658290"/>
            <a:ext cx="1958503" cy="4257524"/>
            <a:chOff x="310278" y="1658290"/>
            <a:chExt cx="1958503" cy="4257524"/>
          </a:xfrm>
        </p:grpSpPr>
        <p:sp>
          <p:nvSpPr>
            <p:cNvPr id="12" name="Freeform 11"/>
            <p:cNvSpPr/>
            <p:nvPr/>
          </p:nvSpPr>
          <p:spPr>
            <a:xfrm>
              <a:off x="1289529"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13" name="Straight Connector 12"/>
            <p:cNvCxnSpPr/>
            <p:nvPr/>
          </p:nvCxnSpPr>
          <p:spPr>
            <a:xfrm flipH="1">
              <a:off x="1715342" y="2630826"/>
              <a:ext cx="19050" cy="1801558"/>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310278" y="4482929"/>
              <a:ext cx="1958503" cy="1432885"/>
              <a:chOff x="1389778" y="4482929"/>
              <a:chExt cx="1958503" cy="1432885"/>
            </a:xfrm>
          </p:grpSpPr>
          <p:sp>
            <p:nvSpPr>
              <p:cNvPr id="14" name="Rounded Rectangle 13"/>
              <p:cNvSpPr/>
              <p:nvPr/>
            </p:nvSpPr>
            <p:spPr>
              <a:xfrm rot="19520463">
                <a:off x="1389778" y="4734714"/>
                <a:ext cx="1958503" cy="11811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7" name="Straight Connector 16"/>
              <p:cNvCxnSpPr/>
              <p:nvPr/>
            </p:nvCxnSpPr>
            <p:spPr>
              <a:xfrm flipH="1">
                <a:off x="1425946"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1" name="Subtitle 2"/>
              <p:cNvSpPr txBox="1">
                <a:spLocks/>
              </p:cNvSpPr>
              <p:nvPr/>
            </p:nvSpPr>
            <p:spPr>
              <a:xfrm rot="19502182">
                <a:off x="1603237" y="4976836"/>
                <a:ext cx="1519314" cy="7839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smtClean="0">
                    <a:solidFill>
                      <a:schemeClr val="bg1"/>
                    </a:solidFill>
                    <a:latin typeface="Times New Roman" panose="02020603050405020304" pitchFamily="18" charset="0"/>
                    <a:cs typeface="Times New Roman" panose="02020603050405020304" pitchFamily="18" charset="0"/>
                  </a:rPr>
                  <a:t>Proposed Solution</a:t>
                </a:r>
              </a:p>
            </p:txBody>
          </p:sp>
        </p:grpSp>
      </p:grpSp>
      <p:cxnSp>
        <p:nvCxnSpPr>
          <p:cNvPr id="26" name="Straight Connector 25"/>
          <p:cNvCxnSpPr/>
          <p:nvPr/>
        </p:nvCxnSpPr>
        <p:spPr>
          <a:xfrm flipH="1">
            <a:off x="4284490"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744377"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5097954"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450909" y="1658290"/>
            <a:ext cx="1958503" cy="4257524"/>
            <a:chOff x="3708209" y="1658290"/>
            <a:chExt cx="1958503" cy="4257524"/>
          </a:xfrm>
        </p:grpSpPr>
        <p:sp>
          <p:nvSpPr>
            <p:cNvPr id="22" name="Freeform 21"/>
            <p:cNvSpPr/>
            <p:nvPr/>
          </p:nvSpPr>
          <p:spPr>
            <a:xfrm>
              <a:off x="4687460"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23" name="Straight Connector 22"/>
            <p:cNvCxnSpPr/>
            <p:nvPr/>
          </p:nvCxnSpPr>
          <p:spPr>
            <a:xfrm flipH="1">
              <a:off x="5113273" y="2630826"/>
              <a:ext cx="19050" cy="1801558"/>
            </a:xfrm>
            <a:prstGeom prst="line">
              <a:avLst/>
            </a:prstGeom>
            <a:ln w="76200">
              <a:solidFill>
                <a:srgbClr val="92D050"/>
              </a:solidFill>
              <a:prstDash val="sysDash"/>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3708209" y="4482929"/>
              <a:ext cx="1958503" cy="1432885"/>
              <a:chOff x="3708209" y="4482929"/>
              <a:chExt cx="1958503" cy="1432885"/>
            </a:xfrm>
          </p:grpSpPr>
          <p:sp>
            <p:nvSpPr>
              <p:cNvPr id="24" name="Rounded Rectangle 23"/>
              <p:cNvSpPr/>
              <p:nvPr/>
            </p:nvSpPr>
            <p:spPr>
              <a:xfrm rot="19520463">
                <a:off x="3708209" y="4734714"/>
                <a:ext cx="1958503" cy="11811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25" name="Straight Connector 24"/>
              <p:cNvCxnSpPr/>
              <p:nvPr/>
            </p:nvCxnSpPr>
            <p:spPr>
              <a:xfrm flipH="1">
                <a:off x="3744377"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9" name="Subtitle 2"/>
              <p:cNvSpPr txBox="1">
                <a:spLocks/>
              </p:cNvSpPr>
              <p:nvPr/>
            </p:nvSpPr>
            <p:spPr>
              <a:xfrm rot="19502182">
                <a:off x="3897673" y="4994019"/>
                <a:ext cx="1507128" cy="68481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smtClean="0">
                    <a:solidFill>
                      <a:schemeClr val="bg1"/>
                    </a:solidFill>
                    <a:latin typeface="Times New Roman" panose="02020603050405020304" pitchFamily="18" charset="0"/>
                    <a:cs typeface="Times New Roman" panose="02020603050405020304" pitchFamily="18" charset="0"/>
                  </a:rPr>
                  <a:t>Natural Language</a:t>
                </a:r>
              </a:p>
            </p:txBody>
          </p:sp>
        </p:grpSp>
      </p:grpSp>
      <p:cxnSp>
        <p:nvCxnSpPr>
          <p:cNvPr id="34" name="Straight Connector 33"/>
          <p:cNvCxnSpPr/>
          <p:nvPr/>
        </p:nvCxnSpPr>
        <p:spPr>
          <a:xfrm flipH="1">
            <a:off x="6602921"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62808"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7416385"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629640" y="1658290"/>
            <a:ext cx="2503816" cy="4257524"/>
            <a:chOff x="6026640" y="1658290"/>
            <a:chExt cx="2503816" cy="4257524"/>
          </a:xfrm>
        </p:grpSpPr>
        <p:sp>
          <p:nvSpPr>
            <p:cNvPr id="30" name="Freeform 29"/>
            <p:cNvSpPr/>
            <p:nvPr/>
          </p:nvSpPr>
          <p:spPr>
            <a:xfrm>
              <a:off x="7005891"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31" name="Straight Connector 30"/>
            <p:cNvCxnSpPr/>
            <p:nvPr/>
          </p:nvCxnSpPr>
          <p:spPr>
            <a:xfrm flipH="1">
              <a:off x="7431704" y="2630826"/>
              <a:ext cx="19050" cy="1801558"/>
            </a:xfrm>
            <a:prstGeom prst="line">
              <a:avLst/>
            </a:prstGeom>
            <a:ln w="76200">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026640" y="4482929"/>
              <a:ext cx="2503816" cy="1432885"/>
              <a:chOff x="6026640" y="4482929"/>
              <a:chExt cx="2503816" cy="1432885"/>
            </a:xfrm>
          </p:grpSpPr>
          <p:sp>
            <p:nvSpPr>
              <p:cNvPr id="32" name="Rounded Rectangle 31"/>
              <p:cNvSpPr/>
              <p:nvPr/>
            </p:nvSpPr>
            <p:spPr>
              <a:xfrm rot="19520463">
                <a:off x="6026640" y="4734714"/>
                <a:ext cx="1958503" cy="11811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33" name="Straight Connector 32"/>
              <p:cNvCxnSpPr/>
              <p:nvPr/>
            </p:nvCxnSpPr>
            <p:spPr>
              <a:xfrm flipH="1">
                <a:off x="6062808"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7" name="Subtitle 2"/>
              <p:cNvSpPr txBox="1">
                <a:spLocks/>
              </p:cNvSpPr>
              <p:nvPr/>
            </p:nvSpPr>
            <p:spPr>
              <a:xfrm rot="19502182">
                <a:off x="6155555" y="4885303"/>
                <a:ext cx="2374901" cy="4557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smtClean="0">
                    <a:solidFill>
                      <a:schemeClr val="bg1"/>
                    </a:solidFill>
                    <a:latin typeface="Times New Roman" panose="02020603050405020304" pitchFamily="18" charset="0"/>
                    <a:cs typeface="Times New Roman" panose="02020603050405020304" pitchFamily="18" charset="0"/>
                  </a:rPr>
                  <a:t>Fuzzy Match</a:t>
                </a:r>
              </a:p>
            </p:txBody>
          </p:sp>
        </p:grpSp>
      </p:grpSp>
      <p:cxnSp>
        <p:nvCxnSpPr>
          <p:cNvPr id="42" name="Straight Connector 41"/>
          <p:cNvCxnSpPr/>
          <p:nvPr/>
        </p:nvCxnSpPr>
        <p:spPr>
          <a:xfrm flipH="1">
            <a:off x="8921352" y="5202692"/>
            <a:ext cx="1368896" cy="97155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8381239" y="5432505"/>
            <a:ext cx="580230" cy="771274"/>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734816" y="4482929"/>
            <a:ext cx="532920" cy="7534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6833771" y="1658290"/>
            <a:ext cx="1958503" cy="4257524"/>
            <a:chOff x="8345071" y="1658290"/>
            <a:chExt cx="1958503" cy="4257524"/>
          </a:xfrm>
        </p:grpSpPr>
        <p:sp>
          <p:nvSpPr>
            <p:cNvPr id="38" name="Freeform 37"/>
            <p:cNvSpPr/>
            <p:nvPr/>
          </p:nvSpPr>
          <p:spPr>
            <a:xfrm>
              <a:off x="9324322" y="16582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39" name="Straight Connector 38"/>
            <p:cNvCxnSpPr/>
            <p:nvPr/>
          </p:nvCxnSpPr>
          <p:spPr>
            <a:xfrm flipH="1">
              <a:off x="9750135" y="2630826"/>
              <a:ext cx="19050" cy="1801558"/>
            </a:xfrm>
            <a:prstGeom prst="line">
              <a:avLst/>
            </a:prstGeom>
            <a:ln w="76200">
              <a:solidFill>
                <a:srgbClr val="002060"/>
              </a:solidFill>
              <a:prstDash val="sysDash"/>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8345071" y="4482929"/>
              <a:ext cx="1958503" cy="1432885"/>
              <a:chOff x="8345071" y="4482929"/>
              <a:chExt cx="1958503" cy="1432885"/>
            </a:xfrm>
          </p:grpSpPr>
          <p:sp>
            <p:nvSpPr>
              <p:cNvPr id="40" name="Rounded Rectangle 39"/>
              <p:cNvSpPr/>
              <p:nvPr/>
            </p:nvSpPr>
            <p:spPr>
              <a:xfrm rot="19520463">
                <a:off x="8345071" y="4734714"/>
                <a:ext cx="1958503" cy="11811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41" name="Straight Connector 40"/>
              <p:cNvCxnSpPr/>
              <p:nvPr/>
            </p:nvCxnSpPr>
            <p:spPr>
              <a:xfrm flipH="1">
                <a:off x="8381239" y="4482929"/>
                <a:ext cx="1411217" cy="100108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5" name="Subtitle 2"/>
              <p:cNvSpPr txBox="1">
                <a:spLocks/>
              </p:cNvSpPr>
              <p:nvPr/>
            </p:nvSpPr>
            <p:spPr>
              <a:xfrm rot="19502182">
                <a:off x="8588191" y="4948841"/>
                <a:ext cx="1572439" cy="839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smtClean="0">
                    <a:solidFill>
                      <a:schemeClr val="bg1"/>
                    </a:solidFill>
                    <a:latin typeface="Times New Roman" panose="02020603050405020304" pitchFamily="18" charset="0"/>
                    <a:cs typeface="Times New Roman" panose="02020603050405020304" pitchFamily="18" charset="0"/>
                  </a:rPr>
                  <a:t>Machine Learning</a:t>
                </a:r>
              </a:p>
            </p:txBody>
          </p:sp>
        </p:grpSp>
      </p:grpSp>
      <p:grpSp>
        <p:nvGrpSpPr>
          <p:cNvPr id="57" name="Group 56"/>
          <p:cNvGrpSpPr/>
          <p:nvPr/>
        </p:nvGrpSpPr>
        <p:grpSpPr>
          <a:xfrm>
            <a:off x="9068971" y="1645590"/>
            <a:ext cx="1958503" cy="4257524"/>
            <a:chOff x="9068971" y="1645590"/>
            <a:chExt cx="1958503" cy="4257524"/>
          </a:xfrm>
        </p:grpSpPr>
        <p:sp>
          <p:nvSpPr>
            <p:cNvPr id="49" name="Freeform 48"/>
            <p:cNvSpPr/>
            <p:nvPr/>
          </p:nvSpPr>
          <p:spPr>
            <a:xfrm>
              <a:off x="10048222" y="1645590"/>
              <a:ext cx="965926" cy="981402"/>
            </a:xfrm>
            <a:custGeom>
              <a:avLst/>
              <a:gdLst>
                <a:gd name="connsiteX0" fmla="*/ 474971 w 965926"/>
                <a:gd name="connsiteY0" fmla="*/ 0 h 981402"/>
                <a:gd name="connsiteX1" fmla="*/ 965926 w 965926"/>
                <a:gd name="connsiteY1" fmla="*/ 490701 h 981402"/>
                <a:gd name="connsiteX2" fmla="*/ 474971 w 965926"/>
                <a:gd name="connsiteY2" fmla="*/ 981402 h 981402"/>
                <a:gd name="connsiteX3" fmla="*/ 22598 w 965926"/>
                <a:gd name="connsiteY3" fmla="*/ 681704 h 981402"/>
                <a:gd name="connsiteX4" fmla="*/ 0 w 965926"/>
                <a:gd name="connsiteY4" fmla="*/ 608944 h 981402"/>
                <a:gd name="connsiteX5" fmla="*/ 264016 w 965926"/>
                <a:gd name="connsiteY5" fmla="*/ 608944 h 981402"/>
                <a:gd name="connsiteX6" fmla="*/ 301303 w 965926"/>
                <a:gd name="connsiteY6" fmla="*/ 664191 h 981402"/>
                <a:gd name="connsiteX7" fmla="*/ 474971 w 965926"/>
                <a:gd name="connsiteY7" fmla="*/ 736052 h 981402"/>
                <a:gd name="connsiteX8" fmla="*/ 720575 w 965926"/>
                <a:gd name="connsiteY8" fmla="*/ 490701 h 981402"/>
                <a:gd name="connsiteX9" fmla="*/ 474971 w 965926"/>
                <a:gd name="connsiteY9" fmla="*/ 245350 h 981402"/>
                <a:gd name="connsiteX10" fmla="*/ 301303 w 965926"/>
                <a:gd name="connsiteY10" fmla="*/ 317212 h 981402"/>
                <a:gd name="connsiteX11" fmla="*/ 264015 w 965926"/>
                <a:gd name="connsiteY11" fmla="*/ 372460 h 981402"/>
                <a:gd name="connsiteX12" fmla="*/ 0 w 965926"/>
                <a:gd name="connsiteY12" fmla="*/ 372460 h 981402"/>
                <a:gd name="connsiteX13" fmla="*/ 22598 w 965926"/>
                <a:gd name="connsiteY13" fmla="*/ 299698 h 981402"/>
                <a:gd name="connsiteX14" fmla="*/ 474971 w 965926"/>
                <a:gd name="connsiteY14" fmla="*/ 0 h 98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5926" h="981402">
                  <a:moveTo>
                    <a:pt x="474971" y="0"/>
                  </a:moveTo>
                  <a:cubicBezTo>
                    <a:pt x="746118" y="0"/>
                    <a:pt x="965926" y="219694"/>
                    <a:pt x="965926" y="490701"/>
                  </a:cubicBezTo>
                  <a:cubicBezTo>
                    <a:pt x="965926" y="761708"/>
                    <a:pt x="746118" y="981402"/>
                    <a:pt x="474971" y="981402"/>
                  </a:cubicBezTo>
                  <a:cubicBezTo>
                    <a:pt x="271611" y="981402"/>
                    <a:pt x="97129" y="857824"/>
                    <a:pt x="22598" y="681704"/>
                  </a:cubicBezTo>
                  <a:lnTo>
                    <a:pt x="0" y="608944"/>
                  </a:lnTo>
                  <a:lnTo>
                    <a:pt x="264016" y="608944"/>
                  </a:lnTo>
                  <a:lnTo>
                    <a:pt x="301303" y="664191"/>
                  </a:lnTo>
                  <a:cubicBezTo>
                    <a:pt x="345749" y="708590"/>
                    <a:pt x="407150" y="736052"/>
                    <a:pt x="474971" y="736052"/>
                  </a:cubicBezTo>
                  <a:cubicBezTo>
                    <a:pt x="610614" y="736052"/>
                    <a:pt x="720575" y="626205"/>
                    <a:pt x="720575" y="490701"/>
                  </a:cubicBezTo>
                  <a:cubicBezTo>
                    <a:pt x="720575" y="355197"/>
                    <a:pt x="610614" y="245350"/>
                    <a:pt x="474971" y="245350"/>
                  </a:cubicBezTo>
                  <a:cubicBezTo>
                    <a:pt x="407150" y="245350"/>
                    <a:pt x="345749" y="272812"/>
                    <a:pt x="301303" y="317212"/>
                  </a:cubicBezTo>
                  <a:lnTo>
                    <a:pt x="264015" y="372460"/>
                  </a:lnTo>
                  <a:lnTo>
                    <a:pt x="0" y="372460"/>
                  </a:lnTo>
                  <a:lnTo>
                    <a:pt x="22598" y="299698"/>
                  </a:lnTo>
                  <a:cubicBezTo>
                    <a:pt x="97129" y="123578"/>
                    <a:pt x="271611" y="0"/>
                    <a:pt x="474971" y="0"/>
                  </a:cubicBezTo>
                  <a:close/>
                </a:path>
              </a:pathLst>
            </a:cu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cxnSp>
          <p:nvCxnSpPr>
            <p:cNvPr id="50" name="Straight Connector 49"/>
            <p:cNvCxnSpPr/>
            <p:nvPr/>
          </p:nvCxnSpPr>
          <p:spPr>
            <a:xfrm flipH="1">
              <a:off x="10474035" y="2618126"/>
              <a:ext cx="19050" cy="1801558"/>
            </a:xfrm>
            <a:prstGeom prst="line">
              <a:avLst/>
            </a:prstGeom>
            <a:ln w="762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068971" y="4470229"/>
              <a:ext cx="1958503" cy="1432885"/>
              <a:chOff x="8345071" y="4482929"/>
              <a:chExt cx="1958503" cy="1432885"/>
            </a:xfrm>
            <a:solidFill>
              <a:schemeClr val="accent2">
                <a:lumMod val="75000"/>
              </a:schemeClr>
            </a:solidFill>
          </p:grpSpPr>
          <p:sp>
            <p:nvSpPr>
              <p:cNvPr id="53" name="Rounded Rectangle 52"/>
              <p:cNvSpPr/>
              <p:nvPr/>
            </p:nvSpPr>
            <p:spPr>
              <a:xfrm rot="19520463">
                <a:off x="8345071" y="4734714"/>
                <a:ext cx="1958503" cy="11811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54" name="Straight Connector 53"/>
              <p:cNvCxnSpPr/>
              <p:nvPr/>
            </p:nvCxnSpPr>
            <p:spPr>
              <a:xfrm flipH="1">
                <a:off x="8381239" y="4482929"/>
                <a:ext cx="1411217" cy="1001087"/>
              </a:xfrm>
              <a:prstGeom prst="line">
                <a:avLst/>
              </a:prstGeom>
              <a:grpFill/>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55" name="Subtitle 2"/>
              <p:cNvSpPr txBox="1">
                <a:spLocks/>
              </p:cNvSpPr>
              <p:nvPr/>
            </p:nvSpPr>
            <p:spPr>
              <a:xfrm rot="19502182">
                <a:off x="8588191" y="4948841"/>
                <a:ext cx="1572439" cy="839966"/>
              </a:xfrm>
              <a:prstGeom prst="rect">
                <a:avLst/>
              </a:prstGeom>
              <a:grp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smtClean="0">
                    <a:solidFill>
                      <a:schemeClr val="bg1"/>
                    </a:solidFill>
                    <a:latin typeface="Times New Roman" panose="02020603050405020304" pitchFamily="18" charset="0"/>
                    <a:cs typeface="Times New Roman" panose="02020603050405020304" pitchFamily="18" charset="0"/>
                  </a:rPr>
                  <a:t>Working of System</a:t>
                </a:r>
              </a:p>
            </p:txBody>
          </p:sp>
        </p:grpSp>
      </p:grpSp>
    </p:spTree>
    <p:extLst>
      <p:ext uri="{BB962C8B-B14F-4D97-AF65-F5344CB8AC3E}">
        <p14:creationId xmlns:p14="http://schemas.microsoft.com/office/powerpoint/2010/main" val="375080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1+#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1+#ppt_w/2"/>
                                          </p:val>
                                        </p:tav>
                                        <p:tav tm="100000">
                                          <p:val>
                                            <p:strVal val="#ppt_x"/>
                                          </p:val>
                                        </p:tav>
                                      </p:tavLst>
                                    </p:anim>
                                    <p:anim calcmode="lin" valueType="num">
                                      <p:cBhvr additive="base">
                                        <p:cTn id="26"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1+#ppt_w/2"/>
                                          </p:val>
                                        </p:tav>
                                        <p:tav tm="100000">
                                          <p:val>
                                            <p:strVal val="#ppt_x"/>
                                          </p:val>
                                        </p:tav>
                                      </p:tavLst>
                                    </p:anim>
                                    <p:anim calcmode="lin" valueType="num">
                                      <p:cBhvr additive="base">
                                        <p:cTn id="32"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18" y="688393"/>
            <a:ext cx="11251180" cy="2619228"/>
          </a:xfrm>
          <a:ln>
            <a:noFill/>
          </a:ln>
          <a:effectLst/>
        </p:spPr>
        <p:txBody>
          <a:bodyPr>
            <a:normAutofit/>
          </a:bodyPr>
          <a:lstStyle/>
          <a:p>
            <a:pPr algn="just">
              <a:lnSpc>
                <a:spcPct val="150000"/>
              </a:lnSpc>
            </a:pPr>
            <a:r>
              <a:rPr lang="de-DE" sz="2400" kern="0" dirty="0" smtClean="0">
                <a:solidFill>
                  <a:schemeClr val="accent6">
                    <a:lumMod val="50000"/>
                  </a:schemeClr>
                </a:solidFill>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791950" y="6373105"/>
            <a:ext cx="286616" cy="365125"/>
          </a:xfrm>
        </p:spPr>
        <p:txBody>
          <a:bodyPr/>
          <a:lstStyle/>
          <a:p>
            <a:fld id="{1A791804-FCC1-42DE-84BE-371365D4A817}" type="slidenum">
              <a:rPr lang="en-US" sz="1800" b="1" smtClean="0">
                <a:solidFill>
                  <a:schemeClr val="tx1"/>
                </a:solidFill>
              </a:rPr>
              <a:t>4</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82413" y="163140"/>
            <a:ext cx="523010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Proposed Solution</a:t>
              </a:r>
              <a:endParaRPr lang="en-US" sz="3600" b="1" dirty="0">
                <a:latin typeface="Times New Roman" panose="02020603050405020304" pitchFamily="18" charset="0"/>
                <a:cs typeface="Times New Roman" panose="02020603050405020304" pitchFamily="18" charset="0"/>
              </a:endParaRPr>
            </a:p>
          </p:txBody>
        </p:sp>
      </p:grpSp>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429218" y="1217498"/>
            <a:ext cx="8894763" cy="5256929"/>
          </a:xfrm>
          <a:prstGeom prst="rect">
            <a:avLst/>
          </a:prstGeom>
          <a:noFill/>
          <a:ln>
            <a:noFill/>
          </a:ln>
        </p:spPr>
      </p:pic>
      <p:sp>
        <p:nvSpPr>
          <p:cNvPr id="17" name="Title 1"/>
          <p:cNvSpPr txBox="1">
            <a:spLocks/>
          </p:cNvSpPr>
          <p:nvPr/>
        </p:nvSpPr>
        <p:spPr>
          <a:xfrm>
            <a:off x="8964941" y="2682182"/>
            <a:ext cx="2877669"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latin typeface="Arial" panose="020B0604020202020204" pitchFamily="34" charset="0"/>
                <a:cs typeface="Arial" panose="020B0604020202020204" pitchFamily="34" charset="0"/>
              </a:rPr>
              <a:t>Machine Learning</a:t>
            </a:r>
            <a:endParaRPr lang="de-DE" sz="2400" b="1" kern="0" dirty="0">
              <a:solidFill>
                <a:schemeClr val="accent6">
                  <a:lumMod val="50000"/>
                </a:schemeClr>
              </a:solidFill>
              <a:latin typeface="Arial" panose="020B0604020202020204" pitchFamily="34" charset="0"/>
              <a:cs typeface="Arial" panose="020B0604020202020204" pitchFamily="34" charset="0"/>
            </a:endParaRPr>
          </a:p>
        </p:txBody>
      </p:sp>
      <p:sp>
        <p:nvSpPr>
          <p:cNvPr id="21" name="Title 1"/>
          <p:cNvSpPr txBox="1">
            <a:spLocks/>
          </p:cNvSpPr>
          <p:nvPr/>
        </p:nvSpPr>
        <p:spPr>
          <a:xfrm>
            <a:off x="8964941" y="3259454"/>
            <a:ext cx="2877669"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latin typeface="Arial" panose="020B0604020202020204" pitchFamily="34" charset="0"/>
                <a:cs typeface="Arial" panose="020B0604020202020204" pitchFamily="34" charset="0"/>
              </a:rPr>
              <a:t>NLP</a:t>
            </a:r>
            <a:endParaRPr lang="de-DE" sz="2400" b="1" kern="0" dirty="0">
              <a:solidFill>
                <a:schemeClr val="accent6">
                  <a:lumMod val="50000"/>
                </a:schemeClr>
              </a:solidFill>
              <a:latin typeface="Arial" panose="020B0604020202020204" pitchFamily="34" charset="0"/>
              <a:cs typeface="Arial" panose="020B0604020202020204" pitchFamily="34" charset="0"/>
            </a:endParaRPr>
          </a:p>
        </p:txBody>
      </p:sp>
      <p:sp>
        <p:nvSpPr>
          <p:cNvPr id="22" name="Title 1"/>
          <p:cNvSpPr txBox="1">
            <a:spLocks/>
          </p:cNvSpPr>
          <p:nvPr/>
        </p:nvSpPr>
        <p:spPr>
          <a:xfrm>
            <a:off x="8964941" y="3876788"/>
            <a:ext cx="2877669"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latin typeface="Arial" panose="020B0604020202020204" pitchFamily="34" charset="0"/>
                <a:cs typeface="Arial" panose="020B0604020202020204" pitchFamily="34" charset="0"/>
              </a:rPr>
              <a:t>Fuzzy Match</a:t>
            </a:r>
            <a:endParaRPr lang="de-DE" sz="2400" b="1" kern="0"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664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002" y="6313219"/>
            <a:ext cx="656826" cy="484895"/>
          </a:xfrm>
          <a:ln>
            <a:noFill/>
          </a:ln>
          <a:effectLst/>
        </p:spPr>
        <p:txBody>
          <a:bodyPr>
            <a:normAutofit fontScale="90000"/>
          </a:bodyPr>
          <a:lstStyle/>
          <a:p>
            <a:pPr algn="just">
              <a:lnSpc>
                <a:spcPct val="150000"/>
              </a:lnSpc>
            </a:pPr>
            <a:r>
              <a:rPr lang="en-US" sz="2400" dirty="0" smtClean="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791950" y="6373105"/>
            <a:ext cx="286616" cy="365125"/>
          </a:xfrm>
        </p:spPr>
        <p:txBody>
          <a:bodyPr/>
          <a:lstStyle/>
          <a:p>
            <a:fld id="{1A791804-FCC1-42DE-84BE-371365D4A817}" type="slidenum">
              <a:rPr lang="en-US" sz="1800" b="1" smtClean="0">
                <a:solidFill>
                  <a:schemeClr val="tx1"/>
                </a:solidFill>
              </a:rPr>
              <a:t>5</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82413" y="163140"/>
            <a:ext cx="523010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Implementation</a:t>
              </a:r>
              <a:endParaRPr lang="en-US" sz="3600" b="1" dirty="0">
                <a:latin typeface="Times New Roman" panose="02020603050405020304" pitchFamily="18" charset="0"/>
                <a:cs typeface="Times New Roman" panose="02020603050405020304" pitchFamily="18" charset="0"/>
              </a:endParaRPr>
            </a:p>
          </p:txBody>
        </p:sp>
      </p:grpSp>
      <p:sp>
        <p:nvSpPr>
          <p:cNvPr id="10" name="Title 1"/>
          <p:cNvSpPr txBox="1">
            <a:spLocks/>
          </p:cNvSpPr>
          <p:nvPr/>
        </p:nvSpPr>
        <p:spPr>
          <a:xfrm>
            <a:off x="605535" y="1039050"/>
            <a:ext cx="10898547" cy="82965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For implementation of proposed system, we need labelled dataset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4101116" y="2081119"/>
            <a:ext cx="4191984" cy="2589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itle 1"/>
          <p:cNvSpPr txBox="1">
            <a:spLocks/>
          </p:cNvSpPr>
          <p:nvPr/>
        </p:nvSpPr>
        <p:spPr>
          <a:xfrm>
            <a:off x="569552" y="4727276"/>
            <a:ext cx="7990584" cy="8130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I manually labelled terms (</a:t>
            </a:r>
            <a:r>
              <a:rPr lang="en-US" sz="2400" b="1" dirty="0" smtClean="0">
                <a:solidFill>
                  <a:srgbClr val="C00000"/>
                </a:solidFill>
                <a:latin typeface="Arial" panose="020B0604020202020204" pitchFamily="34" charset="0"/>
                <a:cs typeface="Arial" panose="020B0604020202020204" pitchFamily="34" charset="0"/>
              </a:rPr>
              <a:t>output of CSO Classifier</a:t>
            </a:r>
            <a:r>
              <a:rPr lang="en-US" sz="2400" dirty="0" smtClean="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13" name="Title 1"/>
          <p:cNvSpPr txBox="1">
            <a:spLocks/>
          </p:cNvSpPr>
          <p:nvPr/>
        </p:nvSpPr>
        <p:spPr>
          <a:xfrm>
            <a:off x="493414" y="5133817"/>
            <a:ext cx="9895185" cy="12499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852</a:t>
            </a:r>
            <a:r>
              <a:rPr lang="en-US" sz="2400" dirty="0" smtClean="0">
                <a:solidFill>
                  <a:srgbClr val="00B050"/>
                </a:solidFill>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was </a:t>
            </a:r>
            <a:r>
              <a:rPr lang="en-US" sz="2400" b="1" dirty="0" err="1" smtClean="0">
                <a:solidFill>
                  <a:srgbClr val="00B050"/>
                </a:solidFill>
                <a:latin typeface="Arial" panose="020B0604020202020204" pitchFamily="34" charset="0"/>
                <a:cs typeface="Arial" panose="020B0604020202020204" pitchFamily="34" charset="0"/>
              </a:rPr>
              <a:t>not_technology</a:t>
            </a:r>
            <a:r>
              <a:rPr lang="en-US" sz="2400" dirty="0" smtClean="0">
                <a:latin typeface="Arial" panose="020B0604020202020204" pitchFamily="34" charset="0"/>
                <a:cs typeface="Arial" panose="020B0604020202020204" pitchFamily="34" charset="0"/>
              </a:rPr>
              <a:t> terms and </a:t>
            </a:r>
            <a:r>
              <a:rPr lang="en-US" sz="2400" b="1" dirty="0" smtClean="0">
                <a:solidFill>
                  <a:srgbClr val="FFC000"/>
                </a:solidFill>
                <a:latin typeface="Arial" panose="020B0604020202020204" pitchFamily="34" charset="0"/>
                <a:cs typeface="Arial" panose="020B0604020202020204" pitchFamily="34" charset="0"/>
              </a:rPr>
              <a:t>362</a:t>
            </a:r>
            <a:r>
              <a:rPr lang="en-US" sz="2400" dirty="0" smtClean="0">
                <a:solidFill>
                  <a:srgbClr val="FFC000"/>
                </a:solidFill>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was </a:t>
            </a:r>
            <a:r>
              <a:rPr lang="en-US" sz="2400" b="1" dirty="0" smtClean="0">
                <a:solidFill>
                  <a:srgbClr val="FFC000"/>
                </a:solidFill>
                <a:latin typeface="Arial" panose="020B0604020202020204" pitchFamily="34" charset="0"/>
                <a:cs typeface="Arial" panose="020B0604020202020204" pitchFamily="34" charset="0"/>
              </a:rPr>
              <a:t>technology</a:t>
            </a:r>
            <a:r>
              <a:rPr lang="en-US" sz="2400" dirty="0" smtClean="0">
                <a:solidFill>
                  <a:srgbClr val="FFC000"/>
                </a:solidFill>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terms</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41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18" y="688393"/>
            <a:ext cx="11251180" cy="1508707"/>
          </a:xfrm>
          <a:ln>
            <a:noFill/>
          </a:ln>
          <a:effectLst/>
        </p:spPr>
        <p:txBody>
          <a:bodyPr>
            <a:normAutofit/>
          </a:bodyPr>
          <a:lstStyle/>
          <a:p>
            <a:pPr algn="just">
              <a:lnSpc>
                <a:spcPct val="150000"/>
              </a:lnSpc>
            </a:pPr>
            <a:r>
              <a:rPr lang="en-US" sz="2400" dirty="0" smtClean="0">
                <a:latin typeface="Arial" panose="020B0604020202020204" pitchFamily="34" charset="0"/>
                <a:cs typeface="Arial" panose="020B0604020202020204" pitchFamily="34" charset="0"/>
              </a:rPr>
              <a:t>Lets first understand, what is N-Gram (</a:t>
            </a:r>
            <a:r>
              <a:rPr lang="en-US" sz="2400" b="1" dirty="0" smtClean="0">
                <a:solidFill>
                  <a:srgbClr val="00B0F0"/>
                </a:solidFill>
                <a:latin typeface="Arial" panose="020B0604020202020204" pitchFamily="34" charset="0"/>
                <a:cs typeface="Arial" panose="020B0604020202020204" pitchFamily="34" charset="0"/>
              </a:rPr>
              <a:t>it is basically the splitting of sentence/ word</a:t>
            </a:r>
            <a:r>
              <a:rPr lang="en-US" sz="2400" dirty="0" smtClean="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791950" y="6373105"/>
            <a:ext cx="286616" cy="365125"/>
          </a:xfrm>
        </p:spPr>
        <p:txBody>
          <a:bodyPr/>
          <a:lstStyle/>
          <a:p>
            <a:fld id="{1A791804-FCC1-42DE-84BE-371365D4A817}" type="slidenum">
              <a:rPr lang="en-US" sz="1800" b="1" smtClean="0">
                <a:solidFill>
                  <a:schemeClr val="tx1"/>
                </a:solidFill>
              </a:rPr>
              <a:t>6</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82413" y="163140"/>
            <a:ext cx="523010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NLP Based N-Gram Model</a:t>
              </a:r>
              <a:endParaRPr lang="en-US" sz="3600" b="1"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2606675" y="2078037"/>
            <a:ext cx="6572250" cy="1076325"/>
          </a:xfrm>
          <a:prstGeom prst="rect">
            <a:avLst/>
          </a:prstGeom>
        </p:spPr>
      </p:pic>
      <p:pic>
        <p:nvPicPr>
          <p:cNvPr id="7" name="Picture 6"/>
          <p:cNvPicPr>
            <a:picLocks noChangeAspect="1"/>
          </p:cNvPicPr>
          <p:nvPr/>
        </p:nvPicPr>
        <p:blipFill>
          <a:blip r:embed="rId4"/>
          <a:stretch>
            <a:fillRect/>
          </a:stretch>
        </p:blipFill>
        <p:spPr>
          <a:xfrm>
            <a:off x="2549525" y="3270399"/>
            <a:ext cx="6629400" cy="1028700"/>
          </a:xfrm>
          <a:prstGeom prst="rect">
            <a:avLst/>
          </a:prstGeom>
        </p:spPr>
      </p:pic>
      <p:pic>
        <p:nvPicPr>
          <p:cNvPr id="8" name="Picture 7"/>
          <p:cNvPicPr>
            <a:picLocks noChangeAspect="1"/>
          </p:cNvPicPr>
          <p:nvPr/>
        </p:nvPicPr>
        <p:blipFill>
          <a:blip r:embed="rId5"/>
          <a:stretch>
            <a:fillRect/>
          </a:stretch>
        </p:blipFill>
        <p:spPr>
          <a:xfrm>
            <a:off x="2601801" y="4407780"/>
            <a:ext cx="6791325" cy="1104900"/>
          </a:xfrm>
          <a:prstGeom prst="rect">
            <a:avLst/>
          </a:prstGeom>
        </p:spPr>
      </p:pic>
      <p:sp>
        <p:nvSpPr>
          <p:cNvPr id="13" name="Title 1"/>
          <p:cNvSpPr txBox="1">
            <a:spLocks/>
          </p:cNvSpPr>
          <p:nvPr/>
        </p:nvSpPr>
        <p:spPr>
          <a:xfrm>
            <a:off x="631908" y="5915475"/>
            <a:ext cx="10845800" cy="90416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400" b="1" dirty="0" smtClean="0">
                <a:solidFill>
                  <a:srgbClr val="00B050"/>
                </a:solidFill>
                <a:latin typeface="Arial" panose="020B0604020202020204" pitchFamily="34" charset="0"/>
                <a:cs typeface="Arial" panose="020B0604020202020204" pitchFamily="34" charset="0"/>
              </a:rPr>
              <a:t>I </a:t>
            </a:r>
            <a:r>
              <a:rPr lang="en-US" sz="2400" b="1" dirty="0">
                <a:solidFill>
                  <a:srgbClr val="00B050"/>
                </a:solidFill>
                <a:latin typeface="Arial" panose="020B0604020202020204" pitchFamily="34" charset="0"/>
                <a:cs typeface="Arial" panose="020B0604020202020204" pitchFamily="34" charset="0"/>
              </a:rPr>
              <a:t>have used same concept but not on word level (actually on character level), because we have keywords and might be short phrases. </a:t>
            </a:r>
            <a:endParaRPr lang="de-DE" sz="2400" b="1" kern="0" dirty="0">
              <a:solidFill>
                <a:srgbClr val="00B050"/>
              </a:solidFill>
              <a:latin typeface="Arial" panose="020B0604020202020204" pitchFamily="34" charset="0"/>
              <a:cs typeface="Arial" panose="020B0604020202020204" pitchFamily="34" charset="0"/>
            </a:endParaRPr>
          </a:p>
        </p:txBody>
      </p:sp>
      <p:grpSp>
        <p:nvGrpSpPr>
          <p:cNvPr id="12" name="Group 11"/>
          <p:cNvGrpSpPr/>
          <p:nvPr/>
        </p:nvGrpSpPr>
        <p:grpSpPr>
          <a:xfrm>
            <a:off x="386397" y="1115256"/>
            <a:ext cx="11248432" cy="5785185"/>
            <a:chOff x="429218" y="1044922"/>
            <a:chExt cx="11248432" cy="5785185"/>
          </a:xfrm>
        </p:grpSpPr>
        <p:pic>
          <p:nvPicPr>
            <p:cNvPr id="10" name="Picture 9"/>
            <p:cNvPicPr>
              <a:picLocks noChangeAspect="1"/>
            </p:cNvPicPr>
            <p:nvPr/>
          </p:nvPicPr>
          <p:blipFill>
            <a:blip r:embed="rId6"/>
            <a:stretch>
              <a:fillRect/>
            </a:stretch>
          </p:blipFill>
          <p:spPr>
            <a:xfrm>
              <a:off x="429218" y="1116176"/>
              <a:ext cx="11248432" cy="5713931"/>
            </a:xfrm>
            <a:prstGeom prst="rect">
              <a:avLst/>
            </a:prstGeom>
          </p:spPr>
        </p:pic>
        <p:pic>
          <p:nvPicPr>
            <p:cNvPr id="11" name="Picture 10"/>
            <p:cNvPicPr>
              <a:picLocks noChangeAspect="1"/>
            </p:cNvPicPr>
            <p:nvPr/>
          </p:nvPicPr>
          <p:blipFill>
            <a:blip r:embed="rId7"/>
            <a:stretch>
              <a:fillRect/>
            </a:stretch>
          </p:blipFill>
          <p:spPr>
            <a:xfrm>
              <a:off x="3110209" y="1044922"/>
              <a:ext cx="5886450" cy="3219450"/>
            </a:xfrm>
            <a:prstGeom prst="rect">
              <a:avLst/>
            </a:prstGeom>
          </p:spPr>
        </p:pic>
      </p:grpSp>
      <p:sp>
        <p:nvSpPr>
          <p:cNvPr id="17" name="Title 1"/>
          <p:cNvSpPr txBox="1">
            <a:spLocks/>
          </p:cNvSpPr>
          <p:nvPr/>
        </p:nvSpPr>
        <p:spPr>
          <a:xfrm>
            <a:off x="3109849" y="4454024"/>
            <a:ext cx="6897751"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This is actual mathematics behind the scene</a:t>
            </a:r>
            <a:endParaRPr lang="de-DE" sz="2400" b="1" kern="0" dirty="0">
              <a:solidFill>
                <a:srgbClr val="00B050"/>
              </a:solidFill>
              <a:latin typeface="Arial" panose="020B0604020202020204" pitchFamily="34" charset="0"/>
              <a:cs typeface="Arial" panose="020B0604020202020204" pitchFamily="34" charset="0"/>
            </a:endParaRPr>
          </a:p>
        </p:txBody>
      </p:sp>
      <p:sp>
        <p:nvSpPr>
          <p:cNvPr id="18" name="Title 1"/>
          <p:cNvSpPr txBox="1">
            <a:spLocks/>
          </p:cNvSpPr>
          <p:nvPr/>
        </p:nvSpPr>
        <p:spPr>
          <a:xfrm>
            <a:off x="1961324" y="5108746"/>
            <a:ext cx="9194799"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Give us the probability of term being a tech or not tech term</a:t>
            </a:r>
            <a:endParaRPr lang="de-DE" sz="2400" b="1" kern="0" dirty="0">
              <a:solidFill>
                <a:srgbClr val="00B050"/>
              </a:solidFill>
              <a:latin typeface="Arial" panose="020B0604020202020204" pitchFamily="34" charset="0"/>
              <a:cs typeface="Arial" panose="020B0604020202020204" pitchFamily="34" charset="0"/>
            </a:endParaRPr>
          </a:p>
        </p:txBody>
      </p:sp>
      <p:sp>
        <p:nvSpPr>
          <p:cNvPr id="19" name="Title 1"/>
          <p:cNvSpPr txBox="1">
            <a:spLocks/>
          </p:cNvSpPr>
          <p:nvPr/>
        </p:nvSpPr>
        <p:spPr>
          <a:xfrm>
            <a:off x="137118" y="5314351"/>
            <a:ext cx="11696393" cy="105875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This required large number of labelled terms, so we use this as a feature for ML</a:t>
            </a:r>
            <a:endParaRPr lang="de-DE" sz="2400" b="1" kern="0" dirty="0">
              <a:solidFill>
                <a:srgbClr val="00B050"/>
              </a:solidFill>
              <a:latin typeface="Arial" panose="020B0604020202020204" pitchFamily="34" charset="0"/>
              <a:cs typeface="Arial" panose="020B0604020202020204" pitchFamily="34" charset="0"/>
            </a:endParaRPr>
          </a:p>
        </p:txBody>
      </p:sp>
      <p:grpSp>
        <p:nvGrpSpPr>
          <p:cNvPr id="22" name="Group 21"/>
          <p:cNvGrpSpPr/>
          <p:nvPr/>
        </p:nvGrpSpPr>
        <p:grpSpPr>
          <a:xfrm>
            <a:off x="0" y="1105711"/>
            <a:ext cx="11734170" cy="5713931"/>
            <a:chOff x="0" y="1105711"/>
            <a:chExt cx="11734170" cy="5713931"/>
          </a:xfrm>
        </p:grpSpPr>
        <p:pic>
          <p:nvPicPr>
            <p:cNvPr id="20" name="Picture 19"/>
            <p:cNvPicPr>
              <a:picLocks noChangeAspect="1"/>
            </p:cNvPicPr>
            <p:nvPr/>
          </p:nvPicPr>
          <p:blipFill>
            <a:blip r:embed="rId6"/>
            <a:stretch>
              <a:fillRect/>
            </a:stretch>
          </p:blipFill>
          <p:spPr>
            <a:xfrm>
              <a:off x="0" y="1105711"/>
              <a:ext cx="11734170" cy="5713931"/>
            </a:xfrm>
            <a:prstGeom prst="rect">
              <a:avLst/>
            </a:prstGeom>
          </p:spPr>
        </p:pic>
        <p:pic>
          <p:nvPicPr>
            <p:cNvPr id="21" name="Picture 20"/>
            <p:cNvPicPr/>
            <p:nvPr/>
          </p:nvPicPr>
          <p:blipFill>
            <a:blip r:embed="rId8">
              <a:extLst>
                <a:ext uri="{28A0092B-C50C-407E-A947-70E740481C1C}">
                  <a14:useLocalDpi xmlns:a14="http://schemas.microsoft.com/office/drawing/2010/main" val="0"/>
                </a:ext>
              </a:extLst>
            </a:blip>
            <a:srcRect/>
            <a:stretch>
              <a:fillRect/>
            </a:stretch>
          </p:blipFill>
          <p:spPr bwMode="auto">
            <a:xfrm>
              <a:off x="3195574" y="1430359"/>
              <a:ext cx="5800090" cy="3152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3" name="Title 1"/>
          <p:cNvSpPr txBox="1">
            <a:spLocks/>
          </p:cNvSpPr>
          <p:nvPr/>
        </p:nvSpPr>
        <p:spPr>
          <a:xfrm>
            <a:off x="2159939" y="4688885"/>
            <a:ext cx="8080872"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N-Gram Model returns term with </a:t>
            </a:r>
            <a:r>
              <a:rPr lang="en-US" sz="2400" b="1" dirty="0" smtClean="0">
                <a:solidFill>
                  <a:srgbClr val="C00000"/>
                </a:solidFill>
                <a:latin typeface="Arial" panose="020B0604020202020204" pitchFamily="34" charset="0"/>
                <a:cs typeface="Arial" panose="020B0604020202020204" pitchFamily="34" charset="0"/>
              </a:rPr>
              <a:t>Class</a:t>
            </a:r>
            <a:r>
              <a:rPr lang="en-US" sz="2400" b="1" dirty="0" smtClean="0">
                <a:solidFill>
                  <a:srgbClr val="00B050"/>
                </a:solidFill>
                <a:latin typeface="Arial" panose="020B0604020202020204" pitchFamily="34" charset="0"/>
                <a:cs typeface="Arial" panose="020B0604020202020204" pitchFamily="34" charset="0"/>
              </a:rPr>
              <a:t> and </a:t>
            </a:r>
            <a:r>
              <a:rPr lang="en-US" sz="2400" b="1" dirty="0" smtClean="0">
                <a:solidFill>
                  <a:srgbClr val="C00000"/>
                </a:solidFill>
                <a:latin typeface="Arial" panose="020B0604020202020204" pitchFamily="34" charset="0"/>
                <a:cs typeface="Arial" panose="020B0604020202020204" pitchFamily="34" charset="0"/>
              </a:rPr>
              <a:t>Probability</a:t>
            </a:r>
            <a:endParaRPr lang="de-DE" sz="2400" b="1" kern="0" dirty="0">
              <a:solidFill>
                <a:srgbClr val="C00000"/>
              </a:solidFill>
              <a:latin typeface="Arial" panose="020B0604020202020204" pitchFamily="34" charset="0"/>
              <a:cs typeface="Arial" panose="020B0604020202020204" pitchFamily="34" charset="0"/>
            </a:endParaRPr>
          </a:p>
        </p:txBody>
      </p:sp>
      <p:sp>
        <p:nvSpPr>
          <p:cNvPr id="24" name="Title 1"/>
          <p:cNvSpPr txBox="1">
            <a:spLocks/>
          </p:cNvSpPr>
          <p:nvPr/>
        </p:nvSpPr>
        <p:spPr>
          <a:xfrm>
            <a:off x="2159939" y="5318354"/>
            <a:ext cx="8080872"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As discussed the model alone is weak (</a:t>
            </a:r>
            <a:r>
              <a:rPr lang="en-US" sz="2400" b="1" dirty="0" smtClean="0">
                <a:solidFill>
                  <a:srgbClr val="C00000"/>
                </a:solidFill>
                <a:latin typeface="Arial" panose="020B0604020202020204" pitchFamily="34" charset="0"/>
                <a:cs typeface="Arial" panose="020B0604020202020204" pitchFamily="34" charset="0"/>
              </a:rPr>
              <a:t>50% Accurate</a:t>
            </a:r>
            <a:r>
              <a:rPr lang="en-US" sz="2400" b="1" dirty="0" smtClean="0">
                <a:solidFill>
                  <a:srgbClr val="00B050"/>
                </a:solidFill>
                <a:latin typeface="Arial" panose="020B0604020202020204" pitchFamily="34" charset="0"/>
                <a:cs typeface="Arial" panose="020B0604020202020204" pitchFamily="34" charset="0"/>
              </a:rPr>
              <a:t>)</a:t>
            </a:r>
            <a:endParaRPr lang="de-DE" sz="2400" b="1" kern="0" dirty="0">
              <a:solidFill>
                <a:srgbClr val="C00000"/>
              </a:solidFill>
              <a:latin typeface="Arial" panose="020B0604020202020204" pitchFamily="34" charset="0"/>
              <a:cs typeface="Arial" panose="020B0604020202020204" pitchFamily="34" charset="0"/>
            </a:endParaRPr>
          </a:p>
        </p:txBody>
      </p:sp>
      <p:sp>
        <p:nvSpPr>
          <p:cNvPr id="25" name="Title 1"/>
          <p:cNvSpPr txBox="1">
            <a:spLocks/>
          </p:cNvSpPr>
          <p:nvPr/>
        </p:nvSpPr>
        <p:spPr>
          <a:xfrm>
            <a:off x="2159939" y="5957789"/>
            <a:ext cx="8080872"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We are using this with others (</a:t>
            </a:r>
            <a:r>
              <a:rPr lang="en-US" sz="2400" b="1" dirty="0" smtClean="0">
                <a:solidFill>
                  <a:srgbClr val="C00000"/>
                </a:solidFill>
                <a:latin typeface="Arial" panose="020B0604020202020204" pitchFamily="34" charset="0"/>
                <a:cs typeface="Arial" panose="020B0604020202020204" pitchFamily="34" charset="0"/>
              </a:rPr>
              <a:t>will be discussed later</a:t>
            </a:r>
            <a:r>
              <a:rPr lang="en-US" sz="2400" b="1" dirty="0" smtClean="0">
                <a:solidFill>
                  <a:srgbClr val="00B050"/>
                </a:solidFill>
                <a:latin typeface="Arial" panose="020B0604020202020204" pitchFamily="34" charset="0"/>
                <a:cs typeface="Arial" panose="020B0604020202020204" pitchFamily="34" charset="0"/>
              </a:rPr>
              <a:t>)</a:t>
            </a:r>
            <a:endParaRPr lang="de-DE" sz="2400" b="1" kern="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684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 calcmode="lin" valueType="num">
                                      <p:cBhvr>
                                        <p:cTn id="24" dur="1000" fill="hold"/>
                                        <p:tgtEl>
                                          <p:spTgt spid="13"/>
                                        </p:tgtEl>
                                        <p:attrNameLst>
                                          <p:attrName>style.rotation</p:attrName>
                                        </p:attrNameLst>
                                      </p:cBhvr>
                                      <p:tavLst>
                                        <p:tav tm="0">
                                          <p:val>
                                            <p:fltVal val="90"/>
                                          </p:val>
                                        </p:tav>
                                        <p:tav tm="100000">
                                          <p:val>
                                            <p:fltVal val="0"/>
                                          </p:val>
                                        </p:tav>
                                      </p:tavLst>
                                    </p:anim>
                                    <p:animEffect transition="in" filter="fade">
                                      <p:cBhvr>
                                        <p:cTn id="25" dur="1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p:cTn id="50" dur="1000" fill="hold"/>
                                        <p:tgtEl>
                                          <p:spTgt spid="22"/>
                                        </p:tgtEl>
                                        <p:attrNameLst>
                                          <p:attrName>ppt_w</p:attrName>
                                        </p:attrNameLst>
                                      </p:cBhvr>
                                      <p:tavLst>
                                        <p:tav tm="0">
                                          <p:val>
                                            <p:fltVal val="0"/>
                                          </p:val>
                                        </p:tav>
                                        <p:tav tm="100000">
                                          <p:val>
                                            <p:strVal val="#ppt_w"/>
                                          </p:val>
                                        </p:tav>
                                      </p:tavLst>
                                    </p:anim>
                                    <p:anim calcmode="lin" valueType="num">
                                      <p:cBhvr>
                                        <p:cTn id="51" dur="1000" fill="hold"/>
                                        <p:tgtEl>
                                          <p:spTgt spid="22"/>
                                        </p:tgtEl>
                                        <p:attrNameLst>
                                          <p:attrName>ppt_h</p:attrName>
                                        </p:attrNameLst>
                                      </p:cBhvr>
                                      <p:tavLst>
                                        <p:tav tm="0">
                                          <p:val>
                                            <p:fltVal val="0"/>
                                          </p:val>
                                        </p:tav>
                                        <p:tav tm="100000">
                                          <p:val>
                                            <p:strVal val="#ppt_h"/>
                                          </p:val>
                                        </p:tav>
                                      </p:tavLst>
                                    </p:anim>
                                    <p:anim calcmode="lin" valueType="num">
                                      <p:cBhvr>
                                        <p:cTn id="52" dur="1000" fill="hold"/>
                                        <p:tgtEl>
                                          <p:spTgt spid="22"/>
                                        </p:tgtEl>
                                        <p:attrNameLst>
                                          <p:attrName>style.rotation</p:attrName>
                                        </p:attrNameLst>
                                      </p:cBhvr>
                                      <p:tavLst>
                                        <p:tav tm="0">
                                          <p:val>
                                            <p:fltVal val="90"/>
                                          </p:val>
                                        </p:tav>
                                        <p:tav tm="100000">
                                          <p:val>
                                            <p:fltVal val="0"/>
                                          </p:val>
                                        </p:tav>
                                      </p:tavLst>
                                    </p:anim>
                                    <p:animEffect transition="in" filter="fade">
                                      <p:cBhvr>
                                        <p:cTn id="53" dur="1000"/>
                                        <p:tgtEl>
                                          <p:spTgt spid="22"/>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19"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002" y="6313219"/>
            <a:ext cx="656826" cy="484895"/>
          </a:xfrm>
          <a:ln>
            <a:noFill/>
          </a:ln>
          <a:effectLst/>
        </p:spPr>
        <p:txBody>
          <a:bodyPr>
            <a:normAutofit fontScale="90000"/>
          </a:bodyPr>
          <a:lstStyle/>
          <a:p>
            <a:pPr algn="just">
              <a:lnSpc>
                <a:spcPct val="150000"/>
              </a:lnSpc>
            </a:pPr>
            <a:r>
              <a:rPr lang="en-US" sz="2400" dirty="0" smtClean="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smtClean="0">
                <a:solidFill>
                  <a:srgbClr val="FDFEF6"/>
                </a:solidFill>
                <a:latin typeface="Times New Roman" panose="02020603050405020304" pitchFamily="18" charset="0"/>
                <a:cs typeface="Times New Roman" panose="02020603050405020304" pitchFamily="18" charset="0"/>
              </a:rPr>
              <a:t>.</a:t>
            </a:r>
            <a:endParaRPr lang="en-US" sz="2200" dirty="0">
              <a:solidFill>
                <a:srgbClr val="FDFEF6"/>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791950" y="6373105"/>
            <a:ext cx="286616" cy="365125"/>
          </a:xfrm>
        </p:spPr>
        <p:txBody>
          <a:bodyPr/>
          <a:lstStyle/>
          <a:p>
            <a:fld id="{1A791804-FCC1-42DE-84BE-371365D4A817}" type="slidenum">
              <a:rPr lang="en-US" sz="1800" b="1" smtClean="0">
                <a:solidFill>
                  <a:schemeClr val="tx1"/>
                </a:solidFill>
              </a:rPr>
              <a:t>7</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82413" y="163140"/>
            <a:ext cx="523010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Fuzzy Matching</a:t>
              </a:r>
              <a:endParaRPr lang="en-US" sz="3600" b="1" dirty="0">
                <a:latin typeface="Times New Roman" panose="02020603050405020304" pitchFamily="18" charset="0"/>
                <a:cs typeface="Times New Roman" panose="02020603050405020304" pitchFamily="18" charset="0"/>
              </a:endParaRPr>
            </a:p>
          </p:txBody>
        </p:sp>
      </p:grpSp>
      <p:sp>
        <p:nvSpPr>
          <p:cNvPr id="10" name="Title 1"/>
          <p:cNvSpPr txBox="1">
            <a:spLocks/>
          </p:cNvSpPr>
          <p:nvPr/>
        </p:nvSpPr>
        <p:spPr>
          <a:xfrm>
            <a:off x="569552" y="766674"/>
            <a:ext cx="10898547" cy="146285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Fuzzy Matching is </a:t>
            </a:r>
            <a:r>
              <a:rPr lang="en-US" sz="2400" dirty="0">
                <a:latin typeface="Arial" panose="020B0604020202020204" pitchFamily="34" charset="0"/>
                <a:cs typeface="Arial" panose="020B0604020202020204" pitchFamily="34" charset="0"/>
              </a:rPr>
              <a:t>the matching of terms with technology terms using fuzzy logic (Deep character level matching)</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12" name="Title 1"/>
          <p:cNvSpPr txBox="1">
            <a:spLocks/>
          </p:cNvSpPr>
          <p:nvPr/>
        </p:nvSpPr>
        <p:spPr>
          <a:xfrm>
            <a:off x="569552" y="5151369"/>
            <a:ext cx="11108097" cy="8130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This metric give us score between </a:t>
            </a:r>
            <a:r>
              <a:rPr lang="en-US" sz="2400" b="1" dirty="0" smtClean="0">
                <a:solidFill>
                  <a:srgbClr val="C00000"/>
                </a:solidFill>
                <a:latin typeface="Arial" panose="020B0604020202020204" pitchFamily="34" charset="0"/>
                <a:cs typeface="Arial" panose="020B0604020202020204" pitchFamily="34" charset="0"/>
              </a:rPr>
              <a:t>0 (not matched)</a:t>
            </a:r>
            <a:r>
              <a:rPr lang="en-US" sz="2400" dirty="0" smtClean="0">
                <a:latin typeface="Arial" panose="020B0604020202020204" pitchFamily="34" charset="0"/>
                <a:cs typeface="Arial" panose="020B0604020202020204" pitchFamily="34" charset="0"/>
              </a:rPr>
              <a:t> and </a:t>
            </a:r>
            <a:r>
              <a:rPr lang="en-US" sz="2400" b="1" dirty="0" smtClean="0">
                <a:solidFill>
                  <a:srgbClr val="00B050"/>
                </a:solidFill>
                <a:latin typeface="Arial" panose="020B0604020202020204" pitchFamily="34" charset="0"/>
                <a:cs typeface="Arial" panose="020B0604020202020204" pitchFamily="34" charset="0"/>
              </a:rPr>
              <a:t>100 (Matched)</a:t>
            </a:r>
            <a:endParaRPr lang="de-DE" sz="2400" b="1" kern="0" dirty="0">
              <a:solidFill>
                <a:srgbClr val="00B05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3654699" y="2435764"/>
            <a:ext cx="4981575" cy="2669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itle 1"/>
          <p:cNvSpPr txBox="1">
            <a:spLocks/>
          </p:cNvSpPr>
          <p:nvPr/>
        </p:nvSpPr>
        <p:spPr>
          <a:xfrm>
            <a:off x="569551" y="5848907"/>
            <a:ext cx="11108097" cy="8130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I use this to calculate the match of term with </a:t>
            </a:r>
            <a:r>
              <a:rPr lang="en-US" sz="2400" b="1" dirty="0" smtClean="0">
                <a:latin typeface="Arial" panose="020B0604020202020204" pitchFamily="34" charset="0"/>
                <a:cs typeface="Arial" panose="020B0604020202020204" pitchFamily="34" charset="0"/>
              </a:rPr>
              <a:t>Technology</a:t>
            </a:r>
            <a:endParaRPr lang="de-DE" sz="2400" b="1" kern="0" dirty="0">
              <a:solidFill>
                <a:srgbClr val="00B05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4"/>
          <a:stretch>
            <a:fillRect/>
          </a:stretch>
        </p:blipFill>
        <p:spPr>
          <a:xfrm>
            <a:off x="398750" y="1217498"/>
            <a:ext cx="11393200" cy="5444490"/>
          </a:xfrm>
          <a:prstGeom prst="rect">
            <a:avLst/>
          </a:prstGeom>
        </p:spPr>
      </p:pic>
      <p:pic>
        <p:nvPicPr>
          <p:cNvPr id="8" name="Picture 7"/>
          <p:cNvPicPr>
            <a:picLocks noChangeAspect="1"/>
          </p:cNvPicPr>
          <p:nvPr/>
        </p:nvPicPr>
        <p:blipFill>
          <a:blip r:embed="rId5"/>
          <a:stretch>
            <a:fillRect/>
          </a:stretch>
        </p:blipFill>
        <p:spPr>
          <a:xfrm>
            <a:off x="455249" y="1203272"/>
            <a:ext cx="8751096" cy="5448300"/>
          </a:xfrm>
          <a:prstGeom prst="rect">
            <a:avLst/>
          </a:prstGeom>
        </p:spPr>
      </p:pic>
      <p:sp>
        <p:nvSpPr>
          <p:cNvPr id="18" name="Title 1"/>
          <p:cNvSpPr txBox="1">
            <a:spLocks/>
          </p:cNvSpPr>
          <p:nvPr/>
        </p:nvSpPr>
        <p:spPr>
          <a:xfrm>
            <a:off x="8844638" y="357276"/>
            <a:ext cx="3061615" cy="5415389"/>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dirty="0">
                <a:latin typeface="Arial" panose="020B0604020202020204" pitchFamily="34" charset="0"/>
                <a:cs typeface="Arial" panose="020B0604020202020204" pitchFamily="34" charset="0"/>
              </a:rPr>
              <a:t>For the word </a:t>
            </a:r>
            <a:r>
              <a:rPr lang="en-US" sz="2000" dirty="0" err="1">
                <a:latin typeface="Arial" panose="020B0604020202020204" pitchFamily="34" charset="0"/>
                <a:cs typeface="Arial" panose="020B0604020202020204" pitchFamily="34" charset="0"/>
              </a:rPr>
              <a:t>kelo</a:t>
            </a:r>
            <a:r>
              <a:rPr lang="en-US" sz="2000" dirty="0">
                <a:latin typeface="Arial" panose="020B0604020202020204" pitchFamily="34" charset="0"/>
                <a:cs typeface="Arial" panose="020B0604020202020204" pitchFamily="34" charset="0"/>
              </a:rPr>
              <a:t>, the possible prefixes are k, </a:t>
            </a:r>
            <a:r>
              <a:rPr lang="en-US" sz="2000" dirty="0" err="1">
                <a:latin typeface="Arial" panose="020B0604020202020204" pitchFamily="34" charset="0"/>
                <a:cs typeface="Arial" panose="020B0604020202020204" pitchFamily="34" charset="0"/>
              </a:rPr>
              <a:t>ke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kel</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kelo</a:t>
            </a:r>
            <a:r>
              <a:rPr lang="en-US" sz="2000" dirty="0">
                <a:latin typeface="Arial" panose="020B0604020202020204" pitchFamily="34" charset="0"/>
                <a:cs typeface="Arial" panose="020B0604020202020204" pitchFamily="34" charset="0"/>
              </a:rPr>
              <a:t> for a total of four prefixes. For the word hello, the prefixes are h, he, </a:t>
            </a:r>
            <a:r>
              <a:rPr lang="en-US" sz="2000" dirty="0" err="1">
                <a:latin typeface="Arial" panose="020B0604020202020204" pitchFamily="34" charset="0"/>
                <a:cs typeface="Arial" panose="020B0604020202020204" pitchFamily="34" charset="0"/>
              </a:rPr>
              <a:t>hel</a:t>
            </a:r>
            <a:r>
              <a:rPr lang="en-US" sz="2000" dirty="0">
                <a:latin typeface="Arial" panose="020B0604020202020204" pitchFamily="34" charset="0"/>
                <a:cs typeface="Arial" panose="020B0604020202020204" pitchFamily="34" charset="0"/>
              </a:rPr>
              <a:t>, hell, and hello for a total of five prefixes. The distance matrix calculates the distance between all prefixes in the two words</a:t>
            </a:r>
            <a:r>
              <a:rPr lang="en-US" sz="2000" dirty="0" smtClean="0">
                <a:latin typeface="Arial" panose="020B0604020202020204" pitchFamily="34" charset="0"/>
                <a:cs typeface="Arial" panose="020B0604020202020204" pitchFamily="34" charset="0"/>
              </a:rPr>
              <a:t>.</a:t>
            </a:r>
          </a:p>
          <a:p>
            <a:pPr algn="just">
              <a:lnSpc>
                <a:spcPct val="150000"/>
              </a:lnSpc>
            </a:pPr>
            <a:r>
              <a:rPr lang="en-US" sz="2000" dirty="0">
                <a:latin typeface="Arial" panose="020B0604020202020204" pitchFamily="34" charset="0"/>
                <a:cs typeface="Arial" panose="020B0604020202020204" pitchFamily="34" charset="0"/>
              </a:rPr>
              <a:t>Starting with the first prefix in the word </a:t>
            </a:r>
            <a:r>
              <a:rPr lang="en-US" sz="2000" dirty="0" err="1">
                <a:latin typeface="Arial" panose="020B0604020202020204" pitchFamily="34" charset="0"/>
                <a:cs typeface="Arial" panose="020B0604020202020204" pitchFamily="34" charset="0"/>
              </a:rPr>
              <a:t>kelo</a:t>
            </a:r>
            <a:r>
              <a:rPr lang="en-US" sz="2000" dirty="0">
                <a:latin typeface="Arial" panose="020B0604020202020204" pitchFamily="34" charset="0"/>
                <a:cs typeface="Arial" panose="020B0604020202020204" pitchFamily="34" charset="0"/>
              </a:rPr>
              <a:t> which is k, we'll compare it to all five prefixes in the word hello. The first one will be h. What is the </a:t>
            </a:r>
            <a:r>
              <a:rPr lang="en-US" sz="2000" dirty="0" err="1">
                <a:latin typeface="Arial" panose="020B0604020202020204" pitchFamily="34" charset="0"/>
                <a:cs typeface="Arial" panose="020B0604020202020204" pitchFamily="34" charset="0"/>
              </a:rPr>
              <a:t>Levenshtein</a:t>
            </a:r>
            <a:r>
              <a:rPr lang="en-US" sz="2000" dirty="0">
                <a:latin typeface="Arial" panose="020B0604020202020204" pitchFamily="34" charset="0"/>
                <a:cs typeface="Arial" panose="020B0604020202020204" pitchFamily="34" charset="0"/>
              </a:rPr>
              <a:t> distance between k and h? Because all we need to do is substitute the character k by h, the distance is 1</a:t>
            </a:r>
            <a:r>
              <a:rPr lang="en-US" sz="20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4884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wipe(left)">
                                      <p:cBhvr>
                                        <p:cTn id="43" dur="500"/>
                                        <p:tgtEl>
                                          <p:spTgt spid="1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xEl>
                                              <p:pRg st="1" end="1"/>
                                            </p:txEl>
                                          </p:spTgt>
                                        </p:tgtEl>
                                        <p:attrNameLst>
                                          <p:attrName>style.visibility</p:attrName>
                                        </p:attrNameLst>
                                      </p:cBhvr>
                                      <p:to>
                                        <p:strVal val="visible"/>
                                      </p:to>
                                    </p:set>
                                    <p:animEffect transition="in" filter="wipe(left)">
                                      <p:cBhvr>
                                        <p:cTn id="48"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002" y="6313219"/>
            <a:ext cx="656826" cy="484895"/>
          </a:xfrm>
          <a:ln>
            <a:noFill/>
          </a:ln>
          <a:effectLst/>
        </p:spPr>
        <p:txBody>
          <a:bodyPr>
            <a:normAutofit fontScale="90000"/>
          </a:bodyPr>
          <a:lstStyle/>
          <a:p>
            <a:pPr algn="just">
              <a:lnSpc>
                <a:spcPct val="150000"/>
              </a:lnSpc>
            </a:pPr>
            <a:r>
              <a:rPr lang="en-US" sz="2400" dirty="0" smtClean="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smtClean="0">
                <a:solidFill>
                  <a:srgbClr val="FDFEF6"/>
                </a:solidFill>
                <a:latin typeface="Times New Roman" panose="02020603050405020304" pitchFamily="18" charset="0"/>
                <a:cs typeface="Times New Roman" panose="02020603050405020304" pitchFamily="18" charset="0"/>
              </a:rPr>
              <a:t>.</a:t>
            </a:r>
            <a:endParaRPr lang="en-US" sz="2200" dirty="0">
              <a:solidFill>
                <a:srgbClr val="FDFEF6"/>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791950" y="6373105"/>
            <a:ext cx="286616" cy="365125"/>
          </a:xfrm>
        </p:spPr>
        <p:txBody>
          <a:bodyPr/>
          <a:lstStyle/>
          <a:p>
            <a:fld id="{1A791804-FCC1-42DE-84BE-371365D4A817}" type="slidenum">
              <a:rPr lang="en-US" sz="1800" b="1" smtClean="0">
                <a:solidFill>
                  <a:schemeClr val="tx1"/>
                </a:solidFill>
              </a:rPr>
              <a:t>8</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82413" y="163140"/>
            <a:ext cx="5230102" cy="764446"/>
            <a:chOff x="3604503" y="187469"/>
            <a:chExt cx="4296063" cy="764446"/>
          </a:xfrm>
        </p:grpSpPr>
        <p:sp>
          <p:nvSpPr>
            <p:cNvPr id="15" name="Rounded Rectangle 14"/>
            <p:cNvSpPr/>
            <p:nvPr/>
          </p:nvSpPr>
          <p:spPr>
            <a:xfrm>
              <a:off x="3604503" y="187469"/>
              <a:ext cx="4296063"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741736" y="283470"/>
              <a:ext cx="4115806"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TFIDF - NLP</a:t>
              </a:r>
              <a:endParaRPr lang="en-US" sz="3600" b="1" dirty="0">
                <a:latin typeface="Times New Roman" panose="02020603050405020304" pitchFamily="18" charset="0"/>
                <a:cs typeface="Times New Roman" panose="02020603050405020304" pitchFamily="18" charset="0"/>
              </a:endParaRPr>
            </a:p>
          </p:txBody>
        </p:sp>
      </p:grpSp>
      <p:sp>
        <p:nvSpPr>
          <p:cNvPr id="10" name="Title 1"/>
          <p:cNvSpPr txBox="1">
            <a:spLocks/>
          </p:cNvSpPr>
          <p:nvPr/>
        </p:nvSpPr>
        <p:spPr>
          <a:xfrm>
            <a:off x="569551" y="947556"/>
            <a:ext cx="10898547" cy="309104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In </a:t>
            </a:r>
            <a:r>
              <a:rPr lang="en-US" sz="2400" dirty="0">
                <a:latin typeface="Arial" panose="020B0604020202020204" pitchFamily="34" charset="0"/>
                <a:cs typeface="Arial" panose="020B0604020202020204" pitchFamily="34" charset="0"/>
              </a:rPr>
              <a:t>information retrieval, </a:t>
            </a:r>
            <a:r>
              <a:rPr lang="en-US" sz="2400" b="1" dirty="0" smtClean="0">
                <a:solidFill>
                  <a:srgbClr val="0070C0"/>
                </a:solidFill>
                <a:latin typeface="Arial" panose="020B0604020202020204" pitchFamily="34" charset="0"/>
                <a:cs typeface="Arial" panose="020B0604020202020204" pitchFamily="34" charset="0"/>
              </a:rPr>
              <a:t>TF–IDF</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short for </a:t>
            </a:r>
            <a:r>
              <a:rPr lang="en-US" sz="2400" b="1" dirty="0">
                <a:solidFill>
                  <a:srgbClr val="0070C0"/>
                </a:solidFill>
                <a:latin typeface="Arial" panose="020B0604020202020204" pitchFamily="34" charset="0"/>
                <a:cs typeface="Arial" panose="020B0604020202020204" pitchFamily="34" charset="0"/>
              </a:rPr>
              <a:t>term frequency–inverse document frequency</a:t>
            </a:r>
            <a:r>
              <a:rPr lang="en-US" sz="2400" dirty="0">
                <a:latin typeface="Arial" panose="020B0604020202020204" pitchFamily="34" charset="0"/>
                <a:cs typeface="Arial" panose="020B0604020202020204" pitchFamily="34" charset="0"/>
              </a:rPr>
              <a:t>, is a numerical statistic that is intended to reflect </a:t>
            </a:r>
            <a:r>
              <a:rPr lang="en-US" sz="2400" b="1" dirty="0">
                <a:solidFill>
                  <a:srgbClr val="0070C0"/>
                </a:solidFill>
                <a:latin typeface="Arial" panose="020B0604020202020204" pitchFamily="34" charset="0"/>
                <a:cs typeface="Arial" panose="020B0604020202020204" pitchFamily="34" charset="0"/>
              </a:rPr>
              <a:t>how important a word is to a document in a collection or corpus</a:t>
            </a:r>
            <a:r>
              <a:rPr lang="en-US" sz="2400" dirty="0">
                <a:latin typeface="Arial" panose="020B0604020202020204" pitchFamily="34" charset="0"/>
                <a:cs typeface="Arial" panose="020B0604020202020204" pitchFamily="34" charset="0"/>
              </a:rPr>
              <a:t>. It is often used as a weighting factor in searches of information retrieval, </a:t>
            </a:r>
            <a:r>
              <a:rPr lang="en-US" sz="2400" b="1" dirty="0">
                <a:solidFill>
                  <a:srgbClr val="0070C0"/>
                </a:solidFill>
                <a:latin typeface="Arial" panose="020B0604020202020204" pitchFamily="34" charset="0"/>
                <a:cs typeface="Arial" panose="020B0604020202020204" pitchFamily="34" charset="0"/>
              </a:rPr>
              <a:t>text mining</a:t>
            </a:r>
            <a:r>
              <a:rPr lang="en-US" sz="2400" dirty="0">
                <a:latin typeface="Arial" panose="020B0604020202020204" pitchFamily="34" charset="0"/>
                <a:cs typeface="Arial" panose="020B0604020202020204" pitchFamily="34" charset="0"/>
              </a:rPr>
              <a:t>, and user modeling</a:t>
            </a:r>
            <a:r>
              <a:rPr lang="en-US" sz="2400" dirty="0" smtClean="0">
                <a:latin typeface="Arial" panose="020B0604020202020204" pitchFamily="34" charset="0"/>
                <a:cs typeface="Arial" panose="020B0604020202020204" pitchFamily="34" charset="0"/>
              </a:rPr>
              <a: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17" name="Title 1"/>
          <p:cNvSpPr txBox="1">
            <a:spLocks/>
          </p:cNvSpPr>
          <p:nvPr/>
        </p:nvSpPr>
        <p:spPr>
          <a:xfrm>
            <a:off x="569551" y="3956288"/>
            <a:ext cx="11108097" cy="8130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I have used this to extract features for machine learning</a:t>
            </a:r>
            <a:endParaRPr lang="de-DE" sz="2400" b="1" kern="0" dirty="0">
              <a:solidFill>
                <a:srgbClr val="00B050"/>
              </a:solidFill>
              <a:latin typeface="Arial" panose="020B0604020202020204" pitchFamily="34" charset="0"/>
              <a:cs typeface="Arial" panose="020B0604020202020204" pitchFamily="34" charset="0"/>
            </a:endParaRPr>
          </a:p>
        </p:txBody>
      </p:sp>
      <p:pic>
        <p:nvPicPr>
          <p:cNvPr id="2050" name="Picture 2" descr="TF(Term Frequency)-IDF(Inverse Document Frequency) from scratch in python .  | by Yassine Hamdaoui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7564"/>
            <a:ext cx="12192000" cy="55804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432" y="1203272"/>
            <a:ext cx="12191568" cy="5654728"/>
          </a:xfrm>
          <a:prstGeom prst="rect">
            <a:avLst/>
          </a:prstGeom>
        </p:spPr>
      </p:pic>
      <p:sp>
        <p:nvSpPr>
          <p:cNvPr id="13" name="Title 1"/>
          <p:cNvSpPr txBox="1">
            <a:spLocks/>
          </p:cNvSpPr>
          <p:nvPr/>
        </p:nvSpPr>
        <p:spPr>
          <a:xfrm>
            <a:off x="9800602" y="1315157"/>
            <a:ext cx="2236615" cy="328903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dirty="0" smtClean="0">
                <a:latin typeface="Arial" panose="020B0604020202020204" pitchFamily="34" charset="0"/>
                <a:cs typeface="Arial" panose="020B0604020202020204" pitchFamily="34" charset="0"/>
              </a:rPr>
              <a:t>The word “</a:t>
            </a:r>
            <a:r>
              <a:rPr lang="en-US" sz="2000" b="1" dirty="0" smtClean="0">
                <a:solidFill>
                  <a:srgbClr val="C00000"/>
                </a:solidFill>
                <a:latin typeface="Arial" panose="020B0604020202020204" pitchFamily="34" charset="0"/>
                <a:cs typeface="Arial" panose="020B0604020202020204" pitchFamily="34" charset="0"/>
              </a:rPr>
              <a:t>king</a:t>
            </a:r>
            <a:r>
              <a:rPr lang="en-US" sz="2000" dirty="0" smtClean="0">
                <a:latin typeface="Arial" panose="020B0604020202020204" pitchFamily="34" charset="0"/>
                <a:cs typeface="Arial" panose="020B0604020202020204" pitchFamily="34" charset="0"/>
              </a:rPr>
              <a:t>” appear </a:t>
            </a:r>
            <a:r>
              <a:rPr lang="en-US" sz="2000" b="1" dirty="0" smtClean="0">
                <a:solidFill>
                  <a:srgbClr val="C00000"/>
                </a:solidFill>
                <a:latin typeface="Arial" panose="020B0604020202020204" pitchFamily="34" charset="0"/>
                <a:cs typeface="Arial" panose="020B0604020202020204" pitchFamily="34" charset="0"/>
              </a:rPr>
              <a:t>1 times in sentence 1 (TF)</a:t>
            </a:r>
            <a:r>
              <a:rPr lang="en-US" sz="2000" dirty="0" smtClean="0">
                <a:latin typeface="Arial" panose="020B0604020202020204" pitchFamily="34" charset="0"/>
                <a:cs typeface="Arial" panose="020B0604020202020204" pitchFamily="34" charset="0"/>
              </a:rPr>
              <a:t> and there are </a:t>
            </a:r>
            <a:r>
              <a:rPr lang="en-US" sz="2000" b="1" dirty="0" smtClean="0">
                <a:solidFill>
                  <a:srgbClr val="00B050"/>
                </a:solidFill>
                <a:latin typeface="Arial" panose="020B0604020202020204" pitchFamily="34" charset="0"/>
                <a:cs typeface="Arial" panose="020B0604020202020204" pitchFamily="34" charset="0"/>
              </a:rPr>
              <a:t>total 3 sentences</a:t>
            </a:r>
            <a:r>
              <a:rPr lang="en-US" sz="2000" dirty="0" smtClean="0">
                <a:latin typeface="Arial" panose="020B0604020202020204" pitchFamily="34" charset="0"/>
                <a:cs typeface="Arial" panose="020B0604020202020204" pitchFamily="34" charset="0"/>
              </a:rPr>
              <a:t> where the word “</a:t>
            </a:r>
            <a:r>
              <a:rPr lang="en-US" sz="2000" b="1" dirty="0" smtClean="0">
                <a:solidFill>
                  <a:srgbClr val="00B050"/>
                </a:solidFill>
                <a:latin typeface="Arial" panose="020B0604020202020204" pitchFamily="34" charset="0"/>
                <a:cs typeface="Arial" panose="020B0604020202020204" pitchFamily="34" charset="0"/>
              </a:rPr>
              <a:t>king</a:t>
            </a:r>
            <a:r>
              <a:rPr lang="en-US" sz="2000" dirty="0" smtClean="0">
                <a:latin typeface="Arial" panose="020B0604020202020204" pitchFamily="34" charset="0"/>
                <a:cs typeface="Arial" panose="020B0604020202020204" pitchFamily="34" charset="0"/>
              </a:rPr>
              <a:t>” (</a:t>
            </a:r>
            <a:r>
              <a:rPr lang="en-US" sz="2000" b="1" dirty="0" smtClean="0">
                <a:solidFill>
                  <a:srgbClr val="00B050"/>
                </a:solidFill>
                <a:latin typeface="Arial" panose="020B0604020202020204" pitchFamily="34" charset="0"/>
                <a:cs typeface="Arial" panose="020B0604020202020204" pitchFamily="34" charset="0"/>
              </a:rPr>
              <a:t>1/3 IDF</a:t>
            </a:r>
            <a:r>
              <a:rPr lang="en-US" sz="2000" dirty="0" smtClean="0">
                <a:latin typeface="Arial" panose="020B0604020202020204" pitchFamily="34" charset="0"/>
                <a:cs typeface="Arial" panose="020B0604020202020204" pitchFamily="34" charset="0"/>
              </a:rPr>
              <a:t>) appear. TFIDF will be </a:t>
            </a:r>
            <a:r>
              <a:rPr lang="en-US" sz="2000" b="1" dirty="0" smtClean="0">
                <a:solidFill>
                  <a:srgbClr val="0070C0"/>
                </a:solidFill>
                <a:latin typeface="Arial" panose="020B0604020202020204" pitchFamily="34" charset="0"/>
                <a:cs typeface="Arial" panose="020B0604020202020204" pitchFamily="34" charset="0"/>
              </a:rPr>
              <a:t>1*(1/3) = 0.33</a:t>
            </a:r>
            <a:r>
              <a:rPr lang="en-US" sz="20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1576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1000" fill="hold"/>
                                        <p:tgtEl>
                                          <p:spTgt spid="2050"/>
                                        </p:tgtEl>
                                        <p:attrNameLst>
                                          <p:attrName>ppt_w</p:attrName>
                                        </p:attrNameLst>
                                      </p:cBhvr>
                                      <p:tavLst>
                                        <p:tav tm="0">
                                          <p:val>
                                            <p:fltVal val="0"/>
                                          </p:val>
                                        </p:tav>
                                        <p:tav tm="100000">
                                          <p:val>
                                            <p:strVal val="#ppt_w"/>
                                          </p:val>
                                        </p:tav>
                                      </p:tavLst>
                                    </p:anim>
                                    <p:anim calcmode="lin" valueType="num">
                                      <p:cBhvr>
                                        <p:cTn id="18" dur="1000" fill="hold"/>
                                        <p:tgtEl>
                                          <p:spTgt spid="2050"/>
                                        </p:tgtEl>
                                        <p:attrNameLst>
                                          <p:attrName>ppt_h</p:attrName>
                                        </p:attrNameLst>
                                      </p:cBhvr>
                                      <p:tavLst>
                                        <p:tav tm="0">
                                          <p:val>
                                            <p:fltVal val="0"/>
                                          </p:val>
                                        </p:tav>
                                        <p:tav tm="100000">
                                          <p:val>
                                            <p:strVal val="#ppt_h"/>
                                          </p:val>
                                        </p:tav>
                                      </p:tavLst>
                                    </p:anim>
                                    <p:anim calcmode="lin" valueType="num">
                                      <p:cBhvr>
                                        <p:cTn id="19" dur="1000" fill="hold"/>
                                        <p:tgtEl>
                                          <p:spTgt spid="2050"/>
                                        </p:tgtEl>
                                        <p:attrNameLst>
                                          <p:attrName>style.rotation</p:attrName>
                                        </p:attrNameLst>
                                      </p:cBhvr>
                                      <p:tavLst>
                                        <p:tav tm="0">
                                          <p:val>
                                            <p:fltVal val="90"/>
                                          </p:val>
                                        </p:tav>
                                        <p:tav tm="100000">
                                          <p:val>
                                            <p:fltVal val="0"/>
                                          </p:val>
                                        </p:tav>
                                      </p:tavLst>
                                    </p:anim>
                                    <p:animEffect transition="in" filter="fade">
                                      <p:cBhvr>
                                        <p:cTn id="20" dur="10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wipe(left)">
                                      <p:cBhvr>
                                        <p:cTn id="3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18" y="688393"/>
            <a:ext cx="11251180" cy="1372271"/>
          </a:xfrm>
          <a:ln>
            <a:noFill/>
          </a:ln>
          <a:effectLst/>
        </p:spPr>
        <p:txBody>
          <a:bodyPr>
            <a:normAutofit/>
          </a:bodyPr>
          <a:lstStyle/>
          <a:p>
            <a:pPr algn="just">
              <a:lnSpc>
                <a:spcPct val="150000"/>
              </a:lnSpc>
            </a:pPr>
            <a:r>
              <a:rPr lang="en-US" sz="2400" dirty="0" smtClean="0">
                <a:latin typeface="Arial" panose="020B0604020202020204" pitchFamily="34" charset="0"/>
                <a:cs typeface="Arial" panose="020B0604020202020204" pitchFamily="34" charset="0"/>
              </a:rPr>
              <a:t>We have extracted TF-IDF features from the labelled dataset</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006" y="525789"/>
            <a:ext cx="4253039" cy="1354966"/>
          </a:xfrm>
        </p:spPr>
        <p:txBody>
          <a:bodyPr>
            <a:normAutofit/>
          </a:bodyPr>
          <a:lstStyle/>
          <a:p>
            <a:pPr marL="457200" indent="-457200" algn="l">
              <a:buFont typeface="Wingdings" panose="05000000000000000000" pitchFamily="2" charset="2"/>
              <a:buChar char="ü"/>
            </a:pPr>
            <a:r>
              <a:rPr lang="en-US" sz="2200" dirty="0">
                <a:solidFill>
                  <a:srgbClr val="FDFEF6"/>
                </a:solidFill>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791950" y="6416333"/>
            <a:ext cx="286616" cy="365125"/>
          </a:xfrm>
        </p:spPr>
        <p:txBody>
          <a:bodyPr/>
          <a:lstStyle/>
          <a:p>
            <a:fld id="{1A791804-FCC1-42DE-84BE-371365D4A817}" type="slidenum">
              <a:rPr lang="en-US" sz="1800" b="1" smtClean="0">
                <a:solidFill>
                  <a:schemeClr val="tx1"/>
                </a:solidFill>
              </a:rPr>
              <a:t>9</a:t>
            </a:fld>
            <a:endParaRPr lang="en-US" sz="1800" b="1" dirty="0">
              <a:solidFill>
                <a:schemeClr val="tx1"/>
              </a:solidFill>
            </a:endParaRPr>
          </a:p>
        </p:txBody>
      </p:sp>
      <p:sp>
        <p:nvSpPr>
          <p:cNvPr id="14" name="Rounded Rectangle 13"/>
          <p:cNvSpPr/>
          <p:nvPr/>
        </p:nvSpPr>
        <p:spPr>
          <a:xfrm>
            <a:off x="317278" y="453052"/>
            <a:ext cx="11360372" cy="184623"/>
          </a:xfrm>
          <a:prstGeom prst="roundRect">
            <a:avLst>
              <a:gd name="adj" fmla="val 50000"/>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5" name="Group 4"/>
          <p:cNvGrpSpPr/>
          <p:nvPr/>
        </p:nvGrpSpPr>
        <p:grpSpPr>
          <a:xfrm>
            <a:off x="3382413" y="163140"/>
            <a:ext cx="5230102" cy="764446"/>
            <a:chOff x="2893503" y="187469"/>
            <a:chExt cx="5718061" cy="764446"/>
          </a:xfrm>
        </p:grpSpPr>
        <p:sp>
          <p:nvSpPr>
            <p:cNvPr id="15" name="Rounded Rectangle 14"/>
            <p:cNvSpPr/>
            <p:nvPr/>
          </p:nvSpPr>
          <p:spPr>
            <a:xfrm>
              <a:off x="2893503" y="187469"/>
              <a:ext cx="5718061" cy="7644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6" name="Title 1"/>
            <p:cNvSpPr txBox="1">
              <a:spLocks/>
            </p:cNvSpPr>
            <p:nvPr/>
          </p:nvSpPr>
          <p:spPr>
            <a:xfrm>
              <a:off x="3060570" y="283470"/>
              <a:ext cx="5478139" cy="567123"/>
            </a:xfrm>
            <a:prstGeom prst="rect">
              <a:avLst/>
            </a:prstGeom>
            <a:solidFill>
              <a:schemeClr val="bg1"/>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System Implementation</a:t>
              </a:r>
              <a:endParaRPr lang="en-US" sz="3600" b="1" dirty="0">
                <a:latin typeface="Times New Roman" panose="02020603050405020304" pitchFamily="18" charset="0"/>
                <a:cs typeface="Times New Roman" panose="02020603050405020304" pitchFamily="18" charset="0"/>
              </a:endParaRPr>
            </a:p>
          </p:txBody>
        </p:sp>
      </p:grpSp>
      <p:sp>
        <p:nvSpPr>
          <p:cNvPr id="13" name="Title 1"/>
          <p:cNvSpPr txBox="1">
            <a:spLocks/>
          </p:cNvSpPr>
          <p:nvPr/>
        </p:nvSpPr>
        <p:spPr>
          <a:xfrm>
            <a:off x="429218" y="2000737"/>
            <a:ext cx="11251180" cy="1369997"/>
          </a:xfrm>
          <a:prstGeom prst="rect">
            <a:avLst/>
          </a:prstGeom>
          <a:ln>
            <a:noFill/>
          </a:ln>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Then we calculate the probability of each term being a Technology term using N-Gram Natural Language Based Model</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17" name="Title 1"/>
          <p:cNvSpPr txBox="1">
            <a:spLocks/>
          </p:cNvSpPr>
          <p:nvPr/>
        </p:nvSpPr>
        <p:spPr>
          <a:xfrm>
            <a:off x="429218" y="3403898"/>
            <a:ext cx="11251180" cy="1397142"/>
          </a:xfrm>
          <a:prstGeom prst="rect">
            <a:avLst/>
          </a:prstGeom>
          <a:ln>
            <a:noFill/>
          </a:ln>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dirty="0" smtClean="0">
                <a:latin typeface="Arial" panose="020B0604020202020204" pitchFamily="34" charset="0"/>
                <a:cs typeface="Arial" panose="020B0604020202020204" pitchFamily="34" charset="0"/>
              </a:rPr>
              <a:t>Similarly, for each labelled term, we calculate the relationship to Technology term using Fuzzy Match technique (this give score between 0 and 100)</a:t>
            </a:r>
            <a:endParaRPr lang="de-DE" sz="2400" kern="0" dirty="0">
              <a:solidFill>
                <a:schemeClr val="accent6">
                  <a:lumMod val="50000"/>
                </a:schemeClr>
              </a:solidFill>
              <a:latin typeface="Arial" panose="020B0604020202020204" pitchFamily="34" charset="0"/>
              <a:cs typeface="Arial" panose="020B0604020202020204" pitchFamily="34" charset="0"/>
            </a:endParaRPr>
          </a:p>
        </p:txBody>
      </p:sp>
      <p:sp>
        <p:nvSpPr>
          <p:cNvPr id="21" name="Rectangle 20"/>
          <p:cNvSpPr/>
          <p:nvPr/>
        </p:nvSpPr>
        <p:spPr bwMode="auto">
          <a:xfrm>
            <a:off x="317278" y="1332489"/>
            <a:ext cx="11360373" cy="791593"/>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2" name="Rectangle 21"/>
          <p:cNvSpPr/>
          <p:nvPr/>
        </p:nvSpPr>
        <p:spPr bwMode="auto">
          <a:xfrm>
            <a:off x="317278" y="2297720"/>
            <a:ext cx="11360372" cy="1239994"/>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3" name="Rectangle 22"/>
          <p:cNvSpPr/>
          <p:nvPr/>
        </p:nvSpPr>
        <p:spPr bwMode="auto">
          <a:xfrm>
            <a:off x="317278" y="3711352"/>
            <a:ext cx="11360373" cy="1228948"/>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19" name="Title 1"/>
          <p:cNvSpPr txBox="1">
            <a:spLocks/>
          </p:cNvSpPr>
          <p:nvPr/>
        </p:nvSpPr>
        <p:spPr>
          <a:xfrm>
            <a:off x="1473201" y="5108494"/>
            <a:ext cx="10052049" cy="6452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latin typeface="Arial" panose="020B0604020202020204" pitchFamily="34" charset="0"/>
                <a:cs typeface="Arial" panose="020B0604020202020204" pitchFamily="34" charset="0"/>
              </a:rPr>
              <a:t>Classification = </a:t>
            </a:r>
            <a:r>
              <a:rPr lang="en-US" sz="2400" b="1" dirty="0" smtClean="0">
                <a:solidFill>
                  <a:srgbClr val="0070C0"/>
                </a:solidFill>
                <a:latin typeface="Arial" panose="020B0604020202020204" pitchFamily="34" charset="0"/>
                <a:cs typeface="Arial" panose="020B0604020202020204" pitchFamily="34" charset="0"/>
              </a:rPr>
              <a:t>TFIDF</a:t>
            </a:r>
            <a:r>
              <a:rPr lang="en-US" sz="2400" b="1" dirty="0" smtClean="0">
                <a:latin typeface="Arial" panose="020B0604020202020204" pitchFamily="34" charset="0"/>
                <a:cs typeface="Arial" panose="020B0604020202020204" pitchFamily="34" charset="0"/>
              </a:rPr>
              <a:t> + </a:t>
            </a:r>
            <a:r>
              <a:rPr lang="en-US" sz="2400" b="1" dirty="0" smtClean="0">
                <a:solidFill>
                  <a:schemeClr val="accent2">
                    <a:lumMod val="50000"/>
                  </a:schemeClr>
                </a:solidFill>
                <a:latin typeface="Arial" panose="020B0604020202020204" pitchFamily="34" charset="0"/>
                <a:cs typeface="Arial" panose="020B0604020202020204" pitchFamily="34" charset="0"/>
              </a:rPr>
              <a:t>N-Gram Score</a:t>
            </a:r>
            <a:r>
              <a:rPr lang="en-US" sz="2400" b="1" dirty="0" smtClean="0">
                <a:latin typeface="Arial" panose="020B0604020202020204" pitchFamily="34" charset="0"/>
                <a:cs typeface="Arial" panose="020B0604020202020204" pitchFamily="34" charset="0"/>
              </a:rPr>
              <a:t> + </a:t>
            </a:r>
            <a:r>
              <a:rPr lang="en-US" sz="2400" b="1" dirty="0" smtClean="0">
                <a:solidFill>
                  <a:srgbClr val="C00000"/>
                </a:solidFill>
                <a:latin typeface="Arial" panose="020B0604020202020204" pitchFamily="34" charset="0"/>
                <a:cs typeface="Arial" panose="020B0604020202020204" pitchFamily="34" charset="0"/>
              </a:rPr>
              <a:t>Fuzzy Match Score</a:t>
            </a:r>
            <a:endParaRPr lang="de-DE" sz="2400" b="1" kern="0" dirty="0">
              <a:solidFill>
                <a:srgbClr val="C00000"/>
              </a:solidFill>
              <a:latin typeface="Arial" panose="020B0604020202020204" pitchFamily="34" charset="0"/>
              <a:cs typeface="Arial" panose="020B0604020202020204" pitchFamily="34" charset="0"/>
            </a:endParaRPr>
          </a:p>
        </p:txBody>
      </p:sp>
      <p:sp>
        <p:nvSpPr>
          <p:cNvPr id="20" name="Title 1"/>
          <p:cNvSpPr txBox="1">
            <a:spLocks/>
          </p:cNvSpPr>
          <p:nvPr/>
        </p:nvSpPr>
        <p:spPr>
          <a:xfrm>
            <a:off x="1473201" y="5649756"/>
            <a:ext cx="6756400" cy="6452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latin typeface="Arial" panose="020B0604020202020204" pitchFamily="34" charset="0"/>
                <a:cs typeface="Arial" panose="020B0604020202020204" pitchFamily="34" charset="0"/>
              </a:rPr>
              <a:t>The problem, now became text classification</a:t>
            </a:r>
            <a:endParaRPr lang="de-DE" sz="2400" b="1" kern="0" dirty="0">
              <a:solidFill>
                <a:srgbClr val="C00000"/>
              </a:solidFill>
              <a:latin typeface="Arial" panose="020B0604020202020204" pitchFamily="34" charset="0"/>
              <a:cs typeface="Arial" panose="020B0604020202020204" pitchFamily="34" charset="0"/>
            </a:endParaRPr>
          </a:p>
        </p:txBody>
      </p:sp>
      <p:sp>
        <p:nvSpPr>
          <p:cNvPr id="24" name="Rectangle 23"/>
          <p:cNvSpPr/>
          <p:nvPr/>
        </p:nvSpPr>
        <p:spPr bwMode="auto">
          <a:xfrm>
            <a:off x="317277" y="5108494"/>
            <a:ext cx="11360373" cy="1277160"/>
          </a:xfrm>
          <a:prstGeom prst="rect">
            <a:avLst/>
          </a:prstGeom>
          <a:solidFill>
            <a:schemeClr val="bg1">
              <a:lumMod val="85000"/>
              <a:alpha val="88000"/>
            </a:schemeClr>
          </a:solidFill>
          <a:ln w="38100" cap="flat" cmpd="sng" algn="ctr">
            <a:solidFill>
              <a:schemeClr val="bg1">
                <a:lumMod val="95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pic>
        <p:nvPicPr>
          <p:cNvPr id="4" name="Picture 3"/>
          <p:cNvPicPr>
            <a:picLocks noChangeAspect="1"/>
          </p:cNvPicPr>
          <p:nvPr/>
        </p:nvPicPr>
        <p:blipFill>
          <a:blip r:embed="rId3"/>
          <a:stretch>
            <a:fillRect/>
          </a:stretch>
        </p:blipFill>
        <p:spPr>
          <a:xfrm>
            <a:off x="0" y="1020175"/>
            <a:ext cx="11677650" cy="5448300"/>
          </a:xfrm>
          <a:prstGeom prst="rect">
            <a:avLst/>
          </a:prstGeom>
        </p:spPr>
      </p:pic>
      <p:pic>
        <p:nvPicPr>
          <p:cNvPr id="7" name="Picture 6"/>
          <p:cNvPicPr>
            <a:picLocks noChangeAspect="1"/>
          </p:cNvPicPr>
          <p:nvPr/>
        </p:nvPicPr>
        <p:blipFill>
          <a:blip r:embed="rId4"/>
          <a:stretch>
            <a:fillRect/>
          </a:stretch>
        </p:blipFill>
        <p:spPr>
          <a:xfrm>
            <a:off x="429218" y="1095779"/>
            <a:ext cx="11362732" cy="5372695"/>
          </a:xfrm>
          <a:prstGeom prst="rect">
            <a:avLst/>
          </a:prstGeom>
        </p:spPr>
      </p:pic>
      <p:sp>
        <p:nvSpPr>
          <p:cNvPr id="25" name="Title 1"/>
          <p:cNvSpPr txBox="1">
            <a:spLocks/>
          </p:cNvSpPr>
          <p:nvPr/>
        </p:nvSpPr>
        <p:spPr>
          <a:xfrm>
            <a:off x="3997694" y="1710870"/>
            <a:ext cx="4346206"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TF-IDF Calculation</a:t>
            </a:r>
            <a:endParaRPr lang="de-DE" sz="2400" b="1" kern="0" dirty="0">
              <a:solidFill>
                <a:srgbClr val="C00000"/>
              </a:solidFill>
              <a:latin typeface="Arial" panose="020B0604020202020204" pitchFamily="34" charset="0"/>
              <a:cs typeface="Arial" panose="020B0604020202020204" pitchFamily="34" charset="0"/>
            </a:endParaRPr>
          </a:p>
        </p:txBody>
      </p:sp>
      <p:sp>
        <p:nvSpPr>
          <p:cNvPr id="26" name="Title 1"/>
          <p:cNvSpPr txBox="1">
            <a:spLocks/>
          </p:cNvSpPr>
          <p:nvPr/>
        </p:nvSpPr>
        <p:spPr>
          <a:xfrm>
            <a:off x="6178030" y="4812100"/>
            <a:ext cx="5725860"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Matching of this term to Technology</a:t>
            </a:r>
            <a:endParaRPr lang="de-DE" sz="2400" b="1" kern="0" dirty="0">
              <a:solidFill>
                <a:srgbClr val="C00000"/>
              </a:solidFill>
              <a:latin typeface="Arial" panose="020B0604020202020204" pitchFamily="34" charset="0"/>
              <a:cs typeface="Arial" panose="020B0604020202020204" pitchFamily="34" charset="0"/>
            </a:endParaRPr>
          </a:p>
        </p:txBody>
      </p:sp>
      <p:sp>
        <p:nvSpPr>
          <p:cNvPr id="27" name="Title 1"/>
          <p:cNvSpPr txBox="1">
            <a:spLocks/>
          </p:cNvSpPr>
          <p:nvPr/>
        </p:nvSpPr>
        <p:spPr>
          <a:xfrm>
            <a:off x="4927185" y="5855601"/>
            <a:ext cx="5725860" cy="676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400" b="1" dirty="0" smtClean="0">
                <a:solidFill>
                  <a:srgbClr val="00B050"/>
                </a:solidFill>
                <a:latin typeface="Arial" panose="020B0604020202020204" pitchFamily="34" charset="0"/>
                <a:cs typeface="Arial" panose="020B0604020202020204" pitchFamily="34" charset="0"/>
              </a:rPr>
              <a:t>Probability of this term being </a:t>
            </a:r>
            <a:r>
              <a:rPr lang="en-US" sz="2400" b="1" dirty="0" err="1" smtClean="0">
                <a:solidFill>
                  <a:srgbClr val="00B050"/>
                </a:solidFill>
                <a:latin typeface="Arial" panose="020B0604020202020204" pitchFamily="34" charset="0"/>
                <a:cs typeface="Arial" panose="020B0604020202020204" pitchFamily="34" charset="0"/>
              </a:rPr>
              <a:t>aTechnology</a:t>
            </a:r>
            <a:endParaRPr lang="de-DE" sz="2400" b="1" kern="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68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p:bldP spid="26" grpId="0"/>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10566</TotalTime>
  <Words>1605</Words>
  <Application>Microsoft Office PowerPoint</Application>
  <PresentationFormat>Widescreen</PresentationFormat>
  <Paragraphs>135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Text Classification (Ensemble Method) Unity is strength, division is weakness.</vt:lpstr>
      <vt:lpstr>What is CSO Classifier?</vt:lpstr>
      <vt:lpstr>.</vt:lpstr>
      <vt:lpstr>.</vt:lpstr>
      <vt:lpstr>.</vt:lpstr>
      <vt:lpstr>Lets first understand, what is N-Gram (it is basically the splitting of sentence/ word)</vt:lpstr>
      <vt:lpstr>.</vt:lpstr>
      <vt:lpstr>.</vt:lpstr>
      <vt:lpstr>We have extracted TF-IDF features from the labelled dataset</vt:lpstr>
      <vt:lpstr>Decision Tree Classifier</vt:lpstr>
      <vt:lpstr>Machine Learning State of the Art Algorithms are successfully used to predict whether term, whether it is Technical or Non Technical. This system will be used to assist CSO Classifier, the output of which will be passed through proposed system. The proposed system is capable of classifying terms up to 99.99% Accuracy. System can be made more effective by having larger labelled dataset.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 Ali</dc:creator>
  <cp:lastModifiedBy>Rafi Ullah</cp:lastModifiedBy>
  <cp:revision>1687</cp:revision>
  <dcterms:created xsi:type="dcterms:W3CDTF">2019-08-05T07:16:53Z</dcterms:created>
  <dcterms:modified xsi:type="dcterms:W3CDTF">2022-05-12T14:47:43Z</dcterms:modified>
</cp:coreProperties>
</file>