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9"/>
  </p:notesMasterIdLst>
  <p:sldIdLst>
    <p:sldId id="301" r:id="rId2"/>
    <p:sldId id="460" r:id="rId3"/>
    <p:sldId id="461" r:id="rId4"/>
    <p:sldId id="462" r:id="rId5"/>
    <p:sldId id="464" r:id="rId6"/>
    <p:sldId id="299" r:id="rId7"/>
    <p:sldId id="466" r:id="rId8"/>
    <p:sldId id="465" r:id="rId9"/>
    <p:sldId id="467" r:id="rId10"/>
    <p:sldId id="470" r:id="rId11"/>
    <p:sldId id="483" r:id="rId12"/>
    <p:sldId id="484" r:id="rId13"/>
    <p:sldId id="485" r:id="rId14"/>
    <p:sldId id="486" r:id="rId15"/>
    <p:sldId id="488" r:id="rId16"/>
    <p:sldId id="490" r:id="rId17"/>
    <p:sldId id="489" r:id="rId18"/>
    <p:sldId id="487" r:id="rId19"/>
    <p:sldId id="498" r:id="rId20"/>
    <p:sldId id="481" r:id="rId21"/>
    <p:sldId id="499" r:id="rId22"/>
    <p:sldId id="493" r:id="rId23"/>
    <p:sldId id="500" r:id="rId24"/>
    <p:sldId id="501" r:id="rId25"/>
    <p:sldId id="502" r:id="rId26"/>
    <p:sldId id="494" r:id="rId27"/>
    <p:sldId id="503" r:id="rId28"/>
    <p:sldId id="471" r:id="rId29"/>
    <p:sldId id="505" r:id="rId30"/>
    <p:sldId id="495" r:id="rId31"/>
    <p:sldId id="473" r:id="rId32"/>
    <p:sldId id="506" r:id="rId33"/>
    <p:sldId id="496" r:id="rId34"/>
    <p:sldId id="474" r:id="rId35"/>
    <p:sldId id="507" r:id="rId36"/>
    <p:sldId id="497" r:id="rId37"/>
    <p:sldId id="508" r:id="rId38"/>
    <p:sldId id="475" r:id="rId39"/>
    <p:sldId id="509" r:id="rId40"/>
    <p:sldId id="510" r:id="rId41"/>
    <p:sldId id="511" r:id="rId42"/>
    <p:sldId id="476" r:id="rId43"/>
    <p:sldId id="513" r:id="rId44"/>
    <p:sldId id="512" r:id="rId45"/>
    <p:sldId id="477" r:id="rId46"/>
    <p:sldId id="514" r:id="rId47"/>
    <p:sldId id="515" r:id="rId48"/>
    <p:sldId id="478" r:id="rId49"/>
    <p:sldId id="516" r:id="rId50"/>
    <p:sldId id="479" r:id="rId51"/>
    <p:sldId id="519" r:id="rId52"/>
    <p:sldId id="480" r:id="rId53"/>
    <p:sldId id="492" r:id="rId54"/>
    <p:sldId id="517" r:id="rId55"/>
    <p:sldId id="518" r:id="rId56"/>
    <p:sldId id="469"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i Ullah" initials="RU" lastIdx="1" clrIdx="0">
    <p:extLst>
      <p:ext uri="{19B8F6BF-5375-455C-9EA6-DF929625EA0E}">
        <p15:presenceInfo xmlns:p15="http://schemas.microsoft.com/office/powerpoint/2012/main" userId="ceeb740915f299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EF6"/>
    <a:srgbClr val="FDBEA5"/>
    <a:srgbClr val="C2A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73" autoAdjust="0"/>
    <p:restoredTop sz="84180" autoAdjust="0"/>
  </p:normalViewPr>
  <p:slideViewPr>
    <p:cSldViewPr snapToGrid="0">
      <p:cViewPr varScale="1">
        <p:scale>
          <a:sx n="79" d="100"/>
          <a:sy n="79" d="100"/>
        </p:scale>
        <p:origin x="114" y="3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A6639-E046-4A02-BCE2-31C965898030}" type="datetimeFigureOut">
              <a:rPr lang="en-US" smtClean="0"/>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C30E5-2E32-43DC-8976-7204D627908F}" type="slidenum">
              <a:rPr lang="en-US" smtClean="0"/>
              <a:t>‹#›</a:t>
            </a:fld>
            <a:endParaRPr lang="en-US"/>
          </a:p>
        </p:txBody>
      </p:sp>
    </p:spTree>
    <p:extLst>
      <p:ext uri="{BB962C8B-B14F-4D97-AF65-F5344CB8AC3E}">
        <p14:creationId xmlns:p14="http://schemas.microsoft.com/office/powerpoint/2010/main" val="3033817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a:t>
            </a:fld>
            <a:endParaRPr lang="en-US"/>
          </a:p>
        </p:txBody>
      </p:sp>
    </p:spTree>
    <p:extLst>
      <p:ext uri="{BB962C8B-B14F-4D97-AF65-F5344CB8AC3E}">
        <p14:creationId xmlns:p14="http://schemas.microsoft.com/office/powerpoint/2010/main" val="285880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10</a:t>
            </a:fld>
            <a:endParaRPr lang="en-US"/>
          </a:p>
        </p:txBody>
      </p:sp>
    </p:spTree>
    <p:extLst>
      <p:ext uri="{BB962C8B-B14F-4D97-AF65-F5344CB8AC3E}">
        <p14:creationId xmlns:p14="http://schemas.microsoft.com/office/powerpoint/2010/main" val="2251414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11</a:t>
            </a:fld>
            <a:endParaRPr lang="en-US"/>
          </a:p>
        </p:txBody>
      </p:sp>
    </p:spTree>
    <p:extLst>
      <p:ext uri="{BB962C8B-B14F-4D97-AF65-F5344CB8AC3E}">
        <p14:creationId xmlns:p14="http://schemas.microsoft.com/office/powerpoint/2010/main" val="368838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12</a:t>
            </a:fld>
            <a:endParaRPr lang="en-US"/>
          </a:p>
        </p:txBody>
      </p:sp>
    </p:spTree>
    <p:extLst>
      <p:ext uri="{BB962C8B-B14F-4D97-AF65-F5344CB8AC3E}">
        <p14:creationId xmlns:p14="http://schemas.microsoft.com/office/powerpoint/2010/main" val="2470678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13</a:t>
            </a:fld>
            <a:endParaRPr lang="en-US"/>
          </a:p>
        </p:txBody>
      </p:sp>
    </p:spTree>
    <p:extLst>
      <p:ext uri="{BB962C8B-B14F-4D97-AF65-F5344CB8AC3E}">
        <p14:creationId xmlns:p14="http://schemas.microsoft.com/office/powerpoint/2010/main" val="379344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14</a:t>
            </a:fld>
            <a:endParaRPr lang="en-US"/>
          </a:p>
        </p:txBody>
      </p:sp>
    </p:spTree>
    <p:extLst>
      <p:ext uri="{BB962C8B-B14F-4D97-AF65-F5344CB8AC3E}">
        <p14:creationId xmlns:p14="http://schemas.microsoft.com/office/powerpoint/2010/main" val="3243712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15</a:t>
            </a:fld>
            <a:endParaRPr lang="en-US"/>
          </a:p>
        </p:txBody>
      </p:sp>
    </p:spTree>
    <p:extLst>
      <p:ext uri="{BB962C8B-B14F-4D97-AF65-F5344CB8AC3E}">
        <p14:creationId xmlns:p14="http://schemas.microsoft.com/office/powerpoint/2010/main" val="3638773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16</a:t>
            </a:fld>
            <a:endParaRPr lang="en-US"/>
          </a:p>
        </p:txBody>
      </p:sp>
    </p:spTree>
    <p:extLst>
      <p:ext uri="{BB962C8B-B14F-4D97-AF65-F5344CB8AC3E}">
        <p14:creationId xmlns:p14="http://schemas.microsoft.com/office/powerpoint/2010/main" val="505713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17</a:t>
            </a:fld>
            <a:endParaRPr lang="en-US"/>
          </a:p>
        </p:txBody>
      </p:sp>
    </p:spTree>
    <p:extLst>
      <p:ext uri="{BB962C8B-B14F-4D97-AF65-F5344CB8AC3E}">
        <p14:creationId xmlns:p14="http://schemas.microsoft.com/office/powerpoint/2010/main" val="400139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18</a:t>
            </a:fld>
            <a:endParaRPr lang="en-US"/>
          </a:p>
        </p:txBody>
      </p:sp>
    </p:spTree>
    <p:extLst>
      <p:ext uri="{BB962C8B-B14F-4D97-AF65-F5344CB8AC3E}">
        <p14:creationId xmlns:p14="http://schemas.microsoft.com/office/powerpoint/2010/main" val="4166836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19</a:t>
            </a:fld>
            <a:endParaRPr lang="en-US"/>
          </a:p>
        </p:txBody>
      </p:sp>
    </p:spTree>
    <p:extLst>
      <p:ext uri="{BB962C8B-B14F-4D97-AF65-F5344CB8AC3E}">
        <p14:creationId xmlns:p14="http://schemas.microsoft.com/office/powerpoint/2010/main" val="3844589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a:t>
            </a:fld>
            <a:endParaRPr lang="en-US"/>
          </a:p>
        </p:txBody>
      </p:sp>
    </p:spTree>
    <p:extLst>
      <p:ext uri="{BB962C8B-B14F-4D97-AF65-F5344CB8AC3E}">
        <p14:creationId xmlns:p14="http://schemas.microsoft.com/office/powerpoint/2010/main" val="1426664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20</a:t>
            </a:fld>
            <a:endParaRPr lang="en-US"/>
          </a:p>
        </p:txBody>
      </p:sp>
    </p:spTree>
    <p:extLst>
      <p:ext uri="{BB962C8B-B14F-4D97-AF65-F5344CB8AC3E}">
        <p14:creationId xmlns:p14="http://schemas.microsoft.com/office/powerpoint/2010/main" val="2754560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21</a:t>
            </a:fld>
            <a:endParaRPr lang="en-US"/>
          </a:p>
        </p:txBody>
      </p:sp>
    </p:spTree>
    <p:extLst>
      <p:ext uri="{BB962C8B-B14F-4D97-AF65-F5344CB8AC3E}">
        <p14:creationId xmlns:p14="http://schemas.microsoft.com/office/powerpoint/2010/main" val="3126396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22</a:t>
            </a:fld>
            <a:endParaRPr lang="en-US"/>
          </a:p>
        </p:txBody>
      </p:sp>
    </p:spTree>
    <p:extLst>
      <p:ext uri="{BB962C8B-B14F-4D97-AF65-F5344CB8AC3E}">
        <p14:creationId xmlns:p14="http://schemas.microsoft.com/office/powerpoint/2010/main" val="3815827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23</a:t>
            </a:fld>
            <a:endParaRPr lang="en-US"/>
          </a:p>
        </p:txBody>
      </p:sp>
    </p:spTree>
    <p:extLst>
      <p:ext uri="{BB962C8B-B14F-4D97-AF65-F5344CB8AC3E}">
        <p14:creationId xmlns:p14="http://schemas.microsoft.com/office/powerpoint/2010/main" val="1627366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24</a:t>
            </a:fld>
            <a:endParaRPr lang="en-US"/>
          </a:p>
        </p:txBody>
      </p:sp>
    </p:spTree>
    <p:extLst>
      <p:ext uri="{BB962C8B-B14F-4D97-AF65-F5344CB8AC3E}">
        <p14:creationId xmlns:p14="http://schemas.microsoft.com/office/powerpoint/2010/main" val="3847497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25</a:t>
            </a:fld>
            <a:endParaRPr lang="en-US"/>
          </a:p>
        </p:txBody>
      </p:sp>
    </p:spTree>
    <p:extLst>
      <p:ext uri="{BB962C8B-B14F-4D97-AF65-F5344CB8AC3E}">
        <p14:creationId xmlns:p14="http://schemas.microsoft.com/office/powerpoint/2010/main" val="990734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26</a:t>
            </a:fld>
            <a:endParaRPr lang="en-US"/>
          </a:p>
        </p:txBody>
      </p:sp>
    </p:spTree>
    <p:extLst>
      <p:ext uri="{BB962C8B-B14F-4D97-AF65-F5344CB8AC3E}">
        <p14:creationId xmlns:p14="http://schemas.microsoft.com/office/powerpoint/2010/main" val="483215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27</a:t>
            </a:fld>
            <a:endParaRPr lang="en-US"/>
          </a:p>
        </p:txBody>
      </p:sp>
    </p:spTree>
    <p:extLst>
      <p:ext uri="{BB962C8B-B14F-4D97-AF65-F5344CB8AC3E}">
        <p14:creationId xmlns:p14="http://schemas.microsoft.com/office/powerpoint/2010/main" val="2309359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28</a:t>
            </a:fld>
            <a:endParaRPr lang="en-US"/>
          </a:p>
        </p:txBody>
      </p:sp>
    </p:spTree>
    <p:extLst>
      <p:ext uri="{BB962C8B-B14F-4D97-AF65-F5344CB8AC3E}">
        <p14:creationId xmlns:p14="http://schemas.microsoft.com/office/powerpoint/2010/main" val="1597879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29</a:t>
            </a:fld>
            <a:endParaRPr lang="en-US"/>
          </a:p>
        </p:txBody>
      </p:sp>
    </p:spTree>
    <p:extLst>
      <p:ext uri="{BB962C8B-B14F-4D97-AF65-F5344CB8AC3E}">
        <p14:creationId xmlns:p14="http://schemas.microsoft.com/office/powerpoint/2010/main" val="195823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a:t>
            </a:fld>
            <a:endParaRPr lang="en-US"/>
          </a:p>
        </p:txBody>
      </p:sp>
    </p:spTree>
    <p:extLst>
      <p:ext uri="{BB962C8B-B14F-4D97-AF65-F5344CB8AC3E}">
        <p14:creationId xmlns:p14="http://schemas.microsoft.com/office/powerpoint/2010/main" val="4097326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30</a:t>
            </a:fld>
            <a:endParaRPr lang="en-US"/>
          </a:p>
        </p:txBody>
      </p:sp>
    </p:spTree>
    <p:extLst>
      <p:ext uri="{BB962C8B-B14F-4D97-AF65-F5344CB8AC3E}">
        <p14:creationId xmlns:p14="http://schemas.microsoft.com/office/powerpoint/2010/main" val="1936768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31</a:t>
            </a:fld>
            <a:endParaRPr lang="en-US"/>
          </a:p>
        </p:txBody>
      </p:sp>
    </p:spTree>
    <p:extLst>
      <p:ext uri="{BB962C8B-B14F-4D97-AF65-F5344CB8AC3E}">
        <p14:creationId xmlns:p14="http://schemas.microsoft.com/office/powerpoint/2010/main" val="1339344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32</a:t>
            </a:fld>
            <a:endParaRPr lang="en-US"/>
          </a:p>
        </p:txBody>
      </p:sp>
    </p:spTree>
    <p:extLst>
      <p:ext uri="{BB962C8B-B14F-4D97-AF65-F5344CB8AC3E}">
        <p14:creationId xmlns:p14="http://schemas.microsoft.com/office/powerpoint/2010/main" val="35186942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33</a:t>
            </a:fld>
            <a:endParaRPr lang="en-US"/>
          </a:p>
        </p:txBody>
      </p:sp>
    </p:spTree>
    <p:extLst>
      <p:ext uri="{BB962C8B-B14F-4D97-AF65-F5344CB8AC3E}">
        <p14:creationId xmlns:p14="http://schemas.microsoft.com/office/powerpoint/2010/main" val="10795389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34</a:t>
            </a:fld>
            <a:endParaRPr lang="en-US"/>
          </a:p>
        </p:txBody>
      </p:sp>
    </p:spTree>
    <p:extLst>
      <p:ext uri="{BB962C8B-B14F-4D97-AF65-F5344CB8AC3E}">
        <p14:creationId xmlns:p14="http://schemas.microsoft.com/office/powerpoint/2010/main" val="1967797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35</a:t>
            </a:fld>
            <a:endParaRPr lang="en-US"/>
          </a:p>
        </p:txBody>
      </p:sp>
    </p:spTree>
    <p:extLst>
      <p:ext uri="{BB962C8B-B14F-4D97-AF65-F5344CB8AC3E}">
        <p14:creationId xmlns:p14="http://schemas.microsoft.com/office/powerpoint/2010/main" val="4255495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36</a:t>
            </a:fld>
            <a:endParaRPr lang="en-US"/>
          </a:p>
        </p:txBody>
      </p:sp>
    </p:spTree>
    <p:extLst>
      <p:ext uri="{BB962C8B-B14F-4D97-AF65-F5344CB8AC3E}">
        <p14:creationId xmlns:p14="http://schemas.microsoft.com/office/powerpoint/2010/main" val="899992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37</a:t>
            </a:fld>
            <a:endParaRPr lang="en-US"/>
          </a:p>
        </p:txBody>
      </p:sp>
    </p:spTree>
    <p:extLst>
      <p:ext uri="{BB962C8B-B14F-4D97-AF65-F5344CB8AC3E}">
        <p14:creationId xmlns:p14="http://schemas.microsoft.com/office/powerpoint/2010/main" val="2731098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38</a:t>
            </a:fld>
            <a:endParaRPr lang="en-US"/>
          </a:p>
        </p:txBody>
      </p:sp>
    </p:spTree>
    <p:extLst>
      <p:ext uri="{BB962C8B-B14F-4D97-AF65-F5344CB8AC3E}">
        <p14:creationId xmlns:p14="http://schemas.microsoft.com/office/powerpoint/2010/main" val="1059357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39</a:t>
            </a:fld>
            <a:endParaRPr lang="en-US"/>
          </a:p>
        </p:txBody>
      </p:sp>
    </p:spTree>
    <p:extLst>
      <p:ext uri="{BB962C8B-B14F-4D97-AF65-F5344CB8AC3E}">
        <p14:creationId xmlns:p14="http://schemas.microsoft.com/office/powerpoint/2010/main" val="117324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a:t>
            </a:fld>
            <a:endParaRPr lang="en-US"/>
          </a:p>
        </p:txBody>
      </p:sp>
    </p:spTree>
    <p:extLst>
      <p:ext uri="{BB962C8B-B14F-4D97-AF65-F5344CB8AC3E}">
        <p14:creationId xmlns:p14="http://schemas.microsoft.com/office/powerpoint/2010/main" val="3512821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40</a:t>
            </a:fld>
            <a:endParaRPr lang="en-US"/>
          </a:p>
        </p:txBody>
      </p:sp>
    </p:spTree>
    <p:extLst>
      <p:ext uri="{BB962C8B-B14F-4D97-AF65-F5344CB8AC3E}">
        <p14:creationId xmlns:p14="http://schemas.microsoft.com/office/powerpoint/2010/main" val="990499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41</a:t>
            </a:fld>
            <a:endParaRPr lang="en-US"/>
          </a:p>
        </p:txBody>
      </p:sp>
    </p:spTree>
    <p:extLst>
      <p:ext uri="{BB962C8B-B14F-4D97-AF65-F5344CB8AC3E}">
        <p14:creationId xmlns:p14="http://schemas.microsoft.com/office/powerpoint/2010/main" val="4193743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42</a:t>
            </a:fld>
            <a:endParaRPr lang="en-US"/>
          </a:p>
        </p:txBody>
      </p:sp>
    </p:spTree>
    <p:extLst>
      <p:ext uri="{BB962C8B-B14F-4D97-AF65-F5344CB8AC3E}">
        <p14:creationId xmlns:p14="http://schemas.microsoft.com/office/powerpoint/2010/main" val="22190835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43</a:t>
            </a:fld>
            <a:endParaRPr lang="en-US"/>
          </a:p>
        </p:txBody>
      </p:sp>
    </p:spTree>
    <p:extLst>
      <p:ext uri="{BB962C8B-B14F-4D97-AF65-F5344CB8AC3E}">
        <p14:creationId xmlns:p14="http://schemas.microsoft.com/office/powerpoint/2010/main" val="19445532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44</a:t>
            </a:fld>
            <a:endParaRPr lang="en-US"/>
          </a:p>
        </p:txBody>
      </p:sp>
    </p:spTree>
    <p:extLst>
      <p:ext uri="{BB962C8B-B14F-4D97-AF65-F5344CB8AC3E}">
        <p14:creationId xmlns:p14="http://schemas.microsoft.com/office/powerpoint/2010/main" val="3325091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45</a:t>
            </a:fld>
            <a:endParaRPr lang="en-US"/>
          </a:p>
        </p:txBody>
      </p:sp>
    </p:spTree>
    <p:extLst>
      <p:ext uri="{BB962C8B-B14F-4D97-AF65-F5344CB8AC3E}">
        <p14:creationId xmlns:p14="http://schemas.microsoft.com/office/powerpoint/2010/main" val="40536518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46</a:t>
            </a:fld>
            <a:endParaRPr lang="en-US"/>
          </a:p>
        </p:txBody>
      </p:sp>
    </p:spTree>
    <p:extLst>
      <p:ext uri="{BB962C8B-B14F-4D97-AF65-F5344CB8AC3E}">
        <p14:creationId xmlns:p14="http://schemas.microsoft.com/office/powerpoint/2010/main" val="165340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47</a:t>
            </a:fld>
            <a:endParaRPr lang="en-US"/>
          </a:p>
        </p:txBody>
      </p:sp>
    </p:spTree>
    <p:extLst>
      <p:ext uri="{BB962C8B-B14F-4D97-AF65-F5344CB8AC3E}">
        <p14:creationId xmlns:p14="http://schemas.microsoft.com/office/powerpoint/2010/main" val="6914000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48</a:t>
            </a:fld>
            <a:endParaRPr lang="en-US"/>
          </a:p>
        </p:txBody>
      </p:sp>
    </p:spTree>
    <p:extLst>
      <p:ext uri="{BB962C8B-B14F-4D97-AF65-F5344CB8AC3E}">
        <p14:creationId xmlns:p14="http://schemas.microsoft.com/office/powerpoint/2010/main" val="26471054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49</a:t>
            </a:fld>
            <a:endParaRPr lang="en-US"/>
          </a:p>
        </p:txBody>
      </p:sp>
    </p:spTree>
    <p:extLst>
      <p:ext uri="{BB962C8B-B14F-4D97-AF65-F5344CB8AC3E}">
        <p14:creationId xmlns:p14="http://schemas.microsoft.com/office/powerpoint/2010/main" val="1169415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a:t>
            </a:fld>
            <a:endParaRPr lang="en-US"/>
          </a:p>
        </p:txBody>
      </p:sp>
    </p:spTree>
    <p:extLst>
      <p:ext uri="{BB962C8B-B14F-4D97-AF65-F5344CB8AC3E}">
        <p14:creationId xmlns:p14="http://schemas.microsoft.com/office/powerpoint/2010/main" val="7908820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50</a:t>
            </a:fld>
            <a:endParaRPr lang="en-US"/>
          </a:p>
        </p:txBody>
      </p:sp>
    </p:spTree>
    <p:extLst>
      <p:ext uri="{BB962C8B-B14F-4D97-AF65-F5344CB8AC3E}">
        <p14:creationId xmlns:p14="http://schemas.microsoft.com/office/powerpoint/2010/main" val="644145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51</a:t>
            </a:fld>
            <a:endParaRPr lang="en-US"/>
          </a:p>
        </p:txBody>
      </p:sp>
    </p:spTree>
    <p:extLst>
      <p:ext uri="{BB962C8B-B14F-4D97-AF65-F5344CB8AC3E}">
        <p14:creationId xmlns:p14="http://schemas.microsoft.com/office/powerpoint/2010/main" val="18545343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52</a:t>
            </a:fld>
            <a:endParaRPr lang="en-US"/>
          </a:p>
        </p:txBody>
      </p:sp>
    </p:spTree>
    <p:extLst>
      <p:ext uri="{BB962C8B-B14F-4D97-AF65-F5344CB8AC3E}">
        <p14:creationId xmlns:p14="http://schemas.microsoft.com/office/powerpoint/2010/main" val="40251602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53</a:t>
            </a:fld>
            <a:endParaRPr lang="en-US"/>
          </a:p>
        </p:txBody>
      </p:sp>
    </p:spTree>
    <p:extLst>
      <p:ext uri="{BB962C8B-B14F-4D97-AF65-F5344CB8AC3E}">
        <p14:creationId xmlns:p14="http://schemas.microsoft.com/office/powerpoint/2010/main" val="36366181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54</a:t>
            </a:fld>
            <a:endParaRPr lang="en-US"/>
          </a:p>
        </p:txBody>
      </p:sp>
    </p:spTree>
    <p:extLst>
      <p:ext uri="{BB962C8B-B14F-4D97-AF65-F5344CB8AC3E}">
        <p14:creationId xmlns:p14="http://schemas.microsoft.com/office/powerpoint/2010/main" val="25504507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55</a:t>
            </a:fld>
            <a:endParaRPr lang="en-US"/>
          </a:p>
        </p:txBody>
      </p:sp>
    </p:spTree>
    <p:extLst>
      <p:ext uri="{BB962C8B-B14F-4D97-AF65-F5344CB8AC3E}">
        <p14:creationId xmlns:p14="http://schemas.microsoft.com/office/powerpoint/2010/main" val="6543566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56</a:t>
            </a:fld>
            <a:endParaRPr lang="en-US"/>
          </a:p>
        </p:txBody>
      </p:sp>
    </p:spTree>
    <p:extLst>
      <p:ext uri="{BB962C8B-B14F-4D97-AF65-F5344CB8AC3E}">
        <p14:creationId xmlns:p14="http://schemas.microsoft.com/office/powerpoint/2010/main" val="15406725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57</a:t>
            </a:fld>
            <a:endParaRPr lang="en-US"/>
          </a:p>
        </p:txBody>
      </p:sp>
    </p:spTree>
    <p:extLst>
      <p:ext uri="{BB962C8B-B14F-4D97-AF65-F5344CB8AC3E}">
        <p14:creationId xmlns:p14="http://schemas.microsoft.com/office/powerpoint/2010/main" val="3986013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6</a:t>
            </a:fld>
            <a:endParaRPr lang="en-US"/>
          </a:p>
        </p:txBody>
      </p:sp>
    </p:spTree>
    <p:extLst>
      <p:ext uri="{BB962C8B-B14F-4D97-AF65-F5344CB8AC3E}">
        <p14:creationId xmlns:p14="http://schemas.microsoft.com/office/powerpoint/2010/main" val="900326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7</a:t>
            </a:fld>
            <a:endParaRPr lang="en-US"/>
          </a:p>
        </p:txBody>
      </p:sp>
    </p:spTree>
    <p:extLst>
      <p:ext uri="{BB962C8B-B14F-4D97-AF65-F5344CB8AC3E}">
        <p14:creationId xmlns:p14="http://schemas.microsoft.com/office/powerpoint/2010/main" val="2959162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8</a:t>
            </a:fld>
            <a:endParaRPr lang="en-US"/>
          </a:p>
        </p:txBody>
      </p:sp>
    </p:spTree>
    <p:extLst>
      <p:ext uri="{BB962C8B-B14F-4D97-AF65-F5344CB8AC3E}">
        <p14:creationId xmlns:p14="http://schemas.microsoft.com/office/powerpoint/2010/main" val="4020942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9</a:t>
            </a:fld>
            <a:endParaRPr lang="en-US"/>
          </a:p>
        </p:txBody>
      </p:sp>
    </p:spTree>
    <p:extLst>
      <p:ext uri="{BB962C8B-B14F-4D97-AF65-F5344CB8AC3E}">
        <p14:creationId xmlns:p14="http://schemas.microsoft.com/office/powerpoint/2010/main" val="38688529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7FC91A-EC76-4344-8889-89B6572F622E}"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pic>
        <p:nvPicPr>
          <p:cNvPr id="2050" name="Picture 2" descr="Finance of America Commercial Pricing, Features, &amp; FAQ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370" y="6051254"/>
            <a:ext cx="2073917" cy="1036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83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D9FA59-0C14-4F8C-8C39-0732DDDD183A}"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00756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A5CA3A-4835-42CB-91B2-6FAE2E882D54}"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35168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C9DE6-A9B0-4843-BA60-A8AF5EE05DBB}"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1200083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38E8F8-3224-4BA6-9939-A707AFAE2B48}"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221124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44A47E-8075-4235-9625-FF0EA51E3E57}" type="datetime1">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99906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8591D2-7081-40FA-9390-218E13202174}" type="datetime1">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174726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ADE0FC-560D-4D41-8677-16F278ACA12C}" type="datetime1">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412163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7A978-2DC3-4D35-9704-98524951AB58}" type="datetime1">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355586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D43E5A-E977-4970-9DA7-D666F99FA835}" type="datetime1">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5874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E6A14A-1BDA-4E59-A088-96CCAA9E261B}" type="datetime1">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17613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DACFF-C115-450F-9C82-625B540E4C01}" type="datetime1">
              <a:rPr lang="en-US" smtClean="0"/>
              <a:t>4/26/2022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91804-FCC1-42DE-84BE-371365D4A817}" type="slidenum">
              <a:rPr lang="en-US" smtClean="0"/>
              <a:t>‹#›</a:t>
            </a:fld>
            <a:endParaRPr lang="en-US"/>
          </a:p>
        </p:txBody>
      </p:sp>
      <p:sp>
        <p:nvSpPr>
          <p:cNvPr id="9" name="Rectangle 8"/>
          <p:cNvSpPr/>
          <p:nvPr userDrawn="1"/>
        </p:nvSpPr>
        <p:spPr>
          <a:xfrm>
            <a:off x="11706225" y="6272213"/>
            <a:ext cx="319088" cy="449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pic>
        <p:nvPicPr>
          <p:cNvPr id="7" name="Picture 6"/>
          <p:cNvPicPr>
            <a:picLocks noChangeAspect="1"/>
          </p:cNvPicPr>
          <p:nvPr userDrawn="1"/>
        </p:nvPicPr>
        <p:blipFill>
          <a:blip r:embed="rId13"/>
          <a:stretch>
            <a:fillRect/>
          </a:stretch>
        </p:blipFill>
        <p:spPr>
          <a:xfrm>
            <a:off x="11396207" y="6350175"/>
            <a:ext cx="829585" cy="507825"/>
          </a:xfrm>
          <a:prstGeom prst="rect">
            <a:avLst/>
          </a:prstGeom>
        </p:spPr>
      </p:pic>
    </p:spTree>
    <p:extLst>
      <p:ext uri="{BB962C8B-B14F-4D97-AF65-F5344CB8AC3E}">
        <p14:creationId xmlns:p14="http://schemas.microsoft.com/office/powerpoint/2010/main" val="126604189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8.png"/></Relationships>
</file>

<file path=ppt/slides/_rels/slide5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AN PRICE PREDICTION USING MACHINE LEARNING | by Nivitus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613" y="525789"/>
            <a:ext cx="7635831" cy="24796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13409" y="3605645"/>
            <a:ext cx="11064240" cy="1776846"/>
          </a:xfrm>
        </p:spPr>
        <p:txBody>
          <a:bodyPr>
            <a:noAutofit/>
          </a:bodyPr>
          <a:lstStyle/>
          <a:p>
            <a:pPr>
              <a:lnSpc>
                <a:spcPct val="150000"/>
              </a:lnSpc>
            </a:pPr>
            <a:r>
              <a:rPr lang="en-US" sz="4800" b="1" dirty="0" smtClean="0">
                <a:latin typeface="Times New Roman" panose="02020603050405020304" pitchFamily="18" charset="0"/>
                <a:cs typeface="Times New Roman" panose="02020603050405020304" pitchFamily="18" charset="0"/>
              </a:rPr>
              <a:t>Financial Business Use Cases</a:t>
            </a:r>
            <a:br>
              <a:rPr lang="en-US" sz="4800" b="1" dirty="0" smtClean="0">
                <a:latin typeface="Times New Roman" panose="02020603050405020304" pitchFamily="18" charset="0"/>
                <a:cs typeface="Times New Roman" panose="02020603050405020304" pitchFamily="18" charset="0"/>
              </a:rPr>
            </a:br>
            <a:r>
              <a:rPr lang="en-US" sz="2800" b="1" i="1" dirty="0">
                <a:solidFill>
                  <a:srgbClr val="C00000"/>
                </a:solidFill>
              </a:rPr>
              <a:t>Predicting the future isn’t magic, it’s artificial intelligence</a:t>
            </a:r>
            <a:endParaRPr lang="en-US" sz="2800" b="1" i="1"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8" name="Slide Number Placeholder 5"/>
          <p:cNvSpPr>
            <a:spLocks noGrp="1"/>
          </p:cNvSpPr>
          <p:nvPr>
            <p:ph type="sldNum" sz="quarter" idx="12"/>
          </p:nvPr>
        </p:nvSpPr>
        <p:spPr>
          <a:xfrm>
            <a:off x="11677649" y="6052143"/>
            <a:ext cx="286616" cy="365125"/>
          </a:xfrm>
        </p:spPr>
        <p:txBody>
          <a:bodyPr/>
          <a:lstStyle/>
          <a:p>
            <a:r>
              <a:rPr lang="en-US" sz="1800" b="1" dirty="0" smtClean="0">
                <a:solidFill>
                  <a:schemeClr val="tx1"/>
                </a:solidFill>
              </a:rPr>
              <a:t>1</a:t>
            </a:r>
            <a:endParaRPr lang="en-US" sz="1800" b="1" dirty="0">
              <a:solidFill>
                <a:schemeClr val="tx1"/>
              </a:solidFill>
            </a:endParaRPr>
          </a:p>
        </p:txBody>
      </p:sp>
    </p:spTree>
    <p:extLst>
      <p:ext uri="{BB962C8B-B14F-4D97-AF65-F5344CB8AC3E}">
        <p14:creationId xmlns:p14="http://schemas.microsoft.com/office/powerpoint/2010/main" val="1042447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stretch>
            <a:fillRect/>
          </a:stretch>
        </p:blipFill>
        <p:spPr>
          <a:xfrm>
            <a:off x="10111451" y="1404692"/>
            <a:ext cx="1571625" cy="4181475"/>
          </a:xfrm>
          <a:prstGeom prst="rect">
            <a:avLst/>
          </a:prstGeom>
        </p:spPr>
      </p:pic>
      <p:pic>
        <p:nvPicPr>
          <p:cNvPr id="4" name="Picture 3"/>
          <p:cNvPicPr>
            <a:picLocks noChangeAspect="1"/>
          </p:cNvPicPr>
          <p:nvPr/>
        </p:nvPicPr>
        <p:blipFill>
          <a:blip r:embed="rId4"/>
          <a:stretch>
            <a:fillRect/>
          </a:stretch>
        </p:blipFill>
        <p:spPr>
          <a:xfrm>
            <a:off x="0" y="2044301"/>
            <a:ext cx="9486900" cy="3067050"/>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10</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Data Distribution</a:t>
              </a:r>
              <a:endParaRPr lang="en-US" sz="3600" b="1" dirty="0">
                <a:latin typeface="Times New Roman" panose="02020603050405020304" pitchFamily="18" charset="0"/>
                <a:cs typeface="Times New Roman" panose="02020603050405020304" pitchFamily="18" charset="0"/>
              </a:endParaRPr>
            </a:p>
          </p:txBody>
        </p:sp>
      </p:grpSp>
      <p:sp>
        <p:nvSpPr>
          <p:cNvPr id="12" name="Rectangle 11"/>
          <p:cNvSpPr/>
          <p:nvPr/>
        </p:nvSpPr>
        <p:spPr>
          <a:xfrm>
            <a:off x="503608" y="1953492"/>
            <a:ext cx="346998" cy="32095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4" name="Rectangle 13"/>
          <p:cNvSpPr/>
          <p:nvPr/>
        </p:nvSpPr>
        <p:spPr>
          <a:xfrm>
            <a:off x="9965101" y="1626781"/>
            <a:ext cx="1864327" cy="2433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457031" y="1110808"/>
            <a:ext cx="4470370"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Mailing State of Applicant</a:t>
            </a:r>
            <a:endParaRPr lang="en-US" sz="1800" dirty="0">
              <a:solidFill>
                <a:srgbClr val="0075C9"/>
              </a:solidFill>
            </a:endParaRPr>
          </a:p>
        </p:txBody>
      </p:sp>
    </p:spTree>
    <p:extLst>
      <p:ext uri="{BB962C8B-B14F-4D97-AF65-F5344CB8AC3E}">
        <p14:creationId xmlns:p14="http://schemas.microsoft.com/office/powerpoint/2010/main" val="34955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style.rotation</p:attrName>
                                        </p:attrNameLst>
                                      </p:cBhvr>
                                      <p:tavLst>
                                        <p:tav tm="0">
                                          <p:val>
                                            <p:fltVal val="90"/>
                                          </p:val>
                                        </p:tav>
                                        <p:tav tm="100000">
                                          <p:val>
                                            <p:fltVal val="0"/>
                                          </p:val>
                                        </p:tav>
                                      </p:tavLst>
                                    </p:anim>
                                    <p:animEffect transition="in" filter="fade">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stretch>
            <a:fillRect/>
          </a:stretch>
        </p:blipFill>
        <p:spPr>
          <a:xfrm>
            <a:off x="9804151" y="2744063"/>
            <a:ext cx="2181225" cy="1524000"/>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11</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Data Distribution</a:t>
              </a:r>
              <a:endParaRPr lang="en-US" sz="3600" b="1" dirty="0">
                <a:latin typeface="Times New Roman" panose="02020603050405020304" pitchFamily="18" charset="0"/>
                <a:cs typeface="Times New Roman" panose="02020603050405020304" pitchFamily="18" charset="0"/>
              </a:endParaRPr>
            </a:p>
          </p:txBody>
        </p:sp>
      </p:gr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457031" y="1110808"/>
            <a:ext cx="4470370"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Employment Type</a:t>
            </a:r>
            <a:endParaRPr lang="en-US" sz="1800" dirty="0">
              <a:solidFill>
                <a:srgbClr val="0075C9"/>
              </a:solidFill>
            </a:endParaRPr>
          </a:p>
        </p:txBody>
      </p:sp>
      <p:pic>
        <p:nvPicPr>
          <p:cNvPr id="10" name="Picture 9"/>
          <p:cNvPicPr>
            <a:picLocks noChangeAspect="1"/>
          </p:cNvPicPr>
          <p:nvPr/>
        </p:nvPicPr>
        <p:blipFill>
          <a:blip r:embed="rId4"/>
          <a:stretch>
            <a:fillRect/>
          </a:stretch>
        </p:blipFill>
        <p:spPr>
          <a:xfrm>
            <a:off x="131826" y="2128869"/>
            <a:ext cx="9544050" cy="3514725"/>
          </a:xfrm>
          <a:prstGeom prst="rect">
            <a:avLst/>
          </a:prstGeom>
        </p:spPr>
      </p:pic>
      <p:sp>
        <p:nvSpPr>
          <p:cNvPr id="20" name="Rectangle 19"/>
          <p:cNvSpPr/>
          <p:nvPr/>
        </p:nvSpPr>
        <p:spPr>
          <a:xfrm>
            <a:off x="656008" y="1870122"/>
            <a:ext cx="1427974" cy="3648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1" name="Rectangle 20"/>
          <p:cNvSpPr/>
          <p:nvPr/>
        </p:nvSpPr>
        <p:spPr>
          <a:xfrm>
            <a:off x="9714597" y="3019647"/>
            <a:ext cx="2397728" cy="2043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pic>
        <p:nvPicPr>
          <p:cNvPr id="13" name="Picture 12"/>
          <p:cNvPicPr>
            <a:picLocks noChangeAspect="1"/>
          </p:cNvPicPr>
          <p:nvPr/>
        </p:nvPicPr>
        <p:blipFill>
          <a:blip r:embed="rId5"/>
          <a:stretch>
            <a:fillRect/>
          </a:stretch>
        </p:blipFill>
        <p:spPr>
          <a:xfrm>
            <a:off x="656008" y="1880755"/>
            <a:ext cx="4667250" cy="3467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067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 calcmode="lin" valueType="num">
                                      <p:cBhvr>
                                        <p:cTn id="9" dur="1000" fill="hold"/>
                                        <p:tgtEl>
                                          <p:spTgt spid="21"/>
                                        </p:tgtEl>
                                        <p:attrNameLst>
                                          <p:attrName>style.rotation</p:attrName>
                                        </p:attrNameLst>
                                      </p:cBhvr>
                                      <p:tavLst>
                                        <p:tav tm="0">
                                          <p:val>
                                            <p:fltVal val="90"/>
                                          </p:val>
                                        </p:tav>
                                        <p:tav tm="100000">
                                          <p:val>
                                            <p:fltVal val="0"/>
                                          </p:val>
                                        </p:tav>
                                      </p:tavLst>
                                    </p:anim>
                                    <p:animEffect transition="in" filter="fade">
                                      <p:cBhvr>
                                        <p:cTn id="10" dur="1000"/>
                                        <p:tgtEl>
                                          <p:spTgt spid="2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fltVal val="0"/>
                                          </p:val>
                                        </p:tav>
                                        <p:tav tm="100000">
                                          <p:val>
                                            <p:strVal val="#ppt_w"/>
                                          </p:val>
                                        </p:tav>
                                      </p:tavLst>
                                    </p:anim>
                                    <p:anim calcmode="lin" valueType="num">
                                      <p:cBhvr>
                                        <p:cTn id="14" dur="1000" fill="hold"/>
                                        <p:tgtEl>
                                          <p:spTgt spid="20"/>
                                        </p:tgtEl>
                                        <p:attrNameLst>
                                          <p:attrName>ppt_h</p:attrName>
                                        </p:attrNameLst>
                                      </p:cBhvr>
                                      <p:tavLst>
                                        <p:tav tm="0">
                                          <p:val>
                                            <p:fltVal val="0"/>
                                          </p:val>
                                        </p:tav>
                                        <p:tav tm="100000">
                                          <p:val>
                                            <p:strVal val="#ppt_h"/>
                                          </p:val>
                                        </p:tav>
                                      </p:tavLst>
                                    </p:anim>
                                    <p:anim calcmode="lin" valueType="num">
                                      <p:cBhvr>
                                        <p:cTn id="15" dur="1000" fill="hold"/>
                                        <p:tgtEl>
                                          <p:spTgt spid="20"/>
                                        </p:tgtEl>
                                        <p:attrNameLst>
                                          <p:attrName>style.rotation</p:attrName>
                                        </p:attrNameLst>
                                      </p:cBhvr>
                                      <p:tavLst>
                                        <p:tav tm="0">
                                          <p:val>
                                            <p:fltVal val="90"/>
                                          </p:val>
                                        </p:tav>
                                        <p:tav tm="100000">
                                          <p:val>
                                            <p:fltVal val="0"/>
                                          </p:val>
                                        </p:tav>
                                      </p:tavLst>
                                    </p:anim>
                                    <p:animEffect transition="in" filter="fade">
                                      <p:cBhvr>
                                        <p:cTn id="16" dur="10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ppt_w</p:attrName>
                                        </p:attrNameLst>
                                      </p:cBhvr>
                                      <p:tavLst>
                                        <p:tav tm="0">
                                          <p:val>
                                            <p:fltVal val="0"/>
                                          </p:val>
                                        </p:tav>
                                        <p:tav tm="100000">
                                          <p:val>
                                            <p:strVal val="#ppt_w"/>
                                          </p:val>
                                        </p:tav>
                                      </p:tavLst>
                                    </p:anim>
                                    <p:anim calcmode="lin" valueType="num">
                                      <p:cBhvr>
                                        <p:cTn id="22" dur="1000" fill="hold"/>
                                        <p:tgtEl>
                                          <p:spTgt spid="13"/>
                                        </p:tgtEl>
                                        <p:attrNameLst>
                                          <p:attrName>ppt_h</p:attrName>
                                        </p:attrNameLst>
                                      </p:cBhvr>
                                      <p:tavLst>
                                        <p:tav tm="0">
                                          <p:val>
                                            <p:fltVal val="0"/>
                                          </p:val>
                                        </p:tav>
                                        <p:tav tm="100000">
                                          <p:val>
                                            <p:strVal val="#ppt_h"/>
                                          </p:val>
                                        </p:tav>
                                      </p:tavLst>
                                    </p:anim>
                                    <p:anim calcmode="lin" valueType="num">
                                      <p:cBhvr>
                                        <p:cTn id="23" dur="1000" fill="hold"/>
                                        <p:tgtEl>
                                          <p:spTgt spid="13"/>
                                        </p:tgtEl>
                                        <p:attrNameLst>
                                          <p:attrName>style.rotation</p:attrName>
                                        </p:attrNameLst>
                                      </p:cBhvr>
                                      <p:tavLst>
                                        <p:tav tm="0">
                                          <p:val>
                                            <p:fltVal val="90"/>
                                          </p:val>
                                        </p:tav>
                                        <p:tav tm="100000">
                                          <p:val>
                                            <p:fltVal val="0"/>
                                          </p:val>
                                        </p:tav>
                                      </p:tavLst>
                                    </p:anim>
                                    <p:animEffect transition="in" filter="fade">
                                      <p:cBhvr>
                                        <p:cTn id="2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12</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Data Distribution</a:t>
              </a:r>
              <a:endParaRPr lang="en-US" sz="3600" b="1" dirty="0">
                <a:latin typeface="Times New Roman" panose="02020603050405020304" pitchFamily="18" charset="0"/>
                <a:cs typeface="Times New Roman" panose="02020603050405020304" pitchFamily="18" charset="0"/>
              </a:endParaRPr>
            </a:p>
          </p:txBody>
        </p:sp>
      </p:gr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457031" y="1110808"/>
            <a:ext cx="9697062"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Age of the Applicant at the time of application submission </a:t>
            </a:r>
            <a:endParaRPr lang="en-US" sz="1800" dirty="0">
              <a:solidFill>
                <a:srgbClr val="0075C9"/>
              </a:solidFill>
            </a:endParaRPr>
          </a:p>
        </p:txBody>
      </p:sp>
      <p:pic>
        <p:nvPicPr>
          <p:cNvPr id="13" name="Picture 12"/>
          <p:cNvPicPr>
            <a:picLocks noChangeAspect="1"/>
          </p:cNvPicPr>
          <p:nvPr/>
        </p:nvPicPr>
        <p:blipFill>
          <a:blip r:embed="rId3"/>
          <a:stretch>
            <a:fillRect/>
          </a:stretch>
        </p:blipFill>
        <p:spPr>
          <a:xfrm>
            <a:off x="389412" y="2128299"/>
            <a:ext cx="11125648" cy="3570087"/>
          </a:xfrm>
          <a:prstGeom prst="rect">
            <a:avLst/>
          </a:prstGeom>
        </p:spPr>
      </p:pic>
    </p:spTree>
    <p:extLst>
      <p:ext uri="{BB962C8B-B14F-4D97-AF65-F5344CB8AC3E}">
        <p14:creationId xmlns:p14="http://schemas.microsoft.com/office/powerpoint/2010/main" val="1438490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13</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Data Distribution</a:t>
              </a:r>
              <a:endParaRPr lang="en-US" sz="3600" b="1" dirty="0">
                <a:latin typeface="Times New Roman" panose="02020603050405020304" pitchFamily="18" charset="0"/>
                <a:cs typeface="Times New Roman" panose="02020603050405020304" pitchFamily="18" charset="0"/>
              </a:endParaRPr>
            </a:p>
          </p:txBody>
        </p:sp>
      </p:gr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457031" y="1110808"/>
            <a:ext cx="9697062"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Monthly Income Stated by Applicants</a:t>
            </a:r>
            <a:endParaRPr lang="en-US" sz="1800" dirty="0">
              <a:solidFill>
                <a:srgbClr val="0075C9"/>
              </a:solidFill>
            </a:endParaRPr>
          </a:p>
        </p:txBody>
      </p:sp>
      <p:pic>
        <p:nvPicPr>
          <p:cNvPr id="4" name="Picture 3"/>
          <p:cNvPicPr>
            <a:picLocks noChangeAspect="1"/>
          </p:cNvPicPr>
          <p:nvPr/>
        </p:nvPicPr>
        <p:blipFill>
          <a:blip r:embed="rId3"/>
          <a:stretch>
            <a:fillRect/>
          </a:stretch>
        </p:blipFill>
        <p:spPr>
          <a:xfrm>
            <a:off x="317278" y="2039648"/>
            <a:ext cx="9467850" cy="3381375"/>
          </a:xfrm>
          <a:prstGeom prst="rect">
            <a:avLst/>
          </a:prstGeom>
        </p:spPr>
      </p:pic>
      <p:pic>
        <p:nvPicPr>
          <p:cNvPr id="8" name="Picture 7"/>
          <p:cNvPicPr>
            <a:picLocks noChangeAspect="1"/>
          </p:cNvPicPr>
          <p:nvPr/>
        </p:nvPicPr>
        <p:blipFill>
          <a:blip r:embed="rId4"/>
          <a:stretch>
            <a:fillRect/>
          </a:stretch>
        </p:blipFill>
        <p:spPr>
          <a:xfrm>
            <a:off x="9749452" y="850593"/>
            <a:ext cx="2152650" cy="5133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90558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14</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Data Distribution</a:t>
              </a:r>
              <a:endParaRPr lang="en-US" sz="3600" b="1" dirty="0">
                <a:latin typeface="Times New Roman" panose="02020603050405020304" pitchFamily="18" charset="0"/>
                <a:cs typeface="Times New Roman" panose="02020603050405020304" pitchFamily="18" charset="0"/>
              </a:endParaRPr>
            </a:p>
          </p:txBody>
        </p:sp>
      </p:gr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457031" y="1110808"/>
            <a:ext cx="9697062"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Financial Product</a:t>
            </a:r>
            <a:endParaRPr lang="en-US" sz="1800" dirty="0">
              <a:solidFill>
                <a:srgbClr val="0075C9"/>
              </a:solidFill>
            </a:endParaRPr>
          </a:p>
        </p:txBody>
      </p:sp>
      <p:pic>
        <p:nvPicPr>
          <p:cNvPr id="4" name="Picture 3"/>
          <p:cNvPicPr>
            <a:picLocks noChangeAspect="1"/>
          </p:cNvPicPr>
          <p:nvPr/>
        </p:nvPicPr>
        <p:blipFill>
          <a:blip r:embed="rId3"/>
          <a:stretch>
            <a:fillRect/>
          </a:stretch>
        </p:blipFill>
        <p:spPr>
          <a:xfrm>
            <a:off x="1099958" y="1796187"/>
            <a:ext cx="9582150" cy="4438650"/>
          </a:xfrm>
          <a:prstGeom prst="rect">
            <a:avLst/>
          </a:prstGeom>
        </p:spPr>
      </p:pic>
      <p:pic>
        <p:nvPicPr>
          <p:cNvPr id="7" name="Picture 6"/>
          <p:cNvPicPr>
            <a:picLocks noChangeAspect="1"/>
          </p:cNvPicPr>
          <p:nvPr/>
        </p:nvPicPr>
        <p:blipFill>
          <a:blip r:embed="rId4"/>
          <a:stretch>
            <a:fillRect/>
          </a:stretch>
        </p:blipFill>
        <p:spPr>
          <a:xfrm>
            <a:off x="1061300" y="1744527"/>
            <a:ext cx="10058400" cy="4490310"/>
          </a:xfrm>
          <a:prstGeom prst="rect">
            <a:avLst/>
          </a:prstGeom>
        </p:spPr>
      </p:pic>
    </p:spTree>
    <p:extLst>
      <p:ext uri="{BB962C8B-B14F-4D97-AF65-F5344CB8AC3E}">
        <p14:creationId xmlns:p14="http://schemas.microsoft.com/office/powerpoint/2010/main" val="147768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15</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Data Distribution</a:t>
              </a:r>
              <a:endParaRPr lang="en-US" sz="3600" b="1" dirty="0">
                <a:latin typeface="Times New Roman" panose="02020603050405020304" pitchFamily="18" charset="0"/>
                <a:cs typeface="Times New Roman" panose="02020603050405020304" pitchFamily="18" charset="0"/>
              </a:endParaRPr>
            </a:p>
          </p:txBody>
        </p:sp>
      </p:gr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457031" y="1110808"/>
            <a:ext cx="9697062"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Project Type (You can see, mostly loans denied due to not mentioning project type)</a:t>
            </a:r>
            <a:endParaRPr lang="en-US" sz="1800" dirty="0">
              <a:solidFill>
                <a:srgbClr val="0075C9"/>
              </a:solidFill>
            </a:endParaRPr>
          </a:p>
        </p:txBody>
      </p:sp>
      <p:pic>
        <p:nvPicPr>
          <p:cNvPr id="4" name="Picture 3"/>
          <p:cNvPicPr>
            <a:picLocks noChangeAspect="1"/>
          </p:cNvPicPr>
          <p:nvPr/>
        </p:nvPicPr>
        <p:blipFill>
          <a:blip r:embed="rId3"/>
          <a:stretch>
            <a:fillRect/>
          </a:stretch>
        </p:blipFill>
        <p:spPr>
          <a:xfrm>
            <a:off x="144944" y="1796187"/>
            <a:ext cx="9410700" cy="3819525"/>
          </a:xfrm>
          <a:prstGeom prst="rect">
            <a:avLst/>
          </a:prstGeom>
        </p:spPr>
      </p:pic>
      <p:sp>
        <p:nvSpPr>
          <p:cNvPr id="13" name="Rectangle 12"/>
          <p:cNvSpPr/>
          <p:nvPr/>
        </p:nvSpPr>
        <p:spPr>
          <a:xfrm>
            <a:off x="317278" y="2022634"/>
            <a:ext cx="701749" cy="35091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pic>
        <p:nvPicPr>
          <p:cNvPr id="8" name="Picture 7"/>
          <p:cNvPicPr>
            <a:picLocks noChangeAspect="1"/>
          </p:cNvPicPr>
          <p:nvPr/>
        </p:nvPicPr>
        <p:blipFill>
          <a:blip r:embed="rId4"/>
          <a:stretch>
            <a:fillRect/>
          </a:stretch>
        </p:blipFill>
        <p:spPr>
          <a:xfrm>
            <a:off x="317278" y="2042970"/>
            <a:ext cx="4724400" cy="3514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13"/>
          <p:cNvSpPr/>
          <p:nvPr/>
        </p:nvSpPr>
        <p:spPr>
          <a:xfrm>
            <a:off x="905613" y="2100487"/>
            <a:ext cx="701749" cy="29499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 name="Content Placeholder 2">
            <a:extLst>
              <a:ext uri="{FF2B5EF4-FFF2-40B4-BE49-F238E27FC236}">
                <a16:creationId xmlns="" xmlns:a16="http://schemas.microsoft.com/office/drawing/2014/main" id="{750A0D06-2342-8B40-941A-10FA113ABCF3}"/>
              </a:ext>
            </a:extLst>
          </p:cNvPr>
          <p:cNvSpPr txBox="1">
            <a:spLocks/>
          </p:cNvSpPr>
          <p:nvPr/>
        </p:nvSpPr>
        <p:spPr>
          <a:xfrm>
            <a:off x="1729424" y="2016547"/>
            <a:ext cx="3071134" cy="140713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Up to 39K applications denied when they don’t mentioned project type</a:t>
            </a:r>
            <a:endParaRPr lang="en-US" sz="1800" dirty="0">
              <a:solidFill>
                <a:srgbClr val="0075C9"/>
              </a:solidFill>
            </a:endParaRPr>
          </a:p>
        </p:txBody>
      </p:sp>
      <p:pic>
        <p:nvPicPr>
          <p:cNvPr id="9" name="Picture 8"/>
          <p:cNvPicPr>
            <a:picLocks noChangeAspect="1"/>
          </p:cNvPicPr>
          <p:nvPr/>
        </p:nvPicPr>
        <p:blipFill>
          <a:blip r:embed="rId5"/>
          <a:stretch>
            <a:fillRect/>
          </a:stretch>
        </p:blipFill>
        <p:spPr>
          <a:xfrm>
            <a:off x="9580511" y="867225"/>
            <a:ext cx="2352675" cy="5200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382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1000" fill="hold"/>
                                        <p:tgtEl>
                                          <p:spTgt spid="14"/>
                                        </p:tgtEl>
                                        <p:attrNameLst>
                                          <p:attrName>ppt_w</p:attrName>
                                        </p:attrNameLst>
                                      </p:cBhvr>
                                      <p:tavLst>
                                        <p:tav tm="0">
                                          <p:val>
                                            <p:fltVal val="0"/>
                                          </p:val>
                                        </p:tav>
                                        <p:tav tm="100000">
                                          <p:val>
                                            <p:strVal val="#ppt_w"/>
                                          </p:val>
                                        </p:tav>
                                      </p:tavLst>
                                    </p:anim>
                                    <p:anim calcmode="lin" valueType="num">
                                      <p:cBhvr>
                                        <p:cTn id="24" dur="1000" fill="hold"/>
                                        <p:tgtEl>
                                          <p:spTgt spid="14"/>
                                        </p:tgtEl>
                                        <p:attrNameLst>
                                          <p:attrName>ppt_h</p:attrName>
                                        </p:attrNameLst>
                                      </p:cBhvr>
                                      <p:tavLst>
                                        <p:tav tm="0">
                                          <p:val>
                                            <p:fltVal val="0"/>
                                          </p:val>
                                        </p:tav>
                                        <p:tav tm="100000">
                                          <p:val>
                                            <p:strVal val="#ppt_h"/>
                                          </p:val>
                                        </p:tav>
                                      </p:tavLst>
                                    </p:anim>
                                    <p:anim calcmode="lin" valueType="num">
                                      <p:cBhvr>
                                        <p:cTn id="25" dur="1000" fill="hold"/>
                                        <p:tgtEl>
                                          <p:spTgt spid="14"/>
                                        </p:tgtEl>
                                        <p:attrNameLst>
                                          <p:attrName>style.rotation</p:attrName>
                                        </p:attrNameLst>
                                      </p:cBhvr>
                                      <p:tavLst>
                                        <p:tav tm="0">
                                          <p:val>
                                            <p:fltVal val="90"/>
                                          </p:val>
                                        </p:tav>
                                        <p:tav tm="100000">
                                          <p:val>
                                            <p:fltVal val="0"/>
                                          </p:val>
                                        </p:tav>
                                      </p:tavLst>
                                    </p:anim>
                                    <p:animEffect transition="in" filter="fade">
                                      <p:cBhvr>
                                        <p:cTn id="26" dur="10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style.rotation</p:attrName>
                                        </p:attrNameLst>
                                      </p:cBhvr>
                                      <p:tavLst>
                                        <p:tav tm="0">
                                          <p:val>
                                            <p:fltVal val="90"/>
                                          </p:val>
                                        </p:tav>
                                        <p:tav tm="100000">
                                          <p:val>
                                            <p:fltVal val="0"/>
                                          </p:val>
                                        </p:tav>
                                      </p:tavLst>
                                    </p:anim>
                                    <p:animEffect transition="in" filter="fade">
                                      <p:cBhvr>
                                        <p:cTn id="3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16</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Data Distribution</a:t>
              </a:r>
              <a:endParaRPr lang="en-US" sz="3600" b="1" dirty="0">
                <a:latin typeface="Times New Roman" panose="02020603050405020304" pitchFamily="18" charset="0"/>
                <a:cs typeface="Times New Roman" panose="02020603050405020304" pitchFamily="18" charset="0"/>
              </a:endParaRPr>
            </a:p>
          </p:txBody>
        </p:sp>
      </p:gr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457031" y="1110808"/>
            <a:ext cx="9697062"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Loan Term In Months</a:t>
            </a:r>
            <a:endParaRPr lang="en-US" sz="1800" dirty="0">
              <a:solidFill>
                <a:srgbClr val="0075C9"/>
              </a:solidFill>
            </a:endParaRPr>
          </a:p>
        </p:txBody>
      </p:sp>
      <p:pic>
        <p:nvPicPr>
          <p:cNvPr id="4" name="Picture 3"/>
          <p:cNvPicPr>
            <a:picLocks noChangeAspect="1"/>
          </p:cNvPicPr>
          <p:nvPr/>
        </p:nvPicPr>
        <p:blipFill>
          <a:blip r:embed="rId3"/>
          <a:stretch>
            <a:fillRect/>
          </a:stretch>
        </p:blipFill>
        <p:spPr>
          <a:xfrm>
            <a:off x="267006" y="1796187"/>
            <a:ext cx="9448800" cy="3314700"/>
          </a:xfrm>
          <a:prstGeom prst="rect">
            <a:avLst/>
          </a:prstGeom>
        </p:spPr>
      </p:pic>
      <p:pic>
        <p:nvPicPr>
          <p:cNvPr id="8" name="Picture 7"/>
          <p:cNvPicPr>
            <a:picLocks noChangeAspect="1"/>
          </p:cNvPicPr>
          <p:nvPr/>
        </p:nvPicPr>
        <p:blipFill>
          <a:blip r:embed="rId4"/>
          <a:stretch>
            <a:fillRect/>
          </a:stretch>
        </p:blipFill>
        <p:spPr>
          <a:xfrm>
            <a:off x="368922" y="1796187"/>
            <a:ext cx="9346883" cy="3581400"/>
          </a:xfrm>
          <a:prstGeom prst="rect">
            <a:avLst/>
          </a:prstGeom>
        </p:spPr>
      </p:pic>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3186084" y="2149872"/>
            <a:ext cx="3071134" cy="140713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Loan terms 60, 84 and 120 more likely to be accepted</a:t>
            </a:r>
            <a:endParaRPr lang="en-US" sz="1800" dirty="0">
              <a:solidFill>
                <a:srgbClr val="0075C9"/>
              </a:solidFill>
            </a:endParaRPr>
          </a:p>
        </p:txBody>
      </p:sp>
      <p:pic>
        <p:nvPicPr>
          <p:cNvPr id="9" name="Picture 8"/>
          <p:cNvPicPr>
            <a:picLocks noChangeAspect="1"/>
          </p:cNvPicPr>
          <p:nvPr/>
        </p:nvPicPr>
        <p:blipFill>
          <a:blip r:embed="rId5"/>
          <a:stretch>
            <a:fillRect/>
          </a:stretch>
        </p:blipFill>
        <p:spPr>
          <a:xfrm>
            <a:off x="9648160" y="1824769"/>
            <a:ext cx="1866900" cy="2676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129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style.rotation</p:attrName>
                                        </p:attrNameLst>
                                      </p:cBhvr>
                                      <p:tavLst>
                                        <p:tav tm="0">
                                          <p:val>
                                            <p:fltVal val="90"/>
                                          </p:val>
                                        </p:tav>
                                        <p:tav tm="100000">
                                          <p:val>
                                            <p:fltVal val="0"/>
                                          </p:val>
                                        </p:tav>
                                      </p:tavLst>
                                    </p:anim>
                                    <p:animEffect transition="in" filter="fade">
                                      <p:cBhvr>
                                        <p:cTn id="1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17</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Data Distribution</a:t>
              </a:r>
              <a:endParaRPr lang="en-US" sz="3600" b="1" dirty="0">
                <a:latin typeface="Times New Roman" panose="02020603050405020304" pitchFamily="18" charset="0"/>
                <a:cs typeface="Times New Roman" panose="02020603050405020304" pitchFamily="18" charset="0"/>
              </a:endParaRPr>
            </a:p>
          </p:txBody>
        </p:sp>
      </p:gr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457031" y="1110808"/>
            <a:ext cx="9697062"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How many times applicant applied previously for loan?</a:t>
            </a:r>
            <a:endParaRPr lang="en-US" sz="1800" dirty="0">
              <a:solidFill>
                <a:srgbClr val="0075C9"/>
              </a:solidFill>
            </a:endParaRPr>
          </a:p>
        </p:txBody>
      </p:sp>
      <p:pic>
        <p:nvPicPr>
          <p:cNvPr id="4" name="Picture 3"/>
          <p:cNvPicPr>
            <a:picLocks noChangeAspect="1"/>
          </p:cNvPicPr>
          <p:nvPr/>
        </p:nvPicPr>
        <p:blipFill>
          <a:blip r:embed="rId3"/>
          <a:stretch>
            <a:fillRect/>
          </a:stretch>
        </p:blipFill>
        <p:spPr>
          <a:xfrm>
            <a:off x="457031" y="2121305"/>
            <a:ext cx="9439275" cy="3019425"/>
          </a:xfrm>
          <a:prstGeom prst="rect">
            <a:avLst/>
          </a:prstGeom>
        </p:spPr>
      </p:pic>
      <p:pic>
        <p:nvPicPr>
          <p:cNvPr id="7" name="Picture 6"/>
          <p:cNvPicPr>
            <a:picLocks noChangeAspect="1"/>
          </p:cNvPicPr>
          <p:nvPr/>
        </p:nvPicPr>
        <p:blipFill>
          <a:blip r:embed="rId4"/>
          <a:stretch>
            <a:fillRect/>
          </a:stretch>
        </p:blipFill>
        <p:spPr>
          <a:xfrm>
            <a:off x="8682480" y="1453497"/>
            <a:ext cx="2943225" cy="2943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5"/>
          <a:stretch>
            <a:fillRect/>
          </a:stretch>
        </p:blipFill>
        <p:spPr>
          <a:xfrm>
            <a:off x="416856" y="2039648"/>
            <a:ext cx="6896100" cy="3486150"/>
          </a:xfrm>
          <a:prstGeom prst="rect">
            <a:avLst/>
          </a:prstGeom>
        </p:spPr>
      </p:pic>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1695936" y="5594985"/>
            <a:ext cx="9697062"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Mostly the applications accepted, when you have not previously applied for loan</a:t>
            </a:r>
            <a:endParaRPr lang="en-US" sz="1800" dirty="0">
              <a:solidFill>
                <a:srgbClr val="0075C9"/>
              </a:solidFill>
            </a:endParaRPr>
          </a:p>
        </p:txBody>
      </p:sp>
    </p:spTree>
    <p:extLst>
      <p:ext uri="{BB962C8B-B14F-4D97-AF65-F5344CB8AC3E}">
        <p14:creationId xmlns:p14="http://schemas.microsoft.com/office/powerpoint/2010/main" val="155849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style.rotation</p:attrName>
                                        </p:attrNameLst>
                                      </p:cBhvr>
                                      <p:tavLst>
                                        <p:tav tm="0">
                                          <p:val>
                                            <p:fltVal val="90"/>
                                          </p:val>
                                        </p:tav>
                                        <p:tav tm="100000">
                                          <p:val>
                                            <p:fltVal val="0"/>
                                          </p:val>
                                        </p:tav>
                                      </p:tavLst>
                                    </p:anim>
                                    <p:animEffect transition="in" filter="fade">
                                      <p:cBhvr>
                                        <p:cTn id="1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18</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Data Distribution</a:t>
              </a:r>
              <a:endParaRPr lang="en-US" sz="3600" b="1" dirty="0">
                <a:latin typeface="Times New Roman" panose="02020603050405020304" pitchFamily="18" charset="0"/>
                <a:cs typeface="Times New Roman" panose="02020603050405020304" pitchFamily="18" charset="0"/>
              </a:endParaRPr>
            </a:p>
          </p:txBody>
        </p:sp>
      </p:gr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457031" y="1110808"/>
            <a:ext cx="9697062" cy="6853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Program</a:t>
            </a:r>
            <a:endParaRPr lang="en-US" sz="1800" dirty="0">
              <a:solidFill>
                <a:srgbClr val="0075C9"/>
              </a:solidFill>
            </a:endParaRPr>
          </a:p>
        </p:txBody>
      </p:sp>
      <p:pic>
        <p:nvPicPr>
          <p:cNvPr id="4" name="Picture 3"/>
          <p:cNvPicPr>
            <a:picLocks noChangeAspect="1"/>
          </p:cNvPicPr>
          <p:nvPr/>
        </p:nvPicPr>
        <p:blipFill>
          <a:blip r:embed="rId3"/>
          <a:stretch>
            <a:fillRect/>
          </a:stretch>
        </p:blipFill>
        <p:spPr>
          <a:xfrm>
            <a:off x="334969" y="1796187"/>
            <a:ext cx="9486900" cy="3609975"/>
          </a:xfrm>
          <a:prstGeom prst="rect">
            <a:avLst/>
          </a:prstGeom>
        </p:spPr>
      </p:pic>
      <p:pic>
        <p:nvPicPr>
          <p:cNvPr id="7" name="Picture 6"/>
          <p:cNvPicPr>
            <a:picLocks noChangeAspect="1"/>
          </p:cNvPicPr>
          <p:nvPr/>
        </p:nvPicPr>
        <p:blipFill>
          <a:blip r:embed="rId4"/>
          <a:stretch>
            <a:fillRect/>
          </a:stretch>
        </p:blipFill>
        <p:spPr>
          <a:xfrm>
            <a:off x="9846288" y="829231"/>
            <a:ext cx="1924050" cy="518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94714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3" name="Subtitle 2"/>
          <p:cNvSpPr>
            <a:spLocks noGrp="1"/>
          </p:cNvSpPr>
          <p:nvPr>
            <p:ph type="subTitle" idx="1"/>
          </p:nvPr>
        </p:nvSpPr>
        <p:spPr>
          <a:xfrm>
            <a:off x="267006" y="689335"/>
            <a:ext cx="4253039" cy="1191420"/>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520996" cy="365125"/>
          </a:xfrm>
        </p:spPr>
        <p:txBody>
          <a:bodyPr/>
          <a:lstStyle/>
          <a:p>
            <a:fld id="{1A791804-FCC1-42DE-84BE-371365D4A817}" type="slidenum">
              <a:rPr lang="en-US" sz="1800" b="1" smtClean="0">
                <a:solidFill>
                  <a:schemeClr val="tx1"/>
                </a:solidFill>
              </a:rPr>
              <a:t>19</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Features used for Modeling</a:t>
              </a:r>
              <a:endParaRPr lang="en-US" sz="3600" b="1" dirty="0">
                <a:latin typeface="Times New Roman" panose="02020603050405020304" pitchFamily="18" charset="0"/>
                <a:cs typeface="Times New Roman" panose="02020603050405020304" pitchFamily="18" charset="0"/>
              </a:endParaRPr>
            </a:p>
          </p:txBody>
        </p:sp>
      </p:gr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1350648" y="1062656"/>
            <a:ext cx="9705279" cy="478742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None/>
              <a:defRPr/>
            </a:pPr>
            <a:r>
              <a:rPr lang="en-US" sz="2400" b="1" u="sng" dirty="0" smtClean="0">
                <a:solidFill>
                  <a:srgbClr val="C00000"/>
                </a:solidFill>
                <a:ea typeface="+mn-lt"/>
                <a:cs typeface="+mn-lt"/>
              </a:rPr>
              <a:t>Features used for modeling are:-</a:t>
            </a:r>
          </a:p>
          <a:p>
            <a:pPr marL="0" indent="0" algn="just" defTabSz="812720">
              <a:lnSpc>
                <a:spcPct val="150000"/>
              </a:lnSpc>
              <a:buNone/>
              <a:defRPr/>
            </a:pPr>
            <a:r>
              <a:rPr lang="en-US" sz="2400" b="1" u="sng" dirty="0" smtClean="0">
                <a:solidFill>
                  <a:srgbClr val="00B050"/>
                </a:solidFill>
                <a:ea typeface="+mn-lt"/>
                <a:cs typeface="+mn-lt"/>
              </a:rPr>
              <a:t>Applicant Generic Features:-</a:t>
            </a:r>
          </a:p>
          <a:p>
            <a:pPr marL="0" indent="0" algn="just" defTabSz="812720">
              <a:lnSpc>
                <a:spcPct val="150000"/>
              </a:lnSpc>
              <a:buNone/>
              <a:defRPr/>
            </a:pPr>
            <a:r>
              <a:rPr lang="en-US" sz="2000" dirty="0" smtClean="0">
                <a:solidFill>
                  <a:srgbClr val="0075C9"/>
                </a:solidFill>
                <a:ea typeface="+mn-lt"/>
                <a:cs typeface="+mn-lt"/>
              </a:rPr>
              <a:t>Mailing State, </a:t>
            </a:r>
            <a:r>
              <a:rPr lang="en-US" sz="2000" dirty="0" err="1" smtClean="0">
                <a:solidFill>
                  <a:srgbClr val="0075C9"/>
                </a:solidFill>
                <a:ea typeface="+mn-lt"/>
                <a:cs typeface="+mn-lt"/>
              </a:rPr>
              <a:t>EmploymentType</a:t>
            </a:r>
            <a:r>
              <a:rPr lang="en-US" sz="2000" dirty="0" smtClean="0">
                <a:solidFill>
                  <a:srgbClr val="0075C9"/>
                </a:solidFill>
                <a:ea typeface="+mn-lt"/>
                <a:cs typeface="+mn-lt"/>
              </a:rPr>
              <a:t>, </a:t>
            </a:r>
            <a:r>
              <a:rPr lang="en-US" sz="2000" dirty="0" err="1" smtClean="0">
                <a:solidFill>
                  <a:srgbClr val="0075C9"/>
                </a:solidFill>
                <a:ea typeface="+mn-lt"/>
                <a:cs typeface="+mn-lt"/>
              </a:rPr>
              <a:t>AgeAtApplication</a:t>
            </a:r>
            <a:r>
              <a:rPr lang="en-US" sz="2000" dirty="0" smtClean="0">
                <a:solidFill>
                  <a:srgbClr val="0075C9"/>
                </a:solidFill>
                <a:ea typeface="+mn-lt"/>
                <a:cs typeface="+mn-lt"/>
              </a:rPr>
              <a:t>, </a:t>
            </a:r>
            <a:r>
              <a:rPr lang="en-US" sz="2000" dirty="0" err="1" smtClean="0">
                <a:solidFill>
                  <a:srgbClr val="0075C9"/>
                </a:solidFill>
                <a:ea typeface="+mn-lt"/>
                <a:cs typeface="+mn-lt"/>
              </a:rPr>
              <a:t>StatedMonthlyIncome</a:t>
            </a:r>
            <a:r>
              <a:rPr lang="en-US" sz="2000" dirty="0" smtClean="0">
                <a:solidFill>
                  <a:srgbClr val="0075C9"/>
                </a:solidFill>
                <a:ea typeface="+mn-lt"/>
                <a:cs typeface="+mn-lt"/>
              </a:rPr>
              <a:t>, </a:t>
            </a:r>
            <a:r>
              <a:rPr lang="en-US" sz="2000" dirty="0" err="1" smtClean="0">
                <a:solidFill>
                  <a:srgbClr val="0075C9"/>
                </a:solidFill>
                <a:ea typeface="+mn-lt"/>
                <a:cs typeface="+mn-lt"/>
              </a:rPr>
              <a:t>FinancialProduct</a:t>
            </a:r>
            <a:r>
              <a:rPr lang="en-US" sz="2000" dirty="0" smtClean="0">
                <a:solidFill>
                  <a:srgbClr val="0075C9"/>
                </a:solidFill>
                <a:ea typeface="+mn-lt"/>
                <a:cs typeface="+mn-lt"/>
              </a:rPr>
              <a:t>, </a:t>
            </a:r>
            <a:r>
              <a:rPr lang="en-US" sz="2000" dirty="0" err="1" smtClean="0">
                <a:solidFill>
                  <a:srgbClr val="0075C9"/>
                </a:solidFill>
                <a:ea typeface="+mn-lt"/>
                <a:cs typeface="+mn-lt"/>
              </a:rPr>
              <a:t>ApplicationDateDim</a:t>
            </a:r>
            <a:r>
              <a:rPr lang="en-US" sz="2000" dirty="0" smtClean="0">
                <a:solidFill>
                  <a:srgbClr val="0075C9"/>
                </a:solidFill>
                <a:ea typeface="+mn-lt"/>
                <a:cs typeface="+mn-lt"/>
              </a:rPr>
              <a:t>, </a:t>
            </a:r>
            <a:r>
              <a:rPr lang="en-US" sz="2000" dirty="0" err="1" smtClean="0">
                <a:solidFill>
                  <a:srgbClr val="0075C9"/>
                </a:solidFill>
                <a:ea typeface="+mn-lt"/>
                <a:cs typeface="+mn-lt"/>
              </a:rPr>
              <a:t>ProjectType</a:t>
            </a:r>
            <a:r>
              <a:rPr lang="en-US" sz="2000" dirty="0" smtClean="0">
                <a:solidFill>
                  <a:srgbClr val="0075C9"/>
                </a:solidFill>
                <a:ea typeface="+mn-lt"/>
                <a:cs typeface="+mn-lt"/>
              </a:rPr>
              <a:t>, Property State, </a:t>
            </a:r>
            <a:r>
              <a:rPr lang="en-US" sz="2000" dirty="0" err="1" smtClean="0">
                <a:solidFill>
                  <a:srgbClr val="0075C9"/>
                </a:solidFill>
                <a:ea typeface="+mn-lt"/>
                <a:cs typeface="+mn-lt"/>
              </a:rPr>
              <a:t>RequestedAmount</a:t>
            </a:r>
            <a:r>
              <a:rPr lang="en-US" sz="2000" dirty="0" smtClean="0">
                <a:solidFill>
                  <a:srgbClr val="0075C9"/>
                </a:solidFill>
                <a:ea typeface="+mn-lt"/>
                <a:cs typeface="+mn-lt"/>
              </a:rPr>
              <a:t>, </a:t>
            </a:r>
            <a:r>
              <a:rPr lang="en-US" sz="2000" dirty="0" err="1" smtClean="0">
                <a:solidFill>
                  <a:srgbClr val="0075C9"/>
                </a:solidFill>
                <a:ea typeface="+mn-lt"/>
                <a:cs typeface="+mn-lt"/>
              </a:rPr>
              <a:t>LoanTermInMonths</a:t>
            </a:r>
            <a:r>
              <a:rPr lang="en-US" sz="2000" dirty="0" smtClean="0">
                <a:solidFill>
                  <a:srgbClr val="0075C9"/>
                </a:solidFill>
                <a:ea typeface="+mn-lt"/>
                <a:cs typeface="+mn-lt"/>
              </a:rPr>
              <a:t>, </a:t>
            </a:r>
            <a:r>
              <a:rPr lang="en-US" sz="2000" dirty="0" err="1" smtClean="0">
                <a:solidFill>
                  <a:srgbClr val="0075C9"/>
                </a:solidFill>
                <a:ea typeface="+mn-lt"/>
                <a:cs typeface="+mn-lt"/>
              </a:rPr>
              <a:t>WhetherApplicantAvailLoanPreviously</a:t>
            </a:r>
            <a:r>
              <a:rPr lang="en-US" sz="2000" dirty="0" smtClean="0">
                <a:solidFill>
                  <a:srgbClr val="0075C9"/>
                </a:solidFill>
                <a:ea typeface="+mn-lt"/>
                <a:cs typeface="+mn-lt"/>
              </a:rPr>
              <a:t>, </a:t>
            </a:r>
            <a:r>
              <a:rPr lang="en-US" sz="2000" dirty="0" err="1" smtClean="0">
                <a:solidFill>
                  <a:srgbClr val="0075C9"/>
                </a:solidFill>
                <a:ea typeface="+mn-lt"/>
                <a:cs typeface="+mn-lt"/>
              </a:rPr>
              <a:t>MonthlyPayment</a:t>
            </a:r>
            <a:r>
              <a:rPr lang="en-US" sz="2000" dirty="0" smtClean="0">
                <a:solidFill>
                  <a:srgbClr val="0075C9"/>
                </a:solidFill>
                <a:ea typeface="+mn-lt"/>
                <a:cs typeface="+mn-lt"/>
              </a:rPr>
              <a:t>, </a:t>
            </a:r>
            <a:r>
              <a:rPr lang="en-US" sz="2000" dirty="0" err="1" smtClean="0">
                <a:solidFill>
                  <a:srgbClr val="0075C9"/>
                </a:solidFill>
                <a:ea typeface="+mn-lt"/>
                <a:cs typeface="+mn-lt"/>
              </a:rPr>
              <a:t>InterestRate</a:t>
            </a:r>
            <a:endParaRPr lang="en-US" sz="2000" dirty="0" smtClean="0">
              <a:solidFill>
                <a:srgbClr val="0075C9"/>
              </a:solidFill>
              <a:ea typeface="+mn-lt"/>
              <a:cs typeface="+mn-lt"/>
            </a:endParaRPr>
          </a:p>
          <a:p>
            <a:pPr marL="0" indent="0" algn="just" defTabSz="812720">
              <a:lnSpc>
                <a:spcPct val="150000"/>
              </a:lnSpc>
              <a:buNone/>
              <a:defRPr/>
            </a:pPr>
            <a:r>
              <a:rPr lang="en-US" sz="2400" b="1" u="sng" dirty="0" smtClean="0">
                <a:solidFill>
                  <a:srgbClr val="00B050"/>
                </a:solidFill>
                <a:ea typeface="+mn-lt"/>
                <a:cs typeface="+mn-lt"/>
              </a:rPr>
              <a:t>Applicant Scoring Features (</a:t>
            </a:r>
            <a:r>
              <a:rPr lang="en-US" sz="2400" b="1" u="sng" dirty="0" smtClean="0">
                <a:solidFill>
                  <a:srgbClr val="FFC000"/>
                </a:solidFill>
                <a:ea typeface="+mn-lt"/>
                <a:cs typeface="+mn-lt"/>
              </a:rPr>
              <a:t>I also tried with these features</a:t>
            </a:r>
            <a:r>
              <a:rPr lang="en-US" sz="2400" b="1" u="sng" dirty="0" smtClean="0">
                <a:solidFill>
                  <a:srgbClr val="00B050"/>
                </a:solidFill>
                <a:ea typeface="+mn-lt"/>
                <a:cs typeface="+mn-lt"/>
              </a:rPr>
              <a:t>):-</a:t>
            </a:r>
          </a:p>
          <a:p>
            <a:pPr marL="0" indent="0" algn="just" defTabSz="812720">
              <a:lnSpc>
                <a:spcPct val="150000"/>
              </a:lnSpc>
              <a:buNone/>
              <a:defRPr/>
            </a:pPr>
            <a:r>
              <a:rPr lang="en-US" sz="2000" dirty="0" smtClean="0">
                <a:solidFill>
                  <a:srgbClr val="0075C9"/>
                </a:solidFill>
                <a:ea typeface="+mn-lt"/>
                <a:cs typeface="+mn-lt"/>
              </a:rPr>
              <a:t>TUFICO, XPNBK, </a:t>
            </a:r>
            <a:r>
              <a:rPr lang="en-US" sz="2000" dirty="0" err="1" smtClean="0">
                <a:solidFill>
                  <a:srgbClr val="0075C9"/>
                </a:solidFill>
                <a:ea typeface="+mn-lt"/>
                <a:cs typeface="+mn-lt"/>
              </a:rPr>
              <a:t>DecisionFICOScore</a:t>
            </a:r>
            <a:r>
              <a:rPr lang="en-US" sz="2000" dirty="0" smtClean="0">
                <a:solidFill>
                  <a:srgbClr val="0075C9"/>
                </a:solidFill>
                <a:ea typeface="+mn-lt"/>
                <a:cs typeface="+mn-lt"/>
              </a:rPr>
              <a:t>, </a:t>
            </a:r>
            <a:r>
              <a:rPr lang="en-US" sz="2000" dirty="0" err="1" smtClean="0">
                <a:solidFill>
                  <a:srgbClr val="0075C9"/>
                </a:solidFill>
                <a:ea typeface="+mn-lt"/>
                <a:cs typeface="+mn-lt"/>
              </a:rPr>
              <a:t>DecisionBKScore</a:t>
            </a:r>
            <a:r>
              <a:rPr lang="en-US" sz="2000" dirty="0" smtClean="0">
                <a:solidFill>
                  <a:srgbClr val="0075C9"/>
                </a:solidFill>
                <a:ea typeface="+mn-lt"/>
                <a:cs typeface="+mn-lt"/>
              </a:rPr>
              <a:t>, Program, APR, </a:t>
            </a:r>
            <a:r>
              <a:rPr lang="en-US" sz="2000" dirty="0" err="1" smtClean="0">
                <a:solidFill>
                  <a:srgbClr val="0075C9"/>
                </a:solidFill>
                <a:ea typeface="+mn-lt"/>
                <a:cs typeface="+mn-lt"/>
              </a:rPr>
              <a:t>BoostList</a:t>
            </a:r>
            <a:r>
              <a:rPr lang="en-US" sz="2000" dirty="0" smtClean="0">
                <a:solidFill>
                  <a:srgbClr val="0075C9"/>
                </a:solidFill>
                <a:ea typeface="+mn-lt"/>
                <a:cs typeface="+mn-lt"/>
              </a:rPr>
              <a:t>, </a:t>
            </a:r>
            <a:r>
              <a:rPr lang="en-US" sz="2000" dirty="0" err="1" smtClean="0">
                <a:solidFill>
                  <a:srgbClr val="0075C9"/>
                </a:solidFill>
                <a:ea typeface="+mn-lt"/>
                <a:cs typeface="+mn-lt"/>
              </a:rPr>
              <a:t>BenjiDealerFeeDiscountRate</a:t>
            </a:r>
            <a:r>
              <a:rPr lang="en-US" sz="2000" dirty="0" smtClean="0">
                <a:solidFill>
                  <a:srgbClr val="0075C9"/>
                </a:solidFill>
                <a:ea typeface="+mn-lt"/>
                <a:cs typeface="+mn-lt"/>
              </a:rPr>
              <a:t>, </a:t>
            </a:r>
            <a:r>
              <a:rPr lang="en-US" sz="2000" dirty="0" err="1" smtClean="0">
                <a:solidFill>
                  <a:srgbClr val="0075C9"/>
                </a:solidFill>
                <a:ea typeface="+mn-lt"/>
                <a:cs typeface="+mn-lt"/>
              </a:rPr>
              <a:t>HERODealerFeeDiscountRate</a:t>
            </a:r>
            <a:endParaRPr lang="en-US" sz="2000" dirty="0" smtClean="0">
              <a:solidFill>
                <a:srgbClr val="0075C9"/>
              </a:solidFill>
              <a:ea typeface="+mn-lt"/>
              <a:cs typeface="+mn-lt"/>
            </a:endParaRPr>
          </a:p>
          <a:p>
            <a:pPr marL="0" indent="0" algn="just" defTabSz="812720">
              <a:lnSpc>
                <a:spcPct val="150000"/>
              </a:lnSpc>
              <a:buNone/>
              <a:defRPr/>
            </a:pPr>
            <a:r>
              <a:rPr lang="en-US" sz="2000" dirty="0" smtClean="0">
                <a:solidFill>
                  <a:srgbClr val="0075C9"/>
                </a:solidFill>
                <a:ea typeface="+mn-lt"/>
                <a:cs typeface="+mn-lt"/>
              </a:rPr>
              <a:t>These features can be used – but in reality some of these takes time to calculate </a:t>
            </a:r>
            <a:r>
              <a:rPr lang="en-US" sz="2000" dirty="0" smtClean="0">
                <a:solidFill>
                  <a:srgbClr val="0075C9"/>
                </a:solidFill>
                <a:ea typeface="+mn-lt"/>
                <a:cs typeface="+mn-lt"/>
              </a:rPr>
              <a:t> </a:t>
            </a:r>
            <a:endParaRPr lang="en-US" sz="1800" dirty="0">
              <a:solidFill>
                <a:srgbClr val="0075C9"/>
              </a:solidFill>
            </a:endParaRPr>
          </a:p>
        </p:txBody>
      </p:sp>
      <p:sp>
        <p:nvSpPr>
          <p:cNvPr id="12" name="Content Placeholder 2">
            <a:extLst>
              <a:ext uri="{FF2B5EF4-FFF2-40B4-BE49-F238E27FC236}">
                <a16:creationId xmlns="" xmlns:a16="http://schemas.microsoft.com/office/drawing/2014/main" id="{750A0D06-2342-8B40-941A-10FA113ABCF3}"/>
              </a:ext>
            </a:extLst>
          </p:cNvPr>
          <p:cNvSpPr txBox="1">
            <a:spLocks/>
          </p:cNvSpPr>
          <p:nvPr/>
        </p:nvSpPr>
        <p:spPr>
          <a:xfrm>
            <a:off x="2207515" y="6111619"/>
            <a:ext cx="8363642" cy="69442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b="1" dirty="0" smtClean="0"/>
              <a:t>70% data is used for training machine learning algorithm and 30% for testing</a:t>
            </a:r>
          </a:p>
        </p:txBody>
      </p:sp>
    </p:spTree>
    <p:extLst>
      <p:ext uri="{BB962C8B-B14F-4D97-AF65-F5344CB8AC3E}">
        <p14:creationId xmlns:p14="http://schemas.microsoft.com/office/powerpoint/2010/main" val="364051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8251" y="1314819"/>
            <a:ext cx="10855822" cy="111390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just">
              <a:lnSpc>
                <a:spcPct val="150000"/>
              </a:lnSpc>
            </a:pPr>
            <a:r>
              <a:rPr lang="en-US" sz="2400" dirty="0">
                <a:latin typeface="Arial" panose="020B0604020202020204" pitchFamily="34" charset="0"/>
                <a:cs typeface="Arial" panose="020B0604020202020204" pitchFamily="34" charset="0"/>
              </a:rPr>
              <a:t>With the </a:t>
            </a:r>
            <a:r>
              <a:rPr lang="en-US" sz="2400" dirty="0">
                <a:solidFill>
                  <a:schemeClr val="accent6">
                    <a:lumMod val="75000"/>
                  </a:schemeClr>
                </a:solidFill>
                <a:latin typeface="Arial" panose="020B0604020202020204" pitchFamily="34" charset="0"/>
                <a:cs typeface="Arial" panose="020B0604020202020204" pitchFamily="34" charset="0"/>
              </a:rPr>
              <a:t>enhancement in the banking sector </a:t>
            </a:r>
            <a:r>
              <a:rPr lang="en-US" sz="2400" dirty="0">
                <a:latin typeface="Arial" panose="020B0604020202020204" pitchFamily="34" charset="0"/>
                <a:cs typeface="Arial" panose="020B0604020202020204" pitchFamily="34" charset="0"/>
              </a:rPr>
              <a:t>lots of people are applying for bank loans but </a:t>
            </a:r>
            <a:r>
              <a:rPr lang="en-US" sz="2400" dirty="0" smtClean="0">
                <a:latin typeface="Arial" panose="020B0604020202020204" pitchFamily="34" charset="0"/>
                <a:cs typeface="Arial" panose="020B0604020202020204" pitchFamily="34" charset="0"/>
              </a:rPr>
              <a:t>there are certain concerns from banks’ perspective </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093705"/>
            <a:ext cx="286616" cy="365125"/>
          </a:xfrm>
        </p:spPr>
        <p:txBody>
          <a:bodyPr/>
          <a:lstStyle/>
          <a:p>
            <a:fld id="{1A791804-FCC1-42DE-84BE-371365D4A817}" type="slidenum">
              <a:rPr lang="en-US" sz="1800" b="1" smtClean="0">
                <a:solidFill>
                  <a:schemeClr val="tx1"/>
                </a:solidFill>
              </a:rPr>
              <a:t>2</a:t>
            </a:fld>
            <a:endParaRPr lang="en-US" sz="1800" b="1" dirty="0">
              <a:solidFill>
                <a:schemeClr val="tx1"/>
              </a:solidFill>
            </a:endParaRPr>
          </a:p>
        </p:txBody>
      </p:sp>
      <p:sp>
        <p:nvSpPr>
          <p:cNvPr id="14" name="Rounded Rectangle 13"/>
          <p:cNvSpPr/>
          <p:nvPr/>
        </p:nvSpPr>
        <p:spPr>
          <a:xfrm>
            <a:off x="317278" y="478916"/>
            <a:ext cx="11486795" cy="201568"/>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3531766" y="187469"/>
            <a:ext cx="4296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Problem Definition</a:t>
              </a:r>
              <a:endParaRPr lang="en-US" sz="3600" b="1" dirty="0">
                <a:latin typeface="Times New Roman" panose="02020603050405020304" pitchFamily="18" charset="0"/>
                <a:cs typeface="Times New Roman" panose="02020603050405020304" pitchFamily="18" charset="0"/>
              </a:endParaRPr>
            </a:p>
          </p:txBody>
        </p:sp>
      </p:grpSp>
      <p:pic>
        <p:nvPicPr>
          <p:cNvPr id="3074" name="Picture 2" descr="warning symbol Cheaper Than Retail Price&gt; Buy Clothing, Accessories and  lifestyle products for women &amp; men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852" y="1400696"/>
            <a:ext cx="476094" cy="39515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914509" y="2716658"/>
            <a:ext cx="10889564" cy="33043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Who is more suitable to grant loan, who will not default (</a:t>
            </a:r>
            <a:r>
              <a:rPr lang="en-US" sz="2000" b="1" dirty="0" smtClean="0">
                <a:solidFill>
                  <a:srgbClr val="C00000"/>
                </a:solidFill>
                <a:latin typeface="Arial" panose="020B0604020202020204" pitchFamily="34" charset="0"/>
                <a:cs typeface="Arial" panose="020B0604020202020204" pitchFamily="34" charset="0"/>
              </a:rPr>
              <a:t>Loan Default Prediction</a:t>
            </a:r>
            <a:r>
              <a:rPr lang="en-US" sz="2000" dirty="0" smtClean="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Application processing takes time, we should avoid wastage of time. Whether loan application</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will approve or denied (</a:t>
            </a:r>
            <a:r>
              <a:rPr lang="en-US" sz="2000" b="1" dirty="0">
                <a:solidFill>
                  <a:srgbClr val="00B050"/>
                </a:solidFill>
                <a:latin typeface="Arial" panose="020B0604020202020204" pitchFamily="34" charset="0"/>
                <a:cs typeface="Arial" panose="020B0604020202020204" pitchFamily="34" charset="0"/>
              </a:rPr>
              <a:t>Loan Approval Prediction System</a:t>
            </a:r>
            <a:r>
              <a:rPr lang="en-US" sz="2000" dirty="0" smtClean="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How much loan should be granted to applicant based on his/ her attributes (</a:t>
            </a:r>
            <a:r>
              <a:rPr lang="en-US" sz="2000" b="1" dirty="0" smtClean="0">
                <a:solidFill>
                  <a:srgbClr val="0070C0"/>
                </a:solidFill>
                <a:latin typeface="Arial" panose="020B0604020202020204" pitchFamily="34" charset="0"/>
                <a:cs typeface="Arial" panose="020B0604020202020204" pitchFamily="34" charset="0"/>
              </a:rPr>
              <a:t>Loan Amount Prediction</a:t>
            </a:r>
            <a:r>
              <a:rPr lang="en-US" sz="2000" dirty="0" smtClean="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How much loan applications can be submitted next Month? (</a:t>
            </a:r>
            <a:r>
              <a:rPr lang="en-US" sz="2000" b="1" dirty="0" smtClean="0">
                <a:solidFill>
                  <a:srgbClr val="FF0000"/>
                </a:solidFill>
                <a:latin typeface="Arial" panose="020B0604020202020204" pitchFamily="34" charset="0"/>
                <a:cs typeface="Arial" panose="020B0604020202020204" pitchFamily="34" charset="0"/>
              </a:rPr>
              <a:t>Forecasting</a:t>
            </a:r>
            <a:r>
              <a:rPr lang="en-US" sz="2000" dirty="0" smtClean="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Whether the case is fraudulent or not? (</a:t>
            </a:r>
            <a:r>
              <a:rPr lang="en-US" sz="2000" b="1" dirty="0" smtClean="0">
                <a:solidFill>
                  <a:srgbClr val="FFC000"/>
                </a:solidFill>
                <a:latin typeface="Arial" panose="020B0604020202020204" pitchFamily="34" charset="0"/>
                <a:cs typeface="Arial" panose="020B0604020202020204" pitchFamily="34" charset="0"/>
              </a:rPr>
              <a:t>Outlier/ Anomaly/ Fraud Detection System</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825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20</a:t>
            </a:fld>
            <a:endParaRPr lang="en-US" sz="1800" b="1" dirty="0">
              <a:solidFill>
                <a:schemeClr val="tx1"/>
              </a:solidFill>
            </a:endParaRPr>
          </a:p>
        </p:txBody>
      </p:sp>
      <p:grpSp>
        <p:nvGrpSpPr>
          <p:cNvPr id="5" name="Group 4"/>
          <p:cNvGrpSpPr/>
          <p:nvPr/>
        </p:nvGrpSpPr>
        <p:grpSpPr>
          <a:xfrm>
            <a:off x="3904564" y="187469"/>
            <a:ext cx="3550467"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Use Case 1</a:t>
              </a:r>
              <a:endParaRPr lang="en-US" sz="3600" b="1" dirty="0">
                <a:latin typeface="Times New Roman" panose="02020603050405020304" pitchFamily="18" charset="0"/>
                <a:cs typeface="Times New Roman" panose="02020603050405020304" pitchFamily="18" charset="0"/>
              </a:endParaRPr>
            </a:p>
          </p:txBody>
        </p:sp>
      </p:grpSp>
      <p:pic>
        <p:nvPicPr>
          <p:cNvPr id="8" name="Picture 7"/>
          <p:cNvPicPr>
            <a:picLocks noChangeAspect="1"/>
          </p:cNvPicPr>
          <p:nvPr/>
        </p:nvPicPr>
        <p:blipFill>
          <a:blip r:embed="rId3"/>
          <a:stretch>
            <a:fillRect/>
          </a:stretch>
        </p:blipFill>
        <p:spPr>
          <a:xfrm>
            <a:off x="317278" y="1024652"/>
            <a:ext cx="9401175" cy="3876675"/>
          </a:xfrm>
          <a:prstGeom prst="rect">
            <a:avLst/>
          </a:prstGeom>
        </p:spPr>
      </p:pic>
      <p:pic>
        <p:nvPicPr>
          <p:cNvPr id="9" name="Picture 8"/>
          <p:cNvPicPr>
            <a:picLocks noChangeAspect="1"/>
          </p:cNvPicPr>
          <p:nvPr/>
        </p:nvPicPr>
        <p:blipFill>
          <a:blip r:embed="rId4"/>
          <a:stretch>
            <a:fillRect/>
          </a:stretch>
        </p:blipFill>
        <p:spPr>
          <a:xfrm>
            <a:off x="9718453" y="1201299"/>
            <a:ext cx="2209800" cy="1495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563417" y="4853470"/>
            <a:ext cx="10868094" cy="111964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ea typeface="+mn-lt"/>
                <a:cs typeface="+mn-lt"/>
              </a:rPr>
              <a:t>In this use case, we predict </a:t>
            </a:r>
            <a:r>
              <a:rPr lang="en-US" sz="2000" dirty="0" err="1" smtClean="0">
                <a:ea typeface="+mn-lt"/>
                <a:cs typeface="+mn-lt"/>
              </a:rPr>
              <a:t>AUSStatus</a:t>
            </a:r>
            <a:r>
              <a:rPr lang="en-US" sz="2000" dirty="0" smtClean="0">
                <a:ea typeface="+mn-lt"/>
                <a:cs typeface="+mn-lt"/>
              </a:rPr>
              <a:t> of loan using features discussed, using Random Forest Classification Technique (Supervised Machine Learning Algorithm).</a:t>
            </a:r>
            <a:endParaRPr lang="en-US" sz="1800" b="1" dirty="0"/>
          </a:p>
        </p:txBody>
      </p:sp>
    </p:spTree>
    <p:extLst>
      <p:ext uri="{BB962C8B-B14F-4D97-AF65-F5344CB8AC3E}">
        <p14:creationId xmlns:p14="http://schemas.microsoft.com/office/powerpoint/2010/main" val="784293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21</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Loan </a:t>
              </a:r>
              <a:r>
                <a:rPr lang="en-US" sz="3600" b="1" dirty="0" err="1" smtClean="0">
                  <a:latin typeface="Times New Roman" panose="02020603050405020304" pitchFamily="18" charset="0"/>
                  <a:cs typeface="Times New Roman" panose="02020603050405020304" pitchFamily="18" charset="0"/>
                </a:rPr>
                <a:t>AUSStatus</a:t>
              </a:r>
              <a:r>
                <a:rPr lang="en-US" sz="3600" b="1" dirty="0" smtClean="0">
                  <a:latin typeface="Times New Roman" panose="02020603050405020304" pitchFamily="18" charset="0"/>
                  <a:cs typeface="Times New Roman" panose="02020603050405020304" pitchFamily="18" charset="0"/>
                </a:rPr>
                <a:t> Prediction</a:t>
              </a:r>
              <a:endParaRPr lang="en-US" sz="3600" b="1" dirty="0">
                <a:latin typeface="Times New Roman" panose="02020603050405020304" pitchFamily="18" charset="0"/>
                <a:cs typeface="Times New Roman" panose="02020603050405020304" pitchFamily="18" charset="0"/>
              </a:endParaRPr>
            </a:p>
          </p:txBody>
        </p:sp>
      </p:gr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1445134" y="1115461"/>
            <a:ext cx="9697062" cy="50879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We consider only Approved and Denied Data for training Machine Learning Algorithm</a:t>
            </a:r>
            <a:endParaRPr lang="en-US" sz="2000" dirty="0">
              <a:solidFill>
                <a:srgbClr val="0075C9"/>
              </a:solidFill>
              <a:ea typeface="+mn-lt"/>
              <a:cs typeface="+mn-lt"/>
            </a:endParaRPr>
          </a:p>
          <a:p>
            <a:pPr marL="0" indent="0" algn="just" defTabSz="812720">
              <a:lnSpc>
                <a:spcPct val="150000"/>
              </a:lnSpc>
              <a:buFont typeface="Arial" panose="020B0604020202020204" pitchFamily="34" charset="0"/>
              <a:buNone/>
              <a:defRPr/>
            </a:pPr>
            <a:endParaRPr lang="en-US" sz="1800" b="1" dirty="0" smtClean="0">
              <a:solidFill>
                <a:schemeClr val="accent2">
                  <a:lumMod val="75000"/>
                </a:schemeClr>
              </a:solidFill>
            </a:endParaRPr>
          </a:p>
          <a:p>
            <a:pPr marL="0" indent="0" algn="just" defTabSz="812720">
              <a:lnSpc>
                <a:spcPct val="150000"/>
              </a:lnSpc>
              <a:buFont typeface="Arial" panose="020B0604020202020204" pitchFamily="34" charset="0"/>
              <a:buNone/>
              <a:defRPr/>
            </a:pPr>
            <a:r>
              <a:rPr lang="en-US" sz="1800" b="1" dirty="0" smtClean="0"/>
              <a:t>Model Performance:-</a:t>
            </a:r>
          </a:p>
          <a:p>
            <a:pPr marL="0" indent="0" algn="just" defTabSz="812720">
              <a:lnSpc>
                <a:spcPct val="150000"/>
              </a:lnSpc>
              <a:buNone/>
              <a:defRPr/>
            </a:pPr>
            <a:r>
              <a:rPr lang="en-US" sz="1800" dirty="0">
                <a:solidFill>
                  <a:schemeClr val="accent2">
                    <a:lumMod val="75000"/>
                  </a:schemeClr>
                </a:solidFill>
              </a:rPr>
              <a:t>An Accurate Model has been trained, which correctly classify data up to </a:t>
            </a:r>
            <a:r>
              <a:rPr lang="en-US" sz="1800" b="1" dirty="0" smtClean="0">
                <a:solidFill>
                  <a:schemeClr val="accent2">
                    <a:lumMod val="75000"/>
                  </a:schemeClr>
                </a:solidFill>
              </a:rPr>
              <a:t>98% </a:t>
            </a:r>
            <a:r>
              <a:rPr lang="en-US" sz="1800" b="1" dirty="0">
                <a:solidFill>
                  <a:schemeClr val="accent2">
                    <a:lumMod val="75000"/>
                  </a:schemeClr>
                </a:solidFill>
              </a:rPr>
              <a:t>accuracy</a:t>
            </a:r>
            <a:endParaRPr lang="en-US" sz="1800" b="1" dirty="0"/>
          </a:p>
        </p:txBody>
      </p:sp>
      <p:pic>
        <p:nvPicPr>
          <p:cNvPr id="4" name="Picture 3"/>
          <p:cNvPicPr>
            <a:picLocks noChangeAspect="1"/>
          </p:cNvPicPr>
          <p:nvPr/>
        </p:nvPicPr>
        <p:blipFill>
          <a:blip r:embed="rId3"/>
          <a:stretch>
            <a:fillRect/>
          </a:stretch>
        </p:blipFill>
        <p:spPr>
          <a:xfrm>
            <a:off x="3814030" y="3572755"/>
            <a:ext cx="4143375" cy="2886075"/>
          </a:xfrm>
          <a:prstGeom prst="rect">
            <a:avLst/>
          </a:prstGeom>
        </p:spPr>
      </p:pic>
      <p:sp>
        <p:nvSpPr>
          <p:cNvPr id="14" name="Rectangle 13"/>
          <p:cNvSpPr/>
          <p:nvPr/>
        </p:nvSpPr>
        <p:spPr>
          <a:xfrm>
            <a:off x="4027849" y="6016336"/>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7" name="Rectangle 16"/>
          <p:cNvSpPr/>
          <p:nvPr/>
        </p:nvSpPr>
        <p:spPr>
          <a:xfrm>
            <a:off x="4413748" y="6185270"/>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 name="Rectangle 17"/>
          <p:cNvSpPr/>
          <p:nvPr/>
        </p:nvSpPr>
        <p:spPr>
          <a:xfrm>
            <a:off x="6743935" y="5052382"/>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9" name="Content Placeholder 2">
            <a:extLst>
              <a:ext uri="{FF2B5EF4-FFF2-40B4-BE49-F238E27FC236}">
                <a16:creationId xmlns="" xmlns:a16="http://schemas.microsoft.com/office/drawing/2014/main" id="{750A0D06-2342-8B40-941A-10FA113ABCF3}"/>
              </a:ext>
            </a:extLst>
          </p:cNvPr>
          <p:cNvSpPr txBox="1">
            <a:spLocks/>
          </p:cNvSpPr>
          <p:nvPr/>
        </p:nvSpPr>
        <p:spPr>
          <a:xfrm>
            <a:off x="6743935" y="5656180"/>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400" b="1" dirty="0" smtClean="0">
                <a:solidFill>
                  <a:schemeClr val="accent6">
                    <a:lumMod val="75000"/>
                  </a:schemeClr>
                </a:solidFill>
              </a:rPr>
              <a:t>Correctly Classifying Power</a:t>
            </a:r>
          </a:p>
        </p:txBody>
      </p:sp>
    </p:spTree>
    <p:extLst>
      <p:ext uri="{BB962C8B-B14F-4D97-AF65-F5344CB8AC3E}">
        <p14:creationId xmlns:p14="http://schemas.microsoft.com/office/powerpoint/2010/main" val="325415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1000" fill="hold"/>
                                        <p:tgtEl>
                                          <p:spTgt spid="17"/>
                                        </p:tgtEl>
                                        <p:attrNameLst>
                                          <p:attrName>ppt_w</p:attrName>
                                        </p:attrNameLst>
                                      </p:cBhvr>
                                      <p:tavLst>
                                        <p:tav tm="0">
                                          <p:val>
                                            <p:fltVal val="0"/>
                                          </p:val>
                                        </p:tav>
                                        <p:tav tm="100000">
                                          <p:val>
                                            <p:strVal val="#ppt_w"/>
                                          </p:val>
                                        </p:tav>
                                      </p:tavLst>
                                    </p:anim>
                                    <p:anim calcmode="lin" valueType="num">
                                      <p:cBhvr>
                                        <p:cTn id="14" dur="1000" fill="hold"/>
                                        <p:tgtEl>
                                          <p:spTgt spid="17"/>
                                        </p:tgtEl>
                                        <p:attrNameLst>
                                          <p:attrName>ppt_h</p:attrName>
                                        </p:attrNameLst>
                                      </p:cBhvr>
                                      <p:tavLst>
                                        <p:tav tm="0">
                                          <p:val>
                                            <p:fltVal val="0"/>
                                          </p:val>
                                        </p:tav>
                                        <p:tav tm="100000">
                                          <p:val>
                                            <p:strVal val="#ppt_h"/>
                                          </p:val>
                                        </p:tav>
                                      </p:tavLst>
                                    </p:anim>
                                    <p:anim calcmode="lin" valueType="num">
                                      <p:cBhvr>
                                        <p:cTn id="15" dur="1000" fill="hold"/>
                                        <p:tgtEl>
                                          <p:spTgt spid="17"/>
                                        </p:tgtEl>
                                        <p:attrNameLst>
                                          <p:attrName>style.rotation</p:attrName>
                                        </p:attrNameLst>
                                      </p:cBhvr>
                                      <p:tavLst>
                                        <p:tav tm="0">
                                          <p:val>
                                            <p:fltVal val="90"/>
                                          </p:val>
                                        </p:tav>
                                        <p:tav tm="100000">
                                          <p:val>
                                            <p:fltVal val="0"/>
                                          </p:val>
                                        </p:tav>
                                      </p:tavLst>
                                    </p:anim>
                                    <p:animEffect transition="in" filter="fade">
                                      <p:cBhvr>
                                        <p:cTn id="16" dur="1000"/>
                                        <p:tgtEl>
                                          <p:spTgt spid="1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22</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Loan </a:t>
              </a:r>
              <a:r>
                <a:rPr lang="en-US" sz="3600" b="1" dirty="0" err="1" smtClean="0">
                  <a:latin typeface="Times New Roman" panose="02020603050405020304" pitchFamily="18" charset="0"/>
                  <a:cs typeface="Times New Roman" panose="02020603050405020304" pitchFamily="18" charset="0"/>
                </a:rPr>
                <a:t>AUSStatus</a:t>
              </a:r>
              <a:r>
                <a:rPr lang="en-US" sz="3600" b="1" dirty="0" smtClean="0">
                  <a:latin typeface="Times New Roman" panose="02020603050405020304" pitchFamily="18" charset="0"/>
                  <a:cs typeface="Times New Roman" panose="02020603050405020304" pitchFamily="18" charset="0"/>
                </a:rPr>
                <a:t> Prediction</a:t>
              </a:r>
              <a:endParaRPr lang="en-US" sz="3600" b="1" dirty="0">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a:blip r:embed="rId3"/>
          <a:stretch>
            <a:fillRect/>
          </a:stretch>
        </p:blipFill>
        <p:spPr>
          <a:xfrm>
            <a:off x="1388088" y="1344296"/>
            <a:ext cx="9582150" cy="5035881"/>
          </a:xfrm>
          <a:prstGeom prst="rect">
            <a:avLst/>
          </a:prstGeom>
        </p:spPr>
      </p:pic>
      <p:sp>
        <p:nvSpPr>
          <p:cNvPr id="10" name="Content Placeholder 2">
            <a:extLst>
              <a:ext uri="{FF2B5EF4-FFF2-40B4-BE49-F238E27FC236}">
                <a16:creationId xmlns="" xmlns:a16="http://schemas.microsoft.com/office/drawing/2014/main" id="{750A0D06-2342-8B40-941A-10FA113ABCF3}"/>
              </a:ext>
            </a:extLst>
          </p:cNvPr>
          <p:cNvSpPr txBox="1">
            <a:spLocks/>
          </p:cNvSpPr>
          <p:nvPr/>
        </p:nvSpPr>
        <p:spPr>
          <a:xfrm>
            <a:off x="8229641" y="1388113"/>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Important Features are:-</a:t>
            </a:r>
          </a:p>
        </p:txBody>
      </p:sp>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8229640" y="1825638"/>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Applicant Previous Loan</a:t>
            </a:r>
          </a:p>
        </p:txBody>
      </p:sp>
      <p:sp>
        <p:nvSpPr>
          <p:cNvPr id="12" name="Content Placeholder 2">
            <a:extLst>
              <a:ext uri="{FF2B5EF4-FFF2-40B4-BE49-F238E27FC236}">
                <a16:creationId xmlns="" xmlns:a16="http://schemas.microsoft.com/office/drawing/2014/main" id="{750A0D06-2342-8B40-941A-10FA113ABCF3}"/>
              </a:ext>
            </a:extLst>
          </p:cNvPr>
          <p:cNvSpPr txBox="1">
            <a:spLocks/>
          </p:cNvSpPr>
          <p:nvPr/>
        </p:nvSpPr>
        <p:spPr>
          <a:xfrm>
            <a:off x="8229640" y="2207946"/>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Interest Rate</a:t>
            </a:r>
          </a:p>
        </p:txBody>
      </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8229639" y="2643930"/>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Project Type (Mentioned?)</a:t>
            </a:r>
          </a:p>
        </p:txBody>
      </p:sp>
      <p:sp>
        <p:nvSpPr>
          <p:cNvPr id="14" name="Content Placeholder 2">
            <a:extLst>
              <a:ext uri="{FF2B5EF4-FFF2-40B4-BE49-F238E27FC236}">
                <a16:creationId xmlns="" xmlns:a16="http://schemas.microsoft.com/office/drawing/2014/main" id="{750A0D06-2342-8B40-941A-10FA113ABCF3}"/>
              </a:ext>
            </a:extLst>
          </p:cNvPr>
          <p:cNvSpPr txBox="1">
            <a:spLocks/>
          </p:cNvSpPr>
          <p:nvPr/>
        </p:nvSpPr>
        <p:spPr>
          <a:xfrm>
            <a:off x="8229638" y="3036311"/>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Monthly Payment</a:t>
            </a:r>
          </a:p>
        </p:txBody>
      </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8229638" y="3416944"/>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Loan Terms Month</a:t>
            </a:r>
          </a:p>
        </p:txBody>
      </p:sp>
      <p:sp>
        <p:nvSpPr>
          <p:cNvPr id="18" name="Content Placeholder 2">
            <a:extLst>
              <a:ext uri="{FF2B5EF4-FFF2-40B4-BE49-F238E27FC236}">
                <a16:creationId xmlns="" xmlns:a16="http://schemas.microsoft.com/office/drawing/2014/main" id="{750A0D06-2342-8B40-941A-10FA113ABCF3}"/>
              </a:ext>
            </a:extLst>
          </p:cNvPr>
          <p:cNvSpPr txBox="1">
            <a:spLocks/>
          </p:cNvSpPr>
          <p:nvPr/>
        </p:nvSpPr>
        <p:spPr>
          <a:xfrm>
            <a:off x="8229637" y="3854603"/>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Monthly Income of User</a:t>
            </a:r>
          </a:p>
        </p:txBody>
      </p:sp>
      <p:sp>
        <p:nvSpPr>
          <p:cNvPr id="19" name="Content Placeholder 2">
            <a:extLst>
              <a:ext uri="{FF2B5EF4-FFF2-40B4-BE49-F238E27FC236}">
                <a16:creationId xmlns="" xmlns:a16="http://schemas.microsoft.com/office/drawing/2014/main" id="{750A0D06-2342-8B40-941A-10FA113ABCF3}"/>
              </a:ext>
            </a:extLst>
          </p:cNvPr>
          <p:cNvSpPr txBox="1">
            <a:spLocks/>
          </p:cNvSpPr>
          <p:nvPr/>
        </p:nvSpPr>
        <p:spPr>
          <a:xfrm>
            <a:off x="8229637" y="4254735"/>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Age of Applicant</a:t>
            </a:r>
          </a:p>
        </p:txBody>
      </p:sp>
    </p:spTree>
    <p:extLst>
      <p:ext uri="{BB962C8B-B14F-4D97-AF65-F5344CB8AC3E}">
        <p14:creationId xmlns:p14="http://schemas.microsoft.com/office/powerpoint/2010/main" val="122232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7" grpId="0"/>
      <p:bldP spid="18"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23</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Loan </a:t>
              </a:r>
              <a:r>
                <a:rPr lang="en-US" sz="3600" b="1" dirty="0" err="1" smtClean="0">
                  <a:latin typeface="Times New Roman" panose="02020603050405020304" pitchFamily="18" charset="0"/>
                  <a:cs typeface="Times New Roman" panose="02020603050405020304" pitchFamily="18" charset="0"/>
                </a:rPr>
                <a:t>AUSStatus</a:t>
              </a:r>
              <a:r>
                <a:rPr lang="en-US" sz="3600" b="1" dirty="0" smtClean="0">
                  <a:latin typeface="Times New Roman" panose="02020603050405020304" pitchFamily="18" charset="0"/>
                  <a:cs typeface="Times New Roman" panose="02020603050405020304" pitchFamily="18" charset="0"/>
                </a:rPr>
                <a:t> Prediction</a:t>
              </a:r>
              <a:endParaRPr lang="en-US" sz="3600" b="1" dirty="0">
                <a:latin typeface="Times New Roman" panose="02020603050405020304" pitchFamily="18" charset="0"/>
                <a:cs typeface="Times New Roman" panose="02020603050405020304" pitchFamily="18" charset="0"/>
              </a:endParaRPr>
            </a:p>
          </p:txBody>
        </p:sp>
      </p:gr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1445134" y="1115461"/>
            <a:ext cx="9697062" cy="50879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b="1" dirty="0" smtClean="0">
                <a:solidFill>
                  <a:srgbClr val="0075C9"/>
                </a:solidFill>
                <a:ea typeface="+mn-lt"/>
                <a:cs typeface="+mn-lt"/>
              </a:rPr>
              <a:t>Conclusion</a:t>
            </a:r>
            <a:endParaRPr lang="en-US" sz="2000" b="1" dirty="0">
              <a:solidFill>
                <a:srgbClr val="0075C9"/>
              </a:solidFill>
              <a:ea typeface="+mn-lt"/>
              <a:cs typeface="+mn-lt"/>
            </a:endParaRPr>
          </a:p>
          <a:p>
            <a:pPr marL="0" indent="0" algn="just" defTabSz="812720">
              <a:lnSpc>
                <a:spcPct val="150000"/>
              </a:lnSpc>
              <a:buFont typeface="Arial" panose="020B0604020202020204" pitchFamily="34" charset="0"/>
              <a:buNone/>
              <a:defRPr/>
            </a:pPr>
            <a:endParaRPr lang="en-US" sz="1800" b="1" dirty="0" smtClean="0">
              <a:solidFill>
                <a:schemeClr val="accent2">
                  <a:lumMod val="75000"/>
                </a:schemeClr>
              </a:solidFill>
            </a:endParaRPr>
          </a:p>
          <a:p>
            <a:pPr algn="just" defTabSz="812720">
              <a:lnSpc>
                <a:spcPct val="150000"/>
              </a:lnSpc>
              <a:buFontTx/>
              <a:buChar char="-"/>
              <a:defRPr/>
            </a:pPr>
            <a:r>
              <a:rPr lang="en-US" sz="1800" b="1" dirty="0" smtClean="0"/>
              <a:t>An applicant, generally if applied more than twice have high probability of rejection</a:t>
            </a:r>
          </a:p>
          <a:p>
            <a:pPr algn="just" defTabSz="812720">
              <a:lnSpc>
                <a:spcPct val="150000"/>
              </a:lnSpc>
              <a:buFontTx/>
              <a:buChar char="-"/>
              <a:defRPr/>
            </a:pPr>
            <a:r>
              <a:rPr lang="en-US" sz="1800" b="1" dirty="0" smtClean="0"/>
              <a:t>When applicant didn’t mention project type, there are more chances of being rejection</a:t>
            </a:r>
          </a:p>
          <a:p>
            <a:pPr algn="just" defTabSz="812720">
              <a:lnSpc>
                <a:spcPct val="150000"/>
              </a:lnSpc>
              <a:buFontTx/>
              <a:buChar char="-"/>
              <a:defRPr/>
            </a:pPr>
            <a:r>
              <a:rPr lang="en-US" sz="1800" b="1" dirty="0" smtClean="0"/>
              <a:t>Large monthly return payment, increase the probability of acceptance and vice versa</a:t>
            </a:r>
          </a:p>
          <a:p>
            <a:pPr algn="just" defTabSz="812720">
              <a:lnSpc>
                <a:spcPct val="150000"/>
              </a:lnSpc>
              <a:buFontTx/>
              <a:buChar char="-"/>
              <a:defRPr/>
            </a:pPr>
            <a:r>
              <a:rPr lang="en-US" sz="1800" b="1" dirty="0" smtClean="0"/>
              <a:t>Return duration of less than 100 months have high probability of application acceptance</a:t>
            </a:r>
          </a:p>
          <a:p>
            <a:pPr algn="just" defTabSz="812720">
              <a:lnSpc>
                <a:spcPct val="150000"/>
              </a:lnSpc>
              <a:buFontTx/>
              <a:buChar char="-"/>
              <a:defRPr/>
            </a:pPr>
            <a:r>
              <a:rPr lang="en-US" sz="1800" b="1" dirty="0" smtClean="0"/>
              <a:t>High monthly income or stable business increase chances of getting loan and vice versa</a:t>
            </a:r>
          </a:p>
          <a:p>
            <a:pPr algn="just" defTabSz="812720">
              <a:lnSpc>
                <a:spcPct val="150000"/>
              </a:lnSpc>
              <a:buFontTx/>
              <a:buChar char="-"/>
              <a:defRPr/>
            </a:pPr>
            <a:r>
              <a:rPr lang="en-US" sz="1800" b="1" dirty="0" smtClean="0"/>
              <a:t>Type of Project mentioned in application is very important</a:t>
            </a:r>
          </a:p>
        </p:txBody>
      </p:sp>
    </p:spTree>
    <p:extLst>
      <p:ext uri="{BB962C8B-B14F-4D97-AF65-F5344CB8AC3E}">
        <p14:creationId xmlns:p14="http://schemas.microsoft.com/office/powerpoint/2010/main" val="4293288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rgbClr val="FDFEF6"/>
                </a:solidFill>
                <a:latin typeface="Times New Roman" panose="02020603050405020304" pitchFamily="18" charset="0"/>
                <a:cs typeface="Times New Roman" panose="02020603050405020304" pitchFamily="18" charset="0"/>
              </a:rPr>
              <a:t>.</a:t>
            </a:r>
            <a:endParaRPr lang="de-DE" sz="2800" kern="0" dirty="0">
              <a:solidFill>
                <a:srgbClr val="FDFEF6"/>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442934" y="6093705"/>
            <a:ext cx="521332" cy="365125"/>
          </a:xfrm>
        </p:spPr>
        <p:txBody>
          <a:bodyPr/>
          <a:lstStyle/>
          <a:p>
            <a:fld id="{1A791804-FCC1-42DE-84BE-371365D4A817}" type="slidenum">
              <a:rPr lang="en-US" sz="1800" b="1" smtClean="0">
                <a:solidFill>
                  <a:schemeClr val="tx1"/>
                </a:solidFill>
              </a:rPr>
              <a:t>24</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Use Case 2</a:t>
              </a:r>
              <a:endParaRPr lang="en-US" sz="3600" b="1" dirty="0">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a:blip r:embed="rId3"/>
          <a:stretch>
            <a:fillRect/>
          </a:stretch>
        </p:blipFill>
        <p:spPr>
          <a:xfrm>
            <a:off x="317278" y="1315062"/>
            <a:ext cx="8443950" cy="3423223"/>
          </a:xfrm>
          <a:prstGeom prst="rect">
            <a:avLst/>
          </a:prstGeom>
        </p:spPr>
      </p:pic>
      <p:pic>
        <p:nvPicPr>
          <p:cNvPr id="7" name="Picture 6"/>
          <p:cNvPicPr>
            <a:picLocks noChangeAspect="1"/>
          </p:cNvPicPr>
          <p:nvPr/>
        </p:nvPicPr>
        <p:blipFill>
          <a:blip r:embed="rId4"/>
          <a:stretch>
            <a:fillRect/>
          </a:stretch>
        </p:blipFill>
        <p:spPr>
          <a:xfrm>
            <a:off x="9034573" y="1394565"/>
            <a:ext cx="2324100" cy="2505075"/>
          </a:xfrm>
          <a:prstGeom prst="rect">
            <a:avLst/>
          </a:prstGeom>
        </p:spPr>
      </p:pic>
      <p:sp>
        <p:nvSpPr>
          <p:cNvPr id="12" name="Rectangle 11"/>
          <p:cNvSpPr/>
          <p:nvPr/>
        </p:nvSpPr>
        <p:spPr>
          <a:xfrm>
            <a:off x="9023940" y="1676401"/>
            <a:ext cx="2397728" cy="2043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3" name="Rectangle 12"/>
          <p:cNvSpPr/>
          <p:nvPr/>
        </p:nvSpPr>
        <p:spPr>
          <a:xfrm>
            <a:off x="9023940" y="1947604"/>
            <a:ext cx="2397728" cy="2043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4" name="Rectangle 13"/>
          <p:cNvSpPr/>
          <p:nvPr/>
        </p:nvSpPr>
        <p:spPr>
          <a:xfrm>
            <a:off x="9034573" y="2197541"/>
            <a:ext cx="2397728" cy="2043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7" name="Rectangle 16"/>
          <p:cNvSpPr/>
          <p:nvPr/>
        </p:nvSpPr>
        <p:spPr>
          <a:xfrm>
            <a:off x="9045206" y="2465137"/>
            <a:ext cx="2397728" cy="2043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 name="Content Placeholder 2">
            <a:extLst>
              <a:ext uri="{FF2B5EF4-FFF2-40B4-BE49-F238E27FC236}">
                <a16:creationId xmlns="" xmlns:a16="http://schemas.microsoft.com/office/drawing/2014/main" id="{750A0D06-2342-8B40-941A-10FA113ABCF3}"/>
              </a:ext>
            </a:extLst>
          </p:cNvPr>
          <p:cNvSpPr txBox="1">
            <a:spLocks/>
          </p:cNvSpPr>
          <p:nvPr/>
        </p:nvSpPr>
        <p:spPr>
          <a:xfrm>
            <a:off x="563417" y="4853470"/>
            <a:ext cx="10868094" cy="111964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ea typeface="+mn-lt"/>
                <a:cs typeface="+mn-lt"/>
              </a:rPr>
              <a:t>In this use case, we predict Loan Status using features discussed, using Random Forest Classification Technique (Supervised Machine Learning Algorithm).</a:t>
            </a:r>
            <a:endParaRPr lang="en-US" sz="1800" b="1" dirty="0"/>
          </a:p>
        </p:txBody>
      </p:sp>
    </p:spTree>
    <p:extLst>
      <p:ext uri="{BB962C8B-B14F-4D97-AF65-F5344CB8AC3E}">
        <p14:creationId xmlns:p14="http://schemas.microsoft.com/office/powerpoint/2010/main" val="264293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fltVal val="0"/>
                                          </p:val>
                                        </p:tav>
                                        <p:tav tm="100000">
                                          <p:val>
                                            <p:strVal val="#ppt_w"/>
                                          </p:val>
                                        </p:tav>
                                      </p:tavLst>
                                    </p:anim>
                                    <p:anim calcmode="lin" valueType="num">
                                      <p:cBhvr>
                                        <p:cTn id="15" dur="1000" fill="hold"/>
                                        <p:tgtEl>
                                          <p:spTgt spid="13"/>
                                        </p:tgtEl>
                                        <p:attrNameLst>
                                          <p:attrName>ppt_h</p:attrName>
                                        </p:attrNameLst>
                                      </p:cBhvr>
                                      <p:tavLst>
                                        <p:tav tm="0">
                                          <p:val>
                                            <p:fltVal val="0"/>
                                          </p:val>
                                        </p:tav>
                                        <p:tav tm="100000">
                                          <p:val>
                                            <p:strVal val="#ppt_h"/>
                                          </p:val>
                                        </p:tav>
                                      </p:tavLst>
                                    </p:anim>
                                    <p:anim calcmode="lin" valueType="num">
                                      <p:cBhvr>
                                        <p:cTn id="16" dur="1000" fill="hold"/>
                                        <p:tgtEl>
                                          <p:spTgt spid="13"/>
                                        </p:tgtEl>
                                        <p:attrNameLst>
                                          <p:attrName>style.rotation</p:attrName>
                                        </p:attrNameLst>
                                      </p:cBhvr>
                                      <p:tavLst>
                                        <p:tav tm="0">
                                          <p:val>
                                            <p:fltVal val="90"/>
                                          </p:val>
                                        </p:tav>
                                        <p:tav tm="100000">
                                          <p:val>
                                            <p:fltVal val="0"/>
                                          </p:val>
                                        </p:tav>
                                      </p:tavLst>
                                    </p:anim>
                                    <p:animEffect transition="in" filter="fade">
                                      <p:cBhvr>
                                        <p:cTn id="17" dur="1000"/>
                                        <p:tgtEl>
                                          <p:spTgt spid="13"/>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1000" fill="hold"/>
                                        <p:tgtEl>
                                          <p:spTgt spid="14"/>
                                        </p:tgtEl>
                                        <p:attrNameLst>
                                          <p:attrName>ppt_w</p:attrName>
                                        </p:attrNameLst>
                                      </p:cBhvr>
                                      <p:tavLst>
                                        <p:tav tm="0">
                                          <p:val>
                                            <p:fltVal val="0"/>
                                          </p:val>
                                        </p:tav>
                                        <p:tav tm="100000">
                                          <p:val>
                                            <p:strVal val="#ppt_w"/>
                                          </p:val>
                                        </p:tav>
                                      </p:tavLst>
                                    </p:anim>
                                    <p:anim calcmode="lin" valueType="num">
                                      <p:cBhvr>
                                        <p:cTn id="22" dur="1000" fill="hold"/>
                                        <p:tgtEl>
                                          <p:spTgt spid="14"/>
                                        </p:tgtEl>
                                        <p:attrNameLst>
                                          <p:attrName>ppt_h</p:attrName>
                                        </p:attrNameLst>
                                      </p:cBhvr>
                                      <p:tavLst>
                                        <p:tav tm="0">
                                          <p:val>
                                            <p:fltVal val="0"/>
                                          </p:val>
                                        </p:tav>
                                        <p:tav tm="100000">
                                          <p:val>
                                            <p:strVal val="#ppt_h"/>
                                          </p:val>
                                        </p:tav>
                                      </p:tavLst>
                                    </p:anim>
                                    <p:anim calcmode="lin" valueType="num">
                                      <p:cBhvr>
                                        <p:cTn id="23" dur="1000" fill="hold"/>
                                        <p:tgtEl>
                                          <p:spTgt spid="14"/>
                                        </p:tgtEl>
                                        <p:attrNameLst>
                                          <p:attrName>style.rotation</p:attrName>
                                        </p:attrNameLst>
                                      </p:cBhvr>
                                      <p:tavLst>
                                        <p:tav tm="0">
                                          <p:val>
                                            <p:fltVal val="90"/>
                                          </p:val>
                                        </p:tav>
                                        <p:tav tm="100000">
                                          <p:val>
                                            <p:fltVal val="0"/>
                                          </p:val>
                                        </p:tav>
                                      </p:tavLst>
                                    </p:anim>
                                    <p:animEffect transition="in" filter="fade">
                                      <p:cBhvr>
                                        <p:cTn id="24" dur="1000"/>
                                        <p:tgtEl>
                                          <p:spTgt spid="14"/>
                                        </p:tgtEl>
                                      </p:cBhvr>
                                    </p:animEffect>
                                  </p:childTnLst>
                                </p:cTn>
                              </p:par>
                            </p:childTnLst>
                          </p:cTn>
                        </p:par>
                        <p:par>
                          <p:cTn id="25" fill="hold">
                            <p:stCondLst>
                              <p:cond delay="3000"/>
                            </p:stCondLst>
                            <p:childTnLst>
                              <p:par>
                                <p:cTn id="26" presetID="31"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460717" y="3196306"/>
            <a:ext cx="4686300" cy="3533775"/>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25</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Loan Status Prediction</a:t>
              </a:r>
              <a:endParaRPr lang="en-US" sz="3600" b="1" dirty="0">
                <a:latin typeface="Times New Roman" panose="02020603050405020304" pitchFamily="18" charset="0"/>
                <a:cs typeface="Times New Roman" panose="02020603050405020304" pitchFamily="18" charset="0"/>
              </a:endParaRPr>
            </a:p>
          </p:txBody>
        </p:sp>
      </p:gr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1384976" y="996739"/>
            <a:ext cx="9697062" cy="464579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We consider only Denied, Accepted, Expired and Cancelled Data for training Machine Learning Algorithm</a:t>
            </a:r>
            <a:endParaRPr lang="en-US" sz="1800" b="1" dirty="0" smtClean="0">
              <a:solidFill>
                <a:schemeClr val="accent2">
                  <a:lumMod val="75000"/>
                </a:schemeClr>
              </a:solidFill>
            </a:endParaRPr>
          </a:p>
          <a:p>
            <a:pPr marL="0" indent="0" algn="just" defTabSz="812720">
              <a:lnSpc>
                <a:spcPct val="150000"/>
              </a:lnSpc>
              <a:buFont typeface="Arial" panose="020B0604020202020204" pitchFamily="34" charset="0"/>
              <a:buNone/>
              <a:defRPr/>
            </a:pPr>
            <a:r>
              <a:rPr lang="en-US" sz="1800" b="1" dirty="0" smtClean="0"/>
              <a:t>Model Performance:-</a:t>
            </a:r>
          </a:p>
          <a:p>
            <a:pPr marL="0" indent="0" algn="just" defTabSz="812720">
              <a:lnSpc>
                <a:spcPct val="150000"/>
              </a:lnSpc>
              <a:buNone/>
              <a:defRPr/>
            </a:pPr>
            <a:r>
              <a:rPr lang="en-US" sz="1800" dirty="0">
                <a:solidFill>
                  <a:schemeClr val="accent2">
                    <a:lumMod val="75000"/>
                  </a:schemeClr>
                </a:solidFill>
              </a:rPr>
              <a:t>An Accurate Model has been trained, which correctly classify data up to </a:t>
            </a:r>
            <a:r>
              <a:rPr lang="en-US" sz="1800" b="1" dirty="0" smtClean="0">
                <a:solidFill>
                  <a:schemeClr val="accent2">
                    <a:lumMod val="75000"/>
                  </a:schemeClr>
                </a:solidFill>
              </a:rPr>
              <a:t>78% </a:t>
            </a:r>
            <a:r>
              <a:rPr lang="en-US" sz="1800" b="1" dirty="0">
                <a:solidFill>
                  <a:schemeClr val="accent2">
                    <a:lumMod val="75000"/>
                  </a:schemeClr>
                </a:solidFill>
              </a:rPr>
              <a:t>accuracy</a:t>
            </a:r>
            <a:endParaRPr lang="en-US" sz="1800" b="1" dirty="0"/>
          </a:p>
        </p:txBody>
      </p:sp>
      <p:sp>
        <p:nvSpPr>
          <p:cNvPr id="14" name="Rectangle 13"/>
          <p:cNvSpPr/>
          <p:nvPr/>
        </p:nvSpPr>
        <p:spPr>
          <a:xfrm>
            <a:off x="3912699" y="5993269"/>
            <a:ext cx="375858" cy="205741"/>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7" name="Rectangle 16"/>
          <p:cNvSpPr/>
          <p:nvPr/>
        </p:nvSpPr>
        <p:spPr>
          <a:xfrm>
            <a:off x="4364681" y="6159312"/>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 name="Rectangle 17"/>
          <p:cNvSpPr/>
          <p:nvPr/>
        </p:nvSpPr>
        <p:spPr>
          <a:xfrm>
            <a:off x="6792063" y="4728029"/>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9" name="Content Placeholder 2">
            <a:extLst>
              <a:ext uri="{FF2B5EF4-FFF2-40B4-BE49-F238E27FC236}">
                <a16:creationId xmlns="" xmlns:a16="http://schemas.microsoft.com/office/drawing/2014/main" id="{750A0D06-2342-8B40-941A-10FA113ABCF3}"/>
              </a:ext>
            </a:extLst>
          </p:cNvPr>
          <p:cNvSpPr txBox="1">
            <a:spLocks/>
          </p:cNvSpPr>
          <p:nvPr/>
        </p:nvSpPr>
        <p:spPr>
          <a:xfrm>
            <a:off x="8620483" y="4525668"/>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400" b="1" dirty="0" smtClean="0">
                <a:solidFill>
                  <a:schemeClr val="accent6">
                    <a:lumMod val="75000"/>
                  </a:schemeClr>
                </a:solidFill>
              </a:rPr>
              <a:t>Correctly Classifying Power</a:t>
            </a:r>
          </a:p>
        </p:txBody>
      </p:sp>
      <p:sp>
        <p:nvSpPr>
          <p:cNvPr id="20" name="Rectangle 19"/>
          <p:cNvSpPr/>
          <p:nvPr/>
        </p:nvSpPr>
        <p:spPr>
          <a:xfrm>
            <a:off x="4711707" y="6353185"/>
            <a:ext cx="449840" cy="180201"/>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1" name="Rectangle 20"/>
          <p:cNvSpPr/>
          <p:nvPr/>
        </p:nvSpPr>
        <p:spPr>
          <a:xfrm>
            <a:off x="5245771" y="6503378"/>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Tree>
    <p:extLst>
      <p:ext uri="{BB962C8B-B14F-4D97-AF65-F5344CB8AC3E}">
        <p14:creationId xmlns:p14="http://schemas.microsoft.com/office/powerpoint/2010/main" val="365472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1000" fill="hold"/>
                                        <p:tgtEl>
                                          <p:spTgt spid="17"/>
                                        </p:tgtEl>
                                        <p:attrNameLst>
                                          <p:attrName>ppt_w</p:attrName>
                                        </p:attrNameLst>
                                      </p:cBhvr>
                                      <p:tavLst>
                                        <p:tav tm="0">
                                          <p:val>
                                            <p:fltVal val="0"/>
                                          </p:val>
                                        </p:tav>
                                        <p:tav tm="100000">
                                          <p:val>
                                            <p:strVal val="#ppt_w"/>
                                          </p:val>
                                        </p:tav>
                                      </p:tavLst>
                                    </p:anim>
                                    <p:anim calcmode="lin" valueType="num">
                                      <p:cBhvr>
                                        <p:cTn id="14" dur="1000" fill="hold"/>
                                        <p:tgtEl>
                                          <p:spTgt spid="17"/>
                                        </p:tgtEl>
                                        <p:attrNameLst>
                                          <p:attrName>ppt_h</p:attrName>
                                        </p:attrNameLst>
                                      </p:cBhvr>
                                      <p:tavLst>
                                        <p:tav tm="0">
                                          <p:val>
                                            <p:fltVal val="0"/>
                                          </p:val>
                                        </p:tav>
                                        <p:tav tm="100000">
                                          <p:val>
                                            <p:strVal val="#ppt_h"/>
                                          </p:val>
                                        </p:tav>
                                      </p:tavLst>
                                    </p:anim>
                                    <p:anim calcmode="lin" valueType="num">
                                      <p:cBhvr>
                                        <p:cTn id="15" dur="1000" fill="hold"/>
                                        <p:tgtEl>
                                          <p:spTgt spid="17"/>
                                        </p:tgtEl>
                                        <p:attrNameLst>
                                          <p:attrName>style.rotation</p:attrName>
                                        </p:attrNameLst>
                                      </p:cBhvr>
                                      <p:tavLst>
                                        <p:tav tm="0">
                                          <p:val>
                                            <p:fltVal val="90"/>
                                          </p:val>
                                        </p:tav>
                                        <p:tav tm="100000">
                                          <p:val>
                                            <p:fltVal val="0"/>
                                          </p:val>
                                        </p:tav>
                                      </p:tavLst>
                                    </p:anim>
                                    <p:animEffect transition="in" filter="fade">
                                      <p:cBhvr>
                                        <p:cTn id="16" dur="1000"/>
                                        <p:tgtEl>
                                          <p:spTgt spid="1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1000" fill="hold"/>
                                        <p:tgtEl>
                                          <p:spTgt spid="20"/>
                                        </p:tgtEl>
                                        <p:attrNameLst>
                                          <p:attrName>ppt_w</p:attrName>
                                        </p:attrNameLst>
                                      </p:cBhvr>
                                      <p:tavLst>
                                        <p:tav tm="0">
                                          <p:val>
                                            <p:fltVal val="0"/>
                                          </p:val>
                                        </p:tav>
                                        <p:tav tm="100000">
                                          <p:val>
                                            <p:strVal val="#ppt_w"/>
                                          </p:val>
                                        </p:tav>
                                      </p:tavLst>
                                    </p:anim>
                                    <p:anim calcmode="lin" valueType="num">
                                      <p:cBhvr>
                                        <p:cTn id="32" dur="1000" fill="hold"/>
                                        <p:tgtEl>
                                          <p:spTgt spid="20"/>
                                        </p:tgtEl>
                                        <p:attrNameLst>
                                          <p:attrName>ppt_h</p:attrName>
                                        </p:attrNameLst>
                                      </p:cBhvr>
                                      <p:tavLst>
                                        <p:tav tm="0">
                                          <p:val>
                                            <p:fltVal val="0"/>
                                          </p:val>
                                        </p:tav>
                                        <p:tav tm="100000">
                                          <p:val>
                                            <p:strVal val="#ppt_h"/>
                                          </p:val>
                                        </p:tav>
                                      </p:tavLst>
                                    </p:anim>
                                    <p:anim calcmode="lin" valueType="num">
                                      <p:cBhvr>
                                        <p:cTn id="33" dur="1000" fill="hold"/>
                                        <p:tgtEl>
                                          <p:spTgt spid="20"/>
                                        </p:tgtEl>
                                        <p:attrNameLst>
                                          <p:attrName>style.rotation</p:attrName>
                                        </p:attrNameLst>
                                      </p:cBhvr>
                                      <p:tavLst>
                                        <p:tav tm="0">
                                          <p:val>
                                            <p:fltVal val="90"/>
                                          </p:val>
                                        </p:tav>
                                        <p:tav tm="100000">
                                          <p:val>
                                            <p:fltVal val="0"/>
                                          </p:val>
                                        </p:tav>
                                      </p:tavLst>
                                    </p:anim>
                                    <p:animEffect transition="in" filter="fade">
                                      <p:cBhvr>
                                        <p:cTn id="34" dur="1000"/>
                                        <p:tgtEl>
                                          <p:spTgt spid="20"/>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1000" fill="hold"/>
                                        <p:tgtEl>
                                          <p:spTgt spid="21"/>
                                        </p:tgtEl>
                                        <p:attrNameLst>
                                          <p:attrName>ppt_w</p:attrName>
                                        </p:attrNameLst>
                                      </p:cBhvr>
                                      <p:tavLst>
                                        <p:tav tm="0">
                                          <p:val>
                                            <p:fltVal val="0"/>
                                          </p:val>
                                        </p:tav>
                                        <p:tav tm="100000">
                                          <p:val>
                                            <p:strVal val="#ppt_w"/>
                                          </p:val>
                                        </p:tav>
                                      </p:tavLst>
                                    </p:anim>
                                    <p:anim calcmode="lin" valueType="num">
                                      <p:cBhvr>
                                        <p:cTn id="38" dur="1000" fill="hold"/>
                                        <p:tgtEl>
                                          <p:spTgt spid="21"/>
                                        </p:tgtEl>
                                        <p:attrNameLst>
                                          <p:attrName>ppt_h</p:attrName>
                                        </p:attrNameLst>
                                      </p:cBhvr>
                                      <p:tavLst>
                                        <p:tav tm="0">
                                          <p:val>
                                            <p:fltVal val="0"/>
                                          </p:val>
                                        </p:tav>
                                        <p:tav tm="100000">
                                          <p:val>
                                            <p:strVal val="#ppt_h"/>
                                          </p:val>
                                        </p:tav>
                                      </p:tavLst>
                                    </p:anim>
                                    <p:anim calcmode="lin" valueType="num">
                                      <p:cBhvr>
                                        <p:cTn id="39" dur="1000" fill="hold"/>
                                        <p:tgtEl>
                                          <p:spTgt spid="21"/>
                                        </p:tgtEl>
                                        <p:attrNameLst>
                                          <p:attrName>style.rotation</p:attrName>
                                        </p:attrNameLst>
                                      </p:cBhvr>
                                      <p:tavLst>
                                        <p:tav tm="0">
                                          <p:val>
                                            <p:fltVal val="90"/>
                                          </p:val>
                                        </p:tav>
                                        <p:tav tm="100000">
                                          <p:val>
                                            <p:fltVal val="0"/>
                                          </p:val>
                                        </p:tav>
                                      </p:tavLst>
                                    </p:anim>
                                    <p:animEffect transition="in" filter="fade">
                                      <p:cBhvr>
                                        <p:cTn id="40"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p:bldP spid="20" grpId="0" animBg="1"/>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26</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Loan Status Prediction</a:t>
              </a:r>
              <a:endParaRPr lang="en-US" sz="3600" b="1" dirty="0">
                <a:latin typeface="Times New Roman" panose="02020603050405020304" pitchFamily="18" charset="0"/>
                <a:cs typeface="Times New Roman" panose="02020603050405020304" pitchFamily="18" charset="0"/>
              </a:endParaRPr>
            </a:p>
          </p:txBody>
        </p:sp>
      </p:grpSp>
      <p:pic>
        <p:nvPicPr>
          <p:cNvPr id="7" name="Picture 6"/>
          <p:cNvPicPr>
            <a:picLocks noChangeAspect="1"/>
          </p:cNvPicPr>
          <p:nvPr/>
        </p:nvPicPr>
        <p:blipFill>
          <a:blip r:embed="rId3"/>
          <a:stretch>
            <a:fillRect/>
          </a:stretch>
        </p:blipFill>
        <p:spPr>
          <a:xfrm>
            <a:off x="1213705" y="1123638"/>
            <a:ext cx="9344025" cy="5006163"/>
          </a:xfrm>
          <a:prstGeom prst="rect">
            <a:avLst/>
          </a:prstGeom>
        </p:spPr>
      </p:pic>
      <p:sp>
        <p:nvSpPr>
          <p:cNvPr id="10" name="Content Placeholder 2">
            <a:extLst>
              <a:ext uri="{FF2B5EF4-FFF2-40B4-BE49-F238E27FC236}">
                <a16:creationId xmlns="" xmlns:a16="http://schemas.microsoft.com/office/drawing/2014/main" id="{750A0D06-2342-8B40-941A-10FA113ABCF3}"/>
              </a:ext>
            </a:extLst>
          </p:cNvPr>
          <p:cNvSpPr txBox="1">
            <a:spLocks/>
          </p:cNvSpPr>
          <p:nvPr/>
        </p:nvSpPr>
        <p:spPr>
          <a:xfrm>
            <a:off x="7916820" y="1203272"/>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Important Features are:-</a:t>
            </a:r>
          </a:p>
        </p:txBody>
      </p:sp>
      <p:sp>
        <p:nvSpPr>
          <p:cNvPr id="12" name="Content Placeholder 2">
            <a:extLst>
              <a:ext uri="{FF2B5EF4-FFF2-40B4-BE49-F238E27FC236}">
                <a16:creationId xmlns="" xmlns:a16="http://schemas.microsoft.com/office/drawing/2014/main" id="{750A0D06-2342-8B40-941A-10FA113ABCF3}"/>
              </a:ext>
            </a:extLst>
          </p:cNvPr>
          <p:cNvSpPr txBox="1">
            <a:spLocks/>
          </p:cNvSpPr>
          <p:nvPr/>
        </p:nvSpPr>
        <p:spPr>
          <a:xfrm>
            <a:off x="7916820" y="1593757"/>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Monthly Income</a:t>
            </a:r>
          </a:p>
        </p:txBody>
      </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7916819" y="1984242"/>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Age of Applicant</a:t>
            </a:r>
          </a:p>
        </p:txBody>
      </p:sp>
      <p:sp>
        <p:nvSpPr>
          <p:cNvPr id="14" name="Content Placeholder 2">
            <a:extLst>
              <a:ext uri="{FF2B5EF4-FFF2-40B4-BE49-F238E27FC236}">
                <a16:creationId xmlns="" xmlns:a16="http://schemas.microsoft.com/office/drawing/2014/main" id="{750A0D06-2342-8B40-941A-10FA113ABCF3}"/>
              </a:ext>
            </a:extLst>
          </p:cNvPr>
          <p:cNvSpPr txBox="1">
            <a:spLocks/>
          </p:cNvSpPr>
          <p:nvPr/>
        </p:nvSpPr>
        <p:spPr>
          <a:xfrm>
            <a:off x="7916819" y="2418151"/>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Monthly Payment (Return)</a:t>
            </a:r>
          </a:p>
        </p:txBody>
      </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7916819" y="2826134"/>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Interest Rate</a:t>
            </a:r>
          </a:p>
        </p:txBody>
      </p:sp>
      <p:sp>
        <p:nvSpPr>
          <p:cNvPr id="18" name="Content Placeholder 2">
            <a:extLst>
              <a:ext uri="{FF2B5EF4-FFF2-40B4-BE49-F238E27FC236}">
                <a16:creationId xmlns="" xmlns:a16="http://schemas.microsoft.com/office/drawing/2014/main" id="{750A0D06-2342-8B40-941A-10FA113ABCF3}"/>
              </a:ext>
            </a:extLst>
          </p:cNvPr>
          <p:cNvSpPr txBox="1">
            <a:spLocks/>
          </p:cNvSpPr>
          <p:nvPr/>
        </p:nvSpPr>
        <p:spPr>
          <a:xfrm>
            <a:off x="7916819" y="3216619"/>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Loan terms in Months</a:t>
            </a:r>
          </a:p>
        </p:txBody>
      </p:sp>
      <p:sp>
        <p:nvSpPr>
          <p:cNvPr id="19" name="Content Placeholder 2">
            <a:extLst>
              <a:ext uri="{FF2B5EF4-FFF2-40B4-BE49-F238E27FC236}">
                <a16:creationId xmlns="" xmlns:a16="http://schemas.microsoft.com/office/drawing/2014/main" id="{750A0D06-2342-8B40-941A-10FA113ABCF3}"/>
              </a:ext>
            </a:extLst>
          </p:cNvPr>
          <p:cNvSpPr txBox="1">
            <a:spLocks/>
          </p:cNvSpPr>
          <p:nvPr/>
        </p:nvSpPr>
        <p:spPr>
          <a:xfrm>
            <a:off x="7916819" y="3654144"/>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Project Type (Work)</a:t>
            </a:r>
          </a:p>
        </p:txBody>
      </p:sp>
      <p:sp>
        <p:nvSpPr>
          <p:cNvPr id="20" name="Content Placeholder 2">
            <a:extLst>
              <a:ext uri="{FF2B5EF4-FFF2-40B4-BE49-F238E27FC236}">
                <a16:creationId xmlns="" xmlns:a16="http://schemas.microsoft.com/office/drawing/2014/main" id="{750A0D06-2342-8B40-941A-10FA113ABCF3}"/>
              </a:ext>
            </a:extLst>
          </p:cNvPr>
          <p:cNvSpPr txBox="1">
            <a:spLocks/>
          </p:cNvSpPr>
          <p:nvPr/>
        </p:nvSpPr>
        <p:spPr>
          <a:xfrm>
            <a:off x="7916818" y="4003027"/>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Applicant Previous Loan</a:t>
            </a:r>
          </a:p>
        </p:txBody>
      </p:sp>
    </p:spTree>
    <p:extLst>
      <p:ext uri="{BB962C8B-B14F-4D97-AF65-F5344CB8AC3E}">
        <p14:creationId xmlns:p14="http://schemas.microsoft.com/office/powerpoint/2010/main" val="66283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7" grpId="0"/>
      <p:bldP spid="18" grpId="0"/>
      <p:bldP spid="19" grpId="0"/>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27</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Loan Status Prediction</a:t>
              </a:r>
              <a:endParaRPr lang="en-US" sz="3600" b="1" dirty="0">
                <a:latin typeface="Times New Roman" panose="02020603050405020304" pitchFamily="18" charset="0"/>
                <a:cs typeface="Times New Roman" panose="02020603050405020304" pitchFamily="18" charset="0"/>
              </a:endParaRPr>
            </a:p>
          </p:txBody>
        </p:sp>
      </p:gr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1445134" y="1115461"/>
            <a:ext cx="9697062" cy="50879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b="1" dirty="0" smtClean="0">
                <a:solidFill>
                  <a:srgbClr val="0075C9"/>
                </a:solidFill>
                <a:ea typeface="+mn-lt"/>
                <a:cs typeface="+mn-lt"/>
              </a:rPr>
              <a:t>Conclusion</a:t>
            </a:r>
            <a:endParaRPr lang="en-US" sz="2000" b="1" dirty="0">
              <a:solidFill>
                <a:srgbClr val="0075C9"/>
              </a:solidFill>
              <a:ea typeface="+mn-lt"/>
              <a:cs typeface="+mn-lt"/>
            </a:endParaRPr>
          </a:p>
          <a:p>
            <a:pPr marL="0" indent="0" algn="just" defTabSz="812720">
              <a:lnSpc>
                <a:spcPct val="150000"/>
              </a:lnSpc>
              <a:buFont typeface="Arial" panose="020B0604020202020204" pitchFamily="34" charset="0"/>
              <a:buNone/>
              <a:defRPr/>
            </a:pPr>
            <a:endParaRPr lang="en-US" sz="1800" b="1" dirty="0" smtClean="0">
              <a:solidFill>
                <a:schemeClr val="accent2">
                  <a:lumMod val="75000"/>
                </a:schemeClr>
              </a:solidFill>
            </a:endParaRPr>
          </a:p>
          <a:p>
            <a:pPr algn="just" defTabSz="812720">
              <a:lnSpc>
                <a:spcPct val="150000"/>
              </a:lnSpc>
              <a:buFontTx/>
              <a:buChar char="-"/>
              <a:defRPr/>
            </a:pPr>
            <a:r>
              <a:rPr lang="en-US" sz="1800" b="1" dirty="0" smtClean="0"/>
              <a:t>High monthly income or stable business increase chances of getting loan and vice versa</a:t>
            </a:r>
          </a:p>
          <a:p>
            <a:pPr algn="just" defTabSz="812720">
              <a:lnSpc>
                <a:spcPct val="150000"/>
              </a:lnSpc>
              <a:buFontTx/>
              <a:buChar char="-"/>
              <a:defRPr/>
            </a:pPr>
            <a:r>
              <a:rPr lang="en-US" sz="1800" b="1" dirty="0" smtClean="0"/>
              <a:t>Very large monthly return can leads to default of an applicants (so select reasonable amount)</a:t>
            </a:r>
          </a:p>
          <a:p>
            <a:pPr algn="just" defTabSz="812720">
              <a:lnSpc>
                <a:spcPct val="150000"/>
              </a:lnSpc>
              <a:buFontTx/>
              <a:buChar char="-"/>
              <a:defRPr/>
            </a:pPr>
            <a:r>
              <a:rPr lang="en-US" sz="1800" b="1" dirty="0" smtClean="0"/>
              <a:t>High interest rate can leads to cancelation by applicants</a:t>
            </a:r>
          </a:p>
          <a:p>
            <a:pPr algn="just" defTabSz="812720">
              <a:lnSpc>
                <a:spcPct val="150000"/>
              </a:lnSpc>
              <a:buFontTx/>
              <a:buChar char="-"/>
              <a:defRPr/>
            </a:pPr>
            <a:r>
              <a:rPr lang="en-US" sz="1800" b="1" dirty="0" smtClean="0"/>
              <a:t>Return duration of less than 100 months have high probability of application acceptance</a:t>
            </a:r>
          </a:p>
          <a:p>
            <a:pPr algn="just" defTabSz="812720">
              <a:lnSpc>
                <a:spcPct val="150000"/>
              </a:lnSpc>
              <a:buFontTx/>
              <a:buChar char="-"/>
              <a:defRPr/>
            </a:pPr>
            <a:r>
              <a:rPr lang="en-US" sz="1800" b="1" dirty="0" smtClean="0"/>
              <a:t>When applicant didn’t mention project type, there are more chances of being rejection</a:t>
            </a:r>
          </a:p>
          <a:p>
            <a:pPr algn="just" defTabSz="812720">
              <a:lnSpc>
                <a:spcPct val="150000"/>
              </a:lnSpc>
              <a:buFontTx/>
              <a:buChar char="-"/>
              <a:defRPr/>
            </a:pPr>
            <a:r>
              <a:rPr lang="en-US" sz="1800" b="1" dirty="0" smtClean="0"/>
              <a:t>Type of Project mentioned in application is very important</a:t>
            </a:r>
          </a:p>
        </p:txBody>
      </p:sp>
    </p:spTree>
    <p:extLst>
      <p:ext uri="{BB962C8B-B14F-4D97-AF65-F5344CB8AC3E}">
        <p14:creationId xmlns:p14="http://schemas.microsoft.com/office/powerpoint/2010/main" val="756150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rgbClr val="FDFEF6"/>
                </a:solidFill>
                <a:latin typeface="Times New Roman" panose="02020603050405020304" pitchFamily="18" charset="0"/>
                <a:cs typeface="Times New Roman" panose="02020603050405020304" pitchFamily="18" charset="0"/>
              </a:rPr>
              <a:t>.</a:t>
            </a:r>
            <a:endParaRPr lang="de-DE" sz="2800" kern="0" dirty="0">
              <a:solidFill>
                <a:srgbClr val="FDFEF6"/>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9888" y="6093705"/>
            <a:ext cx="444378" cy="365125"/>
          </a:xfrm>
        </p:spPr>
        <p:txBody>
          <a:bodyPr/>
          <a:lstStyle/>
          <a:p>
            <a:fld id="{1A791804-FCC1-42DE-84BE-371365D4A817}" type="slidenum">
              <a:rPr lang="en-US" sz="1800" b="1" smtClean="0">
                <a:solidFill>
                  <a:schemeClr val="tx1"/>
                </a:solidFill>
              </a:rPr>
              <a:t>28</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Use Case 3</a:t>
              </a:r>
              <a:endParaRPr lang="en-US" sz="3600" b="1" dirty="0">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a:blip r:embed="rId3"/>
          <a:stretch>
            <a:fillRect/>
          </a:stretch>
        </p:blipFill>
        <p:spPr>
          <a:xfrm>
            <a:off x="542970" y="1295135"/>
            <a:ext cx="8348257" cy="3302423"/>
          </a:xfrm>
          <a:prstGeom prst="rect">
            <a:avLst/>
          </a:prstGeom>
        </p:spPr>
      </p:pic>
      <p:pic>
        <p:nvPicPr>
          <p:cNvPr id="7" name="Picture 6"/>
          <p:cNvPicPr>
            <a:picLocks noChangeAspect="1"/>
          </p:cNvPicPr>
          <p:nvPr/>
        </p:nvPicPr>
        <p:blipFill>
          <a:blip r:embed="rId4"/>
          <a:stretch>
            <a:fillRect/>
          </a:stretch>
        </p:blipFill>
        <p:spPr>
          <a:xfrm>
            <a:off x="9148163" y="1203272"/>
            <a:ext cx="2371725" cy="1743075"/>
          </a:xfrm>
          <a:prstGeom prst="rect">
            <a:avLst/>
          </a:prstGeom>
        </p:spPr>
      </p:pic>
      <p:sp>
        <p:nvSpPr>
          <p:cNvPr id="12" name="Content Placeholder 2">
            <a:extLst>
              <a:ext uri="{FF2B5EF4-FFF2-40B4-BE49-F238E27FC236}">
                <a16:creationId xmlns="" xmlns:a16="http://schemas.microsoft.com/office/drawing/2014/main" id="{750A0D06-2342-8B40-941A-10FA113ABCF3}"/>
              </a:ext>
            </a:extLst>
          </p:cNvPr>
          <p:cNvSpPr txBox="1">
            <a:spLocks/>
          </p:cNvSpPr>
          <p:nvPr/>
        </p:nvSpPr>
        <p:spPr>
          <a:xfrm>
            <a:off x="809556" y="4643537"/>
            <a:ext cx="10868094" cy="111964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ea typeface="+mn-lt"/>
                <a:cs typeface="+mn-lt"/>
              </a:rPr>
              <a:t>In this use case, we predict Auto Decision using features discussed, using Random Forest Classification Technique (Supervised Machine Learning Algorithm).</a:t>
            </a:r>
            <a:endParaRPr lang="en-US" sz="1800" b="1" dirty="0"/>
          </a:p>
        </p:txBody>
      </p:sp>
    </p:spTree>
    <p:extLst>
      <p:ext uri="{BB962C8B-B14F-4D97-AF65-F5344CB8AC3E}">
        <p14:creationId xmlns:p14="http://schemas.microsoft.com/office/powerpoint/2010/main" val="1409396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816002" y="3547417"/>
            <a:ext cx="4200525" cy="2876550"/>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2806422"/>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29</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Auto Decision Prediction</a:t>
              </a:r>
              <a:endParaRPr lang="en-US" sz="3600" b="1" dirty="0">
                <a:latin typeface="Times New Roman" panose="02020603050405020304" pitchFamily="18" charset="0"/>
                <a:cs typeface="Times New Roman" panose="02020603050405020304" pitchFamily="18" charset="0"/>
              </a:endParaRPr>
            </a:p>
          </p:txBody>
        </p:sp>
      </p:gr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1445134" y="1115461"/>
            <a:ext cx="9697062" cy="257833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We consider only Approved and Denied Data for training Machine Learning Algorithm</a:t>
            </a:r>
            <a:endParaRPr lang="en-US" sz="2000" dirty="0">
              <a:solidFill>
                <a:srgbClr val="0075C9"/>
              </a:solidFill>
              <a:ea typeface="+mn-lt"/>
              <a:cs typeface="+mn-lt"/>
            </a:endParaRPr>
          </a:p>
          <a:p>
            <a:pPr marL="0" indent="0" algn="just" defTabSz="812720">
              <a:lnSpc>
                <a:spcPct val="150000"/>
              </a:lnSpc>
              <a:buFont typeface="Arial" panose="020B0604020202020204" pitchFamily="34" charset="0"/>
              <a:buNone/>
              <a:defRPr/>
            </a:pPr>
            <a:endParaRPr lang="en-US" sz="1800" b="1" dirty="0" smtClean="0">
              <a:solidFill>
                <a:schemeClr val="accent2">
                  <a:lumMod val="75000"/>
                </a:schemeClr>
              </a:solidFill>
            </a:endParaRPr>
          </a:p>
          <a:p>
            <a:pPr marL="0" indent="0" algn="just" defTabSz="812720">
              <a:lnSpc>
                <a:spcPct val="150000"/>
              </a:lnSpc>
              <a:buFont typeface="Arial" panose="020B0604020202020204" pitchFamily="34" charset="0"/>
              <a:buNone/>
              <a:defRPr/>
            </a:pPr>
            <a:r>
              <a:rPr lang="en-US" sz="1800" b="1" dirty="0" smtClean="0"/>
              <a:t>Model Performance:-</a:t>
            </a:r>
          </a:p>
          <a:p>
            <a:pPr marL="0" indent="0" algn="just" defTabSz="812720">
              <a:lnSpc>
                <a:spcPct val="150000"/>
              </a:lnSpc>
              <a:buNone/>
              <a:defRPr/>
            </a:pPr>
            <a:r>
              <a:rPr lang="en-US" sz="1800" dirty="0">
                <a:solidFill>
                  <a:schemeClr val="accent2">
                    <a:lumMod val="75000"/>
                  </a:schemeClr>
                </a:solidFill>
              </a:rPr>
              <a:t>An Accurate Model has been trained, which correctly classify data up to </a:t>
            </a:r>
            <a:r>
              <a:rPr lang="en-US" sz="1800" b="1" dirty="0" smtClean="0">
                <a:solidFill>
                  <a:schemeClr val="accent2">
                    <a:lumMod val="75000"/>
                  </a:schemeClr>
                </a:solidFill>
              </a:rPr>
              <a:t>99% </a:t>
            </a:r>
            <a:r>
              <a:rPr lang="en-US" sz="1800" b="1" dirty="0">
                <a:solidFill>
                  <a:schemeClr val="accent2">
                    <a:lumMod val="75000"/>
                  </a:schemeClr>
                </a:solidFill>
              </a:rPr>
              <a:t>accuracy</a:t>
            </a:r>
            <a:endParaRPr lang="en-US" sz="1800" b="1" dirty="0"/>
          </a:p>
        </p:txBody>
      </p:sp>
      <p:sp>
        <p:nvSpPr>
          <p:cNvPr id="14" name="Rectangle 13"/>
          <p:cNvSpPr/>
          <p:nvPr/>
        </p:nvSpPr>
        <p:spPr>
          <a:xfrm>
            <a:off x="4027849" y="6016336"/>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7" name="Rectangle 16"/>
          <p:cNvSpPr/>
          <p:nvPr/>
        </p:nvSpPr>
        <p:spPr>
          <a:xfrm>
            <a:off x="4413748" y="6185270"/>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 name="Rectangle 17"/>
          <p:cNvSpPr/>
          <p:nvPr/>
        </p:nvSpPr>
        <p:spPr>
          <a:xfrm>
            <a:off x="6743935" y="5052382"/>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9" name="Content Placeholder 2">
            <a:extLst>
              <a:ext uri="{FF2B5EF4-FFF2-40B4-BE49-F238E27FC236}">
                <a16:creationId xmlns="" xmlns:a16="http://schemas.microsoft.com/office/drawing/2014/main" id="{750A0D06-2342-8B40-941A-10FA113ABCF3}"/>
              </a:ext>
            </a:extLst>
          </p:cNvPr>
          <p:cNvSpPr txBox="1">
            <a:spLocks/>
          </p:cNvSpPr>
          <p:nvPr/>
        </p:nvSpPr>
        <p:spPr>
          <a:xfrm>
            <a:off x="8426387" y="4522731"/>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400" b="1" dirty="0" smtClean="0">
                <a:solidFill>
                  <a:schemeClr val="accent6">
                    <a:lumMod val="75000"/>
                  </a:schemeClr>
                </a:solidFill>
              </a:rPr>
              <a:t>Correctly Classifying Power</a:t>
            </a:r>
          </a:p>
        </p:txBody>
      </p:sp>
    </p:spTree>
    <p:extLst>
      <p:ext uri="{BB962C8B-B14F-4D97-AF65-F5344CB8AC3E}">
        <p14:creationId xmlns:p14="http://schemas.microsoft.com/office/powerpoint/2010/main" val="326681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1000" fill="hold"/>
                                        <p:tgtEl>
                                          <p:spTgt spid="17"/>
                                        </p:tgtEl>
                                        <p:attrNameLst>
                                          <p:attrName>ppt_w</p:attrName>
                                        </p:attrNameLst>
                                      </p:cBhvr>
                                      <p:tavLst>
                                        <p:tav tm="0">
                                          <p:val>
                                            <p:fltVal val="0"/>
                                          </p:val>
                                        </p:tav>
                                        <p:tav tm="100000">
                                          <p:val>
                                            <p:strVal val="#ppt_w"/>
                                          </p:val>
                                        </p:tav>
                                      </p:tavLst>
                                    </p:anim>
                                    <p:anim calcmode="lin" valueType="num">
                                      <p:cBhvr>
                                        <p:cTn id="14" dur="1000" fill="hold"/>
                                        <p:tgtEl>
                                          <p:spTgt spid="17"/>
                                        </p:tgtEl>
                                        <p:attrNameLst>
                                          <p:attrName>ppt_h</p:attrName>
                                        </p:attrNameLst>
                                      </p:cBhvr>
                                      <p:tavLst>
                                        <p:tav tm="0">
                                          <p:val>
                                            <p:fltVal val="0"/>
                                          </p:val>
                                        </p:tav>
                                        <p:tav tm="100000">
                                          <p:val>
                                            <p:strVal val="#ppt_h"/>
                                          </p:val>
                                        </p:tav>
                                      </p:tavLst>
                                    </p:anim>
                                    <p:anim calcmode="lin" valueType="num">
                                      <p:cBhvr>
                                        <p:cTn id="15" dur="1000" fill="hold"/>
                                        <p:tgtEl>
                                          <p:spTgt spid="17"/>
                                        </p:tgtEl>
                                        <p:attrNameLst>
                                          <p:attrName>style.rotation</p:attrName>
                                        </p:attrNameLst>
                                      </p:cBhvr>
                                      <p:tavLst>
                                        <p:tav tm="0">
                                          <p:val>
                                            <p:fltVal val="90"/>
                                          </p:val>
                                        </p:tav>
                                        <p:tav tm="100000">
                                          <p:val>
                                            <p:fltVal val="0"/>
                                          </p:val>
                                        </p:tav>
                                      </p:tavLst>
                                    </p:anim>
                                    <p:animEffect transition="in" filter="fade">
                                      <p:cBhvr>
                                        <p:cTn id="16" dur="1000"/>
                                        <p:tgtEl>
                                          <p:spTgt spid="1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218" y="688393"/>
            <a:ext cx="11251180" cy="2619228"/>
          </a:xfrm>
          <a:ln>
            <a:noFill/>
          </a:ln>
          <a:effectLst/>
        </p:spPr>
        <p:txBody>
          <a:bodyPr>
            <a:normAutofit/>
          </a:bodyPr>
          <a:lstStyle/>
          <a:p>
            <a:pPr algn="just">
              <a:lnSpc>
                <a:spcPct val="150000"/>
              </a:lnSpc>
            </a:pPr>
            <a:r>
              <a:rPr lang="en-US" sz="2400" dirty="0" smtClean="0">
                <a:latin typeface="Arial" panose="020B0604020202020204" pitchFamily="34" charset="0"/>
                <a:cs typeface="Arial" panose="020B0604020202020204" pitchFamily="34" charset="0"/>
              </a:rPr>
              <a:t>These are valid concerns of banks, and they are trying their level best to address such issues by using </a:t>
            </a:r>
            <a:r>
              <a:rPr lang="en-US" sz="2400" b="1" dirty="0" smtClean="0">
                <a:solidFill>
                  <a:srgbClr val="C00000"/>
                </a:solidFill>
                <a:latin typeface="Arial" panose="020B0604020202020204" pitchFamily="34" charset="0"/>
                <a:cs typeface="Arial" panose="020B0604020202020204" pitchFamily="34" charset="0"/>
              </a:rPr>
              <a:t>traditional credit scoring</a:t>
            </a:r>
            <a:r>
              <a:rPr lang="en-US" sz="2400" dirty="0" smtClean="0">
                <a:latin typeface="Arial" panose="020B0604020202020204" pitchFamily="34" charset="0"/>
                <a:cs typeface="Arial" panose="020B0604020202020204" pitchFamily="34" charset="0"/>
              </a:rPr>
              <a:t>, which is worthiness points issued by a set list of providers, consider as gold standard for assessing a person or company’s credit worthiness. (</a:t>
            </a:r>
            <a:r>
              <a:rPr lang="en-US" sz="2400" b="1" dirty="0" smtClean="0">
                <a:solidFill>
                  <a:srgbClr val="7030A0"/>
                </a:solidFill>
                <a:latin typeface="Arial" panose="020B0604020202020204" pitchFamily="34" charset="0"/>
                <a:cs typeface="Arial" panose="020B0604020202020204" pitchFamily="34" charset="0"/>
              </a:rPr>
              <a:t>FICO Scoring is an Example</a:t>
            </a:r>
            <a:r>
              <a:rPr lang="en-US" sz="2400" dirty="0" smtClean="0">
                <a:latin typeface="Arial" panose="020B0604020202020204" pitchFamily="34" charset="0"/>
                <a:cs typeface="Arial" panose="020B0604020202020204" pitchFamily="34" charset="0"/>
              </a:rPr>
              <a:t>)</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093705"/>
            <a:ext cx="286616" cy="365125"/>
          </a:xfrm>
        </p:spPr>
        <p:txBody>
          <a:bodyPr/>
          <a:lstStyle/>
          <a:p>
            <a:fld id="{1A791804-FCC1-42DE-84BE-371365D4A817}" type="slidenum">
              <a:rPr lang="en-US" sz="1800" b="1" smtClean="0">
                <a:solidFill>
                  <a:schemeClr val="tx1"/>
                </a:solidFill>
              </a:rPr>
              <a:t>3</a:t>
            </a:fld>
            <a:endParaRPr lang="en-US" sz="1800" b="1" dirty="0">
              <a:solidFill>
                <a:schemeClr val="tx1"/>
              </a:solidFill>
            </a:endParaRPr>
          </a:p>
        </p:txBody>
      </p:sp>
      <p:sp>
        <p:nvSpPr>
          <p:cNvPr id="14" name="Rounded Rectangle 13"/>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3382413" y="163140"/>
            <a:ext cx="523010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Current Banking Process</a:t>
              </a:r>
              <a:endParaRPr lang="en-US" sz="3600" b="1" dirty="0">
                <a:latin typeface="Times New Roman" panose="02020603050405020304" pitchFamily="18" charset="0"/>
                <a:cs typeface="Times New Roman" panose="02020603050405020304" pitchFamily="18" charset="0"/>
              </a:endParaRPr>
            </a:p>
          </p:txBody>
        </p:sp>
      </p:grpSp>
      <p:pic>
        <p:nvPicPr>
          <p:cNvPr id="6146" name="Picture 2" descr="Understanding Your FICO® Credit Sc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6745" y="3552388"/>
            <a:ext cx="5756127" cy="283201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rot="16735487">
            <a:off x="3651977" y="5071796"/>
            <a:ext cx="2147197" cy="2043819"/>
            <a:chOff x="7584321" y="1756861"/>
            <a:chExt cx="2849558" cy="2873559"/>
          </a:xfrm>
        </p:grpSpPr>
        <p:sp>
          <p:nvSpPr>
            <p:cNvPr id="19" name="Donut 18"/>
            <p:cNvSpPr/>
            <p:nvPr/>
          </p:nvSpPr>
          <p:spPr>
            <a:xfrm>
              <a:off x="7584321" y="1756861"/>
              <a:ext cx="2849558" cy="2873559"/>
            </a:xfrm>
            <a:prstGeom prst="donut">
              <a:avLst>
                <a:gd name="adj" fmla="val 759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sp>
          <p:nvSpPr>
            <p:cNvPr id="20" name="Freeform 19"/>
            <p:cNvSpPr/>
            <p:nvPr/>
          </p:nvSpPr>
          <p:spPr>
            <a:xfrm>
              <a:off x="8805900" y="1846003"/>
              <a:ext cx="477800" cy="1527868"/>
            </a:xfrm>
            <a:custGeom>
              <a:avLst/>
              <a:gdLst>
                <a:gd name="connsiteX0" fmla="*/ 228750 w 477800"/>
                <a:gd name="connsiteY0" fmla="*/ 0 h 1527868"/>
                <a:gd name="connsiteX1" fmla="*/ 347007 w 477800"/>
                <a:gd name="connsiteY1" fmla="*/ 1100504 h 1527868"/>
                <a:gd name="connsiteX2" fmla="*/ 407828 w 477800"/>
                <a:gd name="connsiteY2" fmla="*/ 1139549 h 1527868"/>
                <a:gd name="connsiteX3" fmla="*/ 477800 w 477800"/>
                <a:gd name="connsiteY3" fmla="*/ 1300396 h 1527868"/>
                <a:gd name="connsiteX4" fmla="*/ 238900 w 477800"/>
                <a:gd name="connsiteY4" fmla="*/ 1527868 h 1527868"/>
                <a:gd name="connsiteX5" fmla="*/ 0 w 477800"/>
                <a:gd name="connsiteY5" fmla="*/ 1300396 h 1527868"/>
                <a:gd name="connsiteX6" fmla="*/ 69972 w 477800"/>
                <a:gd name="connsiteY6" fmla="*/ 1139549 h 1527868"/>
                <a:gd name="connsiteX7" fmla="*/ 108989 w 477800"/>
                <a:gd name="connsiteY7" fmla="*/ 1114502 h 1527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800" h="1527868">
                  <a:moveTo>
                    <a:pt x="228750" y="0"/>
                  </a:moveTo>
                  <a:lnTo>
                    <a:pt x="347007" y="1100504"/>
                  </a:lnTo>
                  <a:lnTo>
                    <a:pt x="407828" y="1139549"/>
                  </a:lnTo>
                  <a:cubicBezTo>
                    <a:pt x="451060" y="1180714"/>
                    <a:pt x="477800" y="1237582"/>
                    <a:pt x="477800" y="1300396"/>
                  </a:cubicBezTo>
                  <a:cubicBezTo>
                    <a:pt x="477800" y="1426025"/>
                    <a:pt x="370841" y="1527868"/>
                    <a:pt x="238900" y="1527868"/>
                  </a:cubicBezTo>
                  <a:cubicBezTo>
                    <a:pt x="106959" y="1527868"/>
                    <a:pt x="0" y="1426025"/>
                    <a:pt x="0" y="1300396"/>
                  </a:cubicBezTo>
                  <a:cubicBezTo>
                    <a:pt x="0" y="1237582"/>
                    <a:pt x="26740" y="1180714"/>
                    <a:pt x="69972" y="1139549"/>
                  </a:cubicBezTo>
                  <a:lnTo>
                    <a:pt x="108989" y="1114502"/>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spTree>
    <p:extLst>
      <p:ext uri="{BB962C8B-B14F-4D97-AF65-F5344CB8AC3E}">
        <p14:creationId xmlns:p14="http://schemas.microsoft.com/office/powerpoint/2010/main" val="69664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6000000">
                                      <p:cBhvr>
                                        <p:cTn id="6" dur="2000" fill="hold"/>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30</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Auto Decision Prediction</a:t>
              </a:r>
              <a:endParaRPr lang="en-US" sz="3600" b="1" dirty="0">
                <a:latin typeface="Times New Roman" panose="02020603050405020304" pitchFamily="18" charset="0"/>
                <a:cs typeface="Times New Roman" panose="02020603050405020304" pitchFamily="18" charset="0"/>
              </a:endParaRPr>
            </a:p>
          </p:txBody>
        </p:sp>
      </p:grpSp>
      <p:pic>
        <p:nvPicPr>
          <p:cNvPr id="7" name="Picture 6"/>
          <p:cNvPicPr>
            <a:picLocks noChangeAspect="1"/>
          </p:cNvPicPr>
          <p:nvPr/>
        </p:nvPicPr>
        <p:blipFill>
          <a:blip r:embed="rId3"/>
          <a:stretch>
            <a:fillRect/>
          </a:stretch>
        </p:blipFill>
        <p:spPr>
          <a:xfrm>
            <a:off x="1334976" y="1047916"/>
            <a:ext cx="9324975" cy="5290971"/>
          </a:xfrm>
          <a:prstGeom prst="rect">
            <a:avLst/>
          </a:prstGeom>
        </p:spPr>
      </p:pic>
      <p:sp>
        <p:nvSpPr>
          <p:cNvPr id="10" name="Content Placeholder 2">
            <a:extLst>
              <a:ext uri="{FF2B5EF4-FFF2-40B4-BE49-F238E27FC236}">
                <a16:creationId xmlns="" xmlns:a16="http://schemas.microsoft.com/office/drawing/2014/main" id="{750A0D06-2342-8B40-941A-10FA113ABCF3}"/>
              </a:ext>
            </a:extLst>
          </p:cNvPr>
          <p:cNvSpPr txBox="1">
            <a:spLocks/>
          </p:cNvSpPr>
          <p:nvPr/>
        </p:nvSpPr>
        <p:spPr>
          <a:xfrm>
            <a:off x="7916820" y="1203272"/>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Important Features are:-</a:t>
            </a:r>
          </a:p>
        </p:txBody>
      </p:sp>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7916820" y="1640797"/>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Loan Term in Month</a:t>
            </a:r>
          </a:p>
        </p:txBody>
      </p:sp>
      <p:sp>
        <p:nvSpPr>
          <p:cNvPr id="12" name="Content Placeholder 2">
            <a:extLst>
              <a:ext uri="{FF2B5EF4-FFF2-40B4-BE49-F238E27FC236}">
                <a16:creationId xmlns="" xmlns:a16="http://schemas.microsoft.com/office/drawing/2014/main" id="{750A0D06-2342-8B40-941A-10FA113ABCF3}"/>
              </a:ext>
            </a:extLst>
          </p:cNvPr>
          <p:cNvSpPr txBox="1">
            <a:spLocks/>
          </p:cNvSpPr>
          <p:nvPr/>
        </p:nvSpPr>
        <p:spPr>
          <a:xfrm>
            <a:off x="7916819" y="2095423"/>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Applicant Previous Loans?</a:t>
            </a:r>
          </a:p>
        </p:txBody>
      </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7916819" y="2523853"/>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Monthly Payment</a:t>
            </a:r>
          </a:p>
        </p:txBody>
      </p:sp>
      <p:sp>
        <p:nvSpPr>
          <p:cNvPr id="14" name="Content Placeholder 2">
            <a:extLst>
              <a:ext uri="{FF2B5EF4-FFF2-40B4-BE49-F238E27FC236}">
                <a16:creationId xmlns="" xmlns:a16="http://schemas.microsoft.com/office/drawing/2014/main" id="{750A0D06-2342-8B40-941A-10FA113ABCF3}"/>
              </a:ext>
            </a:extLst>
          </p:cNvPr>
          <p:cNvSpPr txBox="1">
            <a:spLocks/>
          </p:cNvSpPr>
          <p:nvPr/>
        </p:nvSpPr>
        <p:spPr>
          <a:xfrm>
            <a:off x="7916819" y="2980913"/>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Project Type</a:t>
            </a:r>
          </a:p>
        </p:txBody>
      </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7916818" y="3389808"/>
            <a:ext cx="274313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Monthly Income of Applicants</a:t>
            </a:r>
          </a:p>
        </p:txBody>
      </p:sp>
      <p:sp>
        <p:nvSpPr>
          <p:cNvPr id="18" name="Content Placeholder 2">
            <a:extLst>
              <a:ext uri="{FF2B5EF4-FFF2-40B4-BE49-F238E27FC236}">
                <a16:creationId xmlns="" xmlns:a16="http://schemas.microsoft.com/office/drawing/2014/main" id="{750A0D06-2342-8B40-941A-10FA113ABCF3}"/>
              </a:ext>
            </a:extLst>
          </p:cNvPr>
          <p:cNvSpPr txBox="1">
            <a:spLocks/>
          </p:cNvSpPr>
          <p:nvPr/>
        </p:nvSpPr>
        <p:spPr>
          <a:xfrm>
            <a:off x="4370926" y="6178763"/>
            <a:ext cx="274313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smtClean="0">
                <a:solidFill>
                  <a:srgbClr val="C00000"/>
                </a:solidFill>
              </a:rPr>
              <a:t>Conclusions Same Previous</a:t>
            </a:r>
          </a:p>
        </p:txBody>
      </p:sp>
    </p:spTree>
    <p:extLst>
      <p:ext uri="{BB962C8B-B14F-4D97-AF65-F5344CB8AC3E}">
        <p14:creationId xmlns:p14="http://schemas.microsoft.com/office/powerpoint/2010/main" val="84875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7"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a:solidFill>
                  <a:srgbClr val="FDFEF6"/>
                </a:solidFill>
                <a:latin typeface="Times New Roman" panose="02020603050405020304" pitchFamily="18" charset="0"/>
                <a:cs typeface="Times New Roman" panose="02020603050405020304" pitchFamily="18" charset="0"/>
              </a:rPr>
              <a:t>.</a:t>
            </a:r>
            <a:endParaRPr lang="de-DE" sz="2800" kern="0" dirty="0">
              <a:solidFill>
                <a:srgbClr val="FDFEF6"/>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25693" y="6093705"/>
            <a:ext cx="438573" cy="365125"/>
          </a:xfrm>
        </p:spPr>
        <p:txBody>
          <a:bodyPr/>
          <a:lstStyle/>
          <a:p>
            <a:fld id="{1A791804-FCC1-42DE-84BE-371365D4A817}" type="slidenum">
              <a:rPr lang="en-US" sz="1800" b="1" smtClean="0">
                <a:solidFill>
                  <a:schemeClr val="tx1"/>
                </a:solidFill>
              </a:rPr>
              <a:t>31</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Use Case 3</a:t>
              </a:r>
              <a:endParaRPr lang="en-US" sz="3600" b="1" dirty="0">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a:blip r:embed="rId3"/>
          <a:stretch>
            <a:fillRect/>
          </a:stretch>
        </p:blipFill>
        <p:spPr>
          <a:xfrm>
            <a:off x="397059" y="1115461"/>
            <a:ext cx="9420225" cy="3371850"/>
          </a:xfrm>
          <a:prstGeom prst="rect">
            <a:avLst/>
          </a:prstGeom>
        </p:spPr>
      </p:pic>
      <p:pic>
        <p:nvPicPr>
          <p:cNvPr id="7" name="Picture 6"/>
          <p:cNvPicPr>
            <a:picLocks noChangeAspect="1"/>
          </p:cNvPicPr>
          <p:nvPr/>
        </p:nvPicPr>
        <p:blipFill>
          <a:blip r:embed="rId4"/>
          <a:stretch>
            <a:fillRect/>
          </a:stretch>
        </p:blipFill>
        <p:spPr>
          <a:xfrm>
            <a:off x="9941714" y="1203272"/>
            <a:ext cx="1847850" cy="1476375"/>
          </a:xfrm>
          <a:prstGeom prst="rect">
            <a:avLst/>
          </a:prstGeom>
        </p:spPr>
      </p:pic>
      <p:sp>
        <p:nvSpPr>
          <p:cNvPr id="12" name="Content Placeholder 2">
            <a:extLst>
              <a:ext uri="{FF2B5EF4-FFF2-40B4-BE49-F238E27FC236}">
                <a16:creationId xmlns="" xmlns:a16="http://schemas.microsoft.com/office/drawing/2014/main" id="{750A0D06-2342-8B40-941A-10FA113ABCF3}"/>
              </a:ext>
            </a:extLst>
          </p:cNvPr>
          <p:cNvSpPr txBox="1">
            <a:spLocks/>
          </p:cNvSpPr>
          <p:nvPr/>
        </p:nvSpPr>
        <p:spPr>
          <a:xfrm>
            <a:off x="809556" y="4643537"/>
            <a:ext cx="10868094" cy="111964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ea typeface="+mn-lt"/>
                <a:cs typeface="+mn-lt"/>
              </a:rPr>
              <a:t>In this use case, we predict Soft Decision using features discussed, using Random Forest Classification Technique (Supervised Machine Learning Algorithm).</a:t>
            </a:r>
            <a:endParaRPr lang="en-US" sz="1800" b="1" dirty="0"/>
          </a:p>
        </p:txBody>
      </p:sp>
    </p:spTree>
    <p:extLst>
      <p:ext uri="{BB962C8B-B14F-4D97-AF65-F5344CB8AC3E}">
        <p14:creationId xmlns:p14="http://schemas.microsoft.com/office/powerpoint/2010/main" val="35638533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715505" y="3547417"/>
            <a:ext cx="4133850" cy="2828925"/>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2806422"/>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32</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Soft Decision Prediction</a:t>
              </a:r>
              <a:endParaRPr lang="en-US" sz="3600" b="1" dirty="0">
                <a:latin typeface="Times New Roman" panose="02020603050405020304" pitchFamily="18" charset="0"/>
                <a:cs typeface="Times New Roman" panose="02020603050405020304" pitchFamily="18" charset="0"/>
              </a:endParaRPr>
            </a:p>
          </p:txBody>
        </p:sp>
      </p:gr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1445134" y="1115461"/>
            <a:ext cx="9697062" cy="257833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We consider only Approved and Denied Data for training Machine Learning Algorithm</a:t>
            </a:r>
            <a:endParaRPr lang="en-US" sz="2000" dirty="0">
              <a:solidFill>
                <a:srgbClr val="0075C9"/>
              </a:solidFill>
              <a:ea typeface="+mn-lt"/>
              <a:cs typeface="+mn-lt"/>
            </a:endParaRPr>
          </a:p>
          <a:p>
            <a:pPr marL="0" indent="0" algn="just" defTabSz="812720">
              <a:lnSpc>
                <a:spcPct val="150000"/>
              </a:lnSpc>
              <a:buFont typeface="Arial" panose="020B0604020202020204" pitchFamily="34" charset="0"/>
              <a:buNone/>
              <a:defRPr/>
            </a:pPr>
            <a:endParaRPr lang="en-US" sz="1800" b="1" dirty="0" smtClean="0">
              <a:solidFill>
                <a:schemeClr val="accent2">
                  <a:lumMod val="75000"/>
                </a:schemeClr>
              </a:solidFill>
            </a:endParaRPr>
          </a:p>
          <a:p>
            <a:pPr marL="0" indent="0" algn="just" defTabSz="812720">
              <a:lnSpc>
                <a:spcPct val="150000"/>
              </a:lnSpc>
              <a:buFont typeface="Arial" panose="020B0604020202020204" pitchFamily="34" charset="0"/>
              <a:buNone/>
              <a:defRPr/>
            </a:pPr>
            <a:r>
              <a:rPr lang="en-US" sz="1800" b="1" dirty="0" smtClean="0"/>
              <a:t>Model Performance:-</a:t>
            </a:r>
          </a:p>
          <a:p>
            <a:pPr marL="0" indent="0" algn="just" defTabSz="812720">
              <a:lnSpc>
                <a:spcPct val="150000"/>
              </a:lnSpc>
              <a:buNone/>
              <a:defRPr/>
            </a:pPr>
            <a:r>
              <a:rPr lang="en-US" sz="1800" dirty="0">
                <a:solidFill>
                  <a:schemeClr val="accent2">
                    <a:lumMod val="75000"/>
                  </a:schemeClr>
                </a:solidFill>
              </a:rPr>
              <a:t>An Accurate Model has been trained, which correctly classify data up to </a:t>
            </a:r>
            <a:r>
              <a:rPr lang="en-US" sz="1800" b="1" dirty="0" smtClean="0">
                <a:solidFill>
                  <a:schemeClr val="accent2">
                    <a:lumMod val="75000"/>
                  </a:schemeClr>
                </a:solidFill>
              </a:rPr>
              <a:t>97% </a:t>
            </a:r>
            <a:r>
              <a:rPr lang="en-US" sz="1800" b="1" dirty="0">
                <a:solidFill>
                  <a:schemeClr val="accent2">
                    <a:lumMod val="75000"/>
                  </a:schemeClr>
                </a:solidFill>
              </a:rPr>
              <a:t>accuracy</a:t>
            </a:r>
            <a:endParaRPr lang="en-US" sz="1800" b="1" dirty="0"/>
          </a:p>
        </p:txBody>
      </p:sp>
      <p:sp>
        <p:nvSpPr>
          <p:cNvPr id="14" name="Rectangle 13"/>
          <p:cNvSpPr/>
          <p:nvPr/>
        </p:nvSpPr>
        <p:spPr>
          <a:xfrm>
            <a:off x="4027849" y="6016336"/>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7" name="Rectangle 16"/>
          <p:cNvSpPr/>
          <p:nvPr/>
        </p:nvSpPr>
        <p:spPr>
          <a:xfrm>
            <a:off x="4413748" y="6185270"/>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 name="Rectangle 17"/>
          <p:cNvSpPr/>
          <p:nvPr/>
        </p:nvSpPr>
        <p:spPr>
          <a:xfrm>
            <a:off x="6635647" y="5052382"/>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9" name="Content Placeholder 2">
            <a:extLst>
              <a:ext uri="{FF2B5EF4-FFF2-40B4-BE49-F238E27FC236}">
                <a16:creationId xmlns="" xmlns:a16="http://schemas.microsoft.com/office/drawing/2014/main" id="{750A0D06-2342-8B40-941A-10FA113ABCF3}"/>
              </a:ext>
            </a:extLst>
          </p:cNvPr>
          <p:cNvSpPr txBox="1">
            <a:spLocks/>
          </p:cNvSpPr>
          <p:nvPr/>
        </p:nvSpPr>
        <p:spPr>
          <a:xfrm>
            <a:off x="8426387" y="4522731"/>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400" b="1" dirty="0" smtClean="0">
                <a:solidFill>
                  <a:schemeClr val="accent6">
                    <a:lumMod val="75000"/>
                  </a:schemeClr>
                </a:solidFill>
              </a:rPr>
              <a:t>Correctly Classifying Power</a:t>
            </a:r>
          </a:p>
        </p:txBody>
      </p:sp>
    </p:spTree>
    <p:extLst>
      <p:ext uri="{BB962C8B-B14F-4D97-AF65-F5344CB8AC3E}">
        <p14:creationId xmlns:p14="http://schemas.microsoft.com/office/powerpoint/2010/main" val="153185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1000" fill="hold"/>
                                        <p:tgtEl>
                                          <p:spTgt spid="17"/>
                                        </p:tgtEl>
                                        <p:attrNameLst>
                                          <p:attrName>ppt_w</p:attrName>
                                        </p:attrNameLst>
                                      </p:cBhvr>
                                      <p:tavLst>
                                        <p:tav tm="0">
                                          <p:val>
                                            <p:fltVal val="0"/>
                                          </p:val>
                                        </p:tav>
                                        <p:tav tm="100000">
                                          <p:val>
                                            <p:strVal val="#ppt_w"/>
                                          </p:val>
                                        </p:tav>
                                      </p:tavLst>
                                    </p:anim>
                                    <p:anim calcmode="lin" valueType="num">
                                      <p:cBhvr>
                                        <p:cTn id="14" dur="1000" fill="hold"/>
                                        <p:tgtEl>
                                          <p:spTgt spid="17"/>
                                        </p:tgtEl>
                                        <p:attrNameLst>
                                          <p:attrName>ppt_h</p:attrName>
                                        </p:attrNameLst>
                                      </p:cBhvr>
                                      <p:tavLst>
                                        <p:tav tm="0">
                                          <p:val>
                                            <p:fltVal val="0"/>
                                          </p:val>
                                        </p:tav>
                                        <p:tav tm="100000">
                                          <p:val>
                                            <p:strVal val="#ppt_h"/>
                                          </p:val>
                                        </p:tav>
                                      </p:tavLst>
                                    </p:anim>
                                    <p:anim calcmode="lin" valueType="num">
                                      <p:cBhvr>
                                        <p:cTn id="15" dur="1000" fill="hold"/>
                                        <p:tgtEl>
                                          <p:spTgt spid="17"/>
                                        </p:tgtEl>
                                        <p:attrNameLst>
                                          <p:attrName>style.rotation</p:attrName>
                                        </p:attrNameLst>
                                      </p:cBhvr>
                                      <p:tavLst>
                                        <p:tav tm="0">
                                          <p:val>
                                            <p:fltVal val="90"/>
                                          </p:val>
                                        </p:tav>
                                        <p:tav tm="100000">
                                          <p:val>
                                            <p:fltVal val="0"/>
                                          </p:val>
                                        </p:tav>
                                      </p:tavLst>
                                    </p:anim>
                                    <p:animEffect transition="in" filter="fade">
                                      <p:cBhvr>
                                        <p:cTn id="16" dur="1000"/>
                                        <p:tgtEl>
                                          <p:spTgt spid="1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33</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Soft Decision Prediction</a:t>
              </a:r>
              <a:endParaRPr lang="en-US" sz="3600" b="1" dirty="0">
                <a:latin typeface="Times New Roman" panose="02020603050405020304" pitchFamily="18" charset="0"/>
                <a:cs typeface="Times New Roman" panose="02020603050405020304" pitchFamily="18" charset="0"/>
              </a:endParaRPr>
            </a:p>
          </p:txBody>
        </p:sp>
      </p:grpSp>
      <p:pic>
        <p:nvPicPr>
          <p:cNvPr id="7" name="Picture 6"/>
          <p:cNvPicPr>
            <a:picLocks noChangeAspect="1"/>
          </p:cNvPicPr>
          <p:nvPr/>
        </p:nvPicPr>
        <p:blipFill>
          <a:blip r:embed="rId3"/>
          <a:stretch>
            <a:fillRect/>
          </a:stretch>
        </p:blipFill>
        <p:spPr>
          <a:xfrm>
            <a:off x="1273064" y="1047916"/>
            <a:ext cx="9448800" cy="4957430"/>
          </a:xfrm>
          <a:prstGeom prst="rect">
            <a:avLst/>
          </a:prstGeom>
        </p:spPr>
      </p:pic>
      <p:sp>
        <p:nvSpPr>
          <p:cNvPr id="10" name="Content Placeholder 2">
            <a:extLst>
              <a:ext uri="{FF2B5EF4-FFF2-40B4-BE49-F238E27FC236}">
                <a16:creationId xmlns="" xmlns:a16="http://schemas.microsoft.com/office/drawing/2014/main" id="{750A0D06-2342-8B40-941A-10FA113ABCF3}"/>
              </a:ext>
            </a:extLst>
          </p:cNvPr>
          <p:cNvSpPr txBox="1">
            <a:spLocks/>
          </p:cNvSpPr>
          <p:nvPr/>
        </p:nvSpPr>
        <p:spPr>
          <a:xfrm>
            <a:off x="7916820" y="1203272"/>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Important Features are:-</a:t>
            </a:r>
          </a:p>
        </p:txBody>
      </p:sp>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7916819" y="1640797"/>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Interest Rate</a:t>
            </a:r>
          </a:p>
        </p:txBody>
      </p:sp>
      <p:sp>
        <p:nvSpPr>
          <p:cNvPr id="12" name="Content Placeholder 2">
            <a:extLst>
              <a:ext uri="{FF2B5EF4-FFF2-40B4-BE49-F238E27FC236}">
                <a16:creationId xmlns="" xmlns:a16="http://schemas.microsoft.com/office/drawing/2014/main" id="{750A0D06-2342-8B40-941A-10FA113ABCF3}"/>
              </a:ext>
            </a:extLst>
          </p:cNvPr>
          <p:cNvSpPr txBox="1">
            <a:spLocks/>
          </p:cNvSpPr>
          <p:nvPr/>
        </p:nvSpPr>
        <p:spPr>
          <a:xfrm>
            <a:off x="7916819" y="2027516"/>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Loan Term in Months</a:t>
            </a:r>
          </a:p>
        </p:txBody>
      </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7916818" y="2382424"/>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Monthly Payment</a:t>
            </a:r>
          </a:p>
        </p:txBody>
      </p:sp>
      <p:sp>
        <p:nvSpPr>
          <p:cNvPr id="14" name="Content Placeholder 2">
            <a:extLst>
              <a:ext uri="{FF2B5EF4-FFF2-40B4-BE49-F238E27FC236}">
                <a16:creationId xmlns="" xmlns:a16="http://schemas.microsoft.com/office/drawing/2014/main" id="{750A0D06-2342-8B40-941A-10FA113ABCF3}"/>
              </a:ext>
            </a:extLst>
          </p:cNvPr>
          <p:cNvSpPr txBox="1">
            <a:spLocks/>
          </p:cNvSpPr>
          <p:nvPr/>
        </p:nvSpPr>
        <p:spPr>
          <a:xfrm>
            <a:off x="7916818" y="2771393"/>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Project Type</a:t>
            </a:r>
          </a:p>
        </p:txBody>
      </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7916818" y="3160362"/>
            <a:ext cx="2719098"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Previous Loans  of Applicants</a:t>
            </a:r>
          </a:p>
        </p:txBody>
      </p:sp>
      <p:sp>
        <p:nvSpPr>
          <p:cNvPr id="18" name="Content Placeholder 2">
            <a:extLst>
              <a:ext uri="{FF2B5EF4-FFF2-40B4-BE49-F238E27FC236}">
                <a16:creationId xmlns="" xmlns:a16="http://schemas.microsoft.com/office/drawing/2014/main" id="{750A0D06-2342-8B40-941A-10FA113ABCF3}"/>
              </a:ext>
            </a:extLst>
          </p:cNvPr>
          <p:cNvSpPr txBox="1">
            <a:spLocks/>
          </p:cNvSpPr>
          <p:nvPr/>
        </p:nvSpPr>
        <p:spPr>
          <a:xfrm>
            <a:off x="7916817" y="3500775"/>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Applicant Monthly Income</a:t>
            </a:r>
          </a:p>
        </p:txBody>
      </p:sp>
    </p:spTree>
    <p:extLst>
      <p:ext uri="{BB962C8B-B14F-4D97-AF65-F5344CB8AC3E}">
        <p14:creationId xmlns:p14="http://schemas.microsoft.com/office/powerpoint/2010/main" val="370449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7"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de-DE" sz="2800" kern="0" dirty="0" smtClean="0">
                <a:solidFill>
                  <a:srgbClr val="FDFEF6"/>
                </a:solidFill>
                <a:latin typeface="Times New Roman" panose="02020603050405020304" pitchFamily="18" charset="0"/>
                <a:cs typeface="Times New Roman" panose="02020603050405020304" pitchFamily="18" charset="0"/>
              </a:rPr>
              <a:t>.</a:t>
            </a:r>
            <a:endParaRPr lang="de-DE" sz="2800" kern="0" dirty="0">
              <a:solidFill>
                <a:srgbClr val="FDFEF6"/>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46958" y="6093705"/>
            <a:ext cx="417308" cy="365125"/>
          </a:xfrm>
        </p:spPr>
        <p:txBody>
          <a:bodyPr/>
          <a:lstStyle/>
          <a:p>
            <a:fld id="{1A791804-FCC1-42DE-84BE-371365D4A817}" type="slidenum">
              <a:rPr lang="en-US" sz="1800" b="1" smtClean="0">
                <a:solidFill>
                  <a:schemeClr val="tx1"/>
                </a:solidFill>
              </a:rPr>
              <a:t>34</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Use Case 4</a:t>
              </a:r>
              <a:endParaRPr lang="en-US" sz="3600" b="1" dirty="0">
                <a:latin typeface="Times New Roman" panose="02020603050405020304" pitchFamily="18" charset="0"/>
                <a:cs typeface="Times New Roman" panose="02020603050405020304" pitchFamily="18" charset="0"/>
              </a:endParaRPr>
            </a:p>
          </p:txBody>
        </p:sp>
      </p:grpSp>
      <p:sp>
        <p:nvSpPr>
          <p:cNvPr id="12" name="Content Placeholder 2">
            <a:extLst>
              <a:ext uri="{FF2B5EF4-FFF2-40B4-BE49-F238E27FC236}">
                <a16:creationId xmlns="" xmlns:a16="http://schemas.microsoft.com/office/drawing/2014/main" id="{750A0D06-2342-8B40-941A-10FA113ABCF3}"/>
              </a:ext>
            </a:extLst>
          </p:cNvPr>
          <p:cNvSpPr txBox="1">
            <a:spLocks/>
          </p:cNvSpPr>
          <p:nvPr/>
        </p:nvSpPr>
        <p:spPr>
          <a:xfrm>
            <a:off x="809556" y="4643537"/>
            <a:ext cx="10868094" cy="111964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ea typeface="+mn-lt"/>
                <a:cs typeface="+mn-lt"/>
              </a:rPr>
              <a:t>In this use case, we predict Hard Decision using features discussed, using Random Forest Classification Technique (Supervised Machine Learning Algorithm).</a:t>
            </a:r>
            <a:endParaRPr lang="en-US" sz="1800" b="1" dirty="0"/>
          </a:p>
        </p:txBody>
      </p:sp>
      <p:pic>
        <p:nvPicPr>
          <p:cNvPr id="8" name="Picture 7"/>
          <p:cNvPicPr>
            <a:picLocks noChangeAspect="1"/>
          </p:cNvPicPr>
          <p:nvPr/>
        </p:nvPicPr>
        <p:blipFill>
          <a:blip r:embed="rId3"/>
          <a:stretch>
            <a:fillRect/>
          </a:stretch>
        </p:blipFill>
        <p:spPr>
          <a:xfrm>
            <a:off x="317278" y="1173713"/>
            <a:ext cx="9429750" cy="3248025"/>
          </a:xfrm>
          <a:prstGeom prst="rect">
            <a:avLst/>
          </a:prstGeom>
        </p:spPr>
      </p:pic>
      <p:pic>
        <p:nvPicPr>
          <p:cNvPr id="10" name="Picture 9"/>
          <p:cNvPicPr>
            <a:picLocks noChangeAspect="1"/>
          </p:cNvPicPr>
          <p:nvPr/>
        </p:nvPicPr>
        <p:blipFill>
          <a:blip r:embed="rId4"/>
          <a:stretch>
            <a:fillRect/>
          </a:stretch>
        </p:blipFill>
        <p:spPr>
          <a:xfrm>
            <a:off x="9747028" y="1203272"/>
            <a:ext cx="1704975" cy="1066800"/>
          </a:xfrm>
          <a:prstGeom prst="rect">
            <a:avLst/>
          </a:prstGeom>
        </p:spPr>
      </p:pic>
    </p:spTree>
    <p:extLst>
      <p:ext uri="{BB962C8B-B14F-4D97-AF65-F5344CB8AC3E}">
        <p14:creationId xmlns:p14="http://schemas.microsoft.com/office/powerpoint/2010/main" val="18015528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761064" y="3567741"/>
            <a:ext cx="4229100" cy="2867025"/>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2806422"/>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35</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Hard Decision Prediction</a:t>
              </a:r>
              <a:endParaRPr lang="en-US" sz="3600" b="1" dirty="0">
                <a:latin typeface="Times New Roman" panose="02020603050405020304" pitchFamily="18" charset="0"/>
                <a:cs typeface="Times New Roman" panose="02020603050405020304" pitchFamily="18" charset="0"/>
              </a:endParaRPr>
            </a:p>
          </p:txBody>
        </p:sp>
      </p:gr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1445134" y="1115461"/>
            <a:ext cx="9697062" cy="257833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We consider only Approved and Denied Data for training Machine Learning Algorithm</a:t>
            </a:r>
            <a:endParaRPr lang="en-US" sz="2000" dirty="0">
              <a:solidFill>
                <a:srgbClr val="0075C9"/>
              </a:solidFill>
              <a:ea typeface="+mn-lt"/>
              <a:cs typeface="+mn-lt"/>
            </a:endParaRPr>
          </a:p>
          <a:p>
            <a:pPr marL="0" indent="0" algn="just" defTabSz="812720">
              <a:lnSpc>
                <a:spcPct val="150000"/>
              </a:lnSpc>
              <a:buFont typeface="Arial" panose="020B0604020202020204" pitchFamily="34" charset="0"/>
              <a:buNone/>
              <a:defRPr/>
            </a:pPr>
            <a:endParaRPr lang="en-US" sz="1800" b="1" dirty="0" smtClean="0">
              <a:solidFill>
                <a:schemeClr val="accent2">
                  <a:lumMod val="75000"/>
                </a:schemeClr>
              </a:solidFill>
            </a:endParaRPr>
          </a:p>
          <a:p>
            <a:pPr marL="0" indent="0" algn="just" defTabSz="812720">
              <a:lnSpc>
                <a:spcPct val="150000"/>
              </a:lnSpc>
              <a:buFont typeface="Arial" panose="020B0604020202020204" pitchFamily="34" charset="0"/>
              <a:buNone/>
              <a:defRPr/>
            </a:pPr>
            <a:r>
              <a:rPr lang="en-US" sz="1800" b="1" dirty="0" smtClean="0"/>
              <a:t>Model Performance:-</a:t>
            </a:r>
          </a:p>
          <a:p>
            <a:pPr marL="0" indent="0" algn="just" defTabSz="812720">
              <a:lnSpc>
                <a:spcPct val="150000"/>
              </a:lnSpc>
              <a:buNone/>
              <a:defRPr/>
            </a:pPr>
            <a:r>
              <a:rPr lang="en-US" sz="1800" dirty="0">
                <a:solidFill>
                  <a:schemeClr val="accent2">
                    <a:lumMod val="75000"/>
                  </a:schemeClr>
                </a:solidFill>
              </a:rPr>
              <a:t>An Accurate Model has been trained, which correctly classify data up to </a:t>
            </a:r>
            <a:r>
              <a:rPr lang="en-US" sz="1800" b="1" dirty="0" smtClean="0">
                <a:solidFill>
                  <a:schemeClr val="accent2">
                    <a:lumMod val="75000"/>
                  </a:schemeClr>
                </a:solidFill>
              </a:rPr>
              <a:t>99% </a:t>
            </a:r>
            <a:r>
              <a:rPr lang="en-US" sz="1800" b="1" dirty="0">
                <a:solidFill>
                  <a:schemeClr val="accent2">
                    <a:lumMod val="75000"/>
                  </a:schemeClr>
                </a:solidFill>
              </a:rPr>
              <a:t>accuracy</a:t>
            </a:r>
            <a:endParaRPr lang="en-US" sz="1800" b="1" dirty="0"/>
          </a:p>
        </p:txBody>
      </p:sp>
      <p:sp>
        <p:nvSpPr>
          <p:cNvPr id="14" name="Rectangle 13"/>
          <p:cNvSpPr/>
          <p:nvPr/>
        </p:nvSpPr>
        <p:spPr>
          <a:xfrm>
            <a:off x="4027849" y="6016336"/>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7" name="Rectangle 16"/>
          <p:cNvSpPr/>
          <p:nvPr/>
        </p:nvSpPr>
        <p:spPr>
          <a:xfrm>
            <a:off x="4546100" y="6185270"/>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 name="Rectangle 17"/>
          <p:cNvSpPr/>
          <p:nvPr/>
        </p:nvSpPr>
        <p:spPr>
          <a:xfrm>
            <a:off x="6743935" y="5052382"/>
            <a:ext cx="375858" cy="1870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9" name="Content Placeholder 2">
            <a:extLst>
              <a:ext uri="{FF2B5EF4-FFF2-40B4-BE49-F238E27FC236}">
                <a16:creationId xmlns="" xmlns:a16="http://schemas.microsoft.com/office/drawing/2014/main" id="{750A0D06-2342-8B40-941A-10FA113ABCF3}"/>
              </a:ext>
            </a:extLst>
          </p:cNvPr>
          <p:cNvSpPr txBox="1">
            <a:spLocks/>
          </p:cNvSpPr>
          <p:nvPr/>
        </p:nvSpPr>
        <p:spPr>
          <a:xfrm>
            <a:off x="8426387" y="4522731"/>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400" b="1" dirty="0" smtClean="0">
                <a:solidFill>
                  <a:schemeClr val="accent6">
                    <a:lumMod val="75000"/>
                  </a:schemeClr>
                </a:solidFill>
              </a:rPr>
              <a:t>Correctly Classifying Power</a:t>
            </a:r>
          </a:p>
        </p:txBody>
      </p:sp>
    </p:spTree>
    <p:extLst>
      <p:ext uri="{BB962C8B-B14F-4D97-AF65-F5344CB8AC3E}">
        <p14:creationId xmlns:p14="http://schemas.microsoft.com/office/powerpoint/2010/main" val="198370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1000" fill="hold"/>
                                        <p:tgtEl>
                                          <p:spTgt spid="17"/>
                                        </p:tgtEl>
                                        <p:attrNameLst>
                                          <p:attrName>ppt_w</p:attrName>
                                        </p:attrNameLst>
                                      </p:cBhvr>
                                      <p:tavLst>
                                        <p:tav tm="0">
                                          <p:val>
                                            <p:fltVal val="0"/>
                                          </p:val>
                                        </p:tav>
                                        <p:tav tm="100000">
                                          <p:val>
                                            <p:strVal val="#ppt_w"/>
                                          </p:val>
                                        </p:tav>
                                      </p:tavLst>
                                    </p:anim>
                                    <p:anim calcmode="lin" valueType="num">
                                      <p:cBhvr>
                                        <p:cTn id="14" dur="1000" fill="hold"/>
                                        <p:tgtEl>
                                          <p:spTgt spid="17"/>
                                        </p:tgtEl>
                                        <p:attrNameLst>
                                          <p:attrName>ppt_h</p:attrName>
                                        </p:attrNameLst>
                                      </p:cBhvr>
                                      <p:tavLst>
                                        <p:tav tm="0">
                                          <p:val>
                                            <p:fltVal val="0"/>
                                          </p:val>
                                        </p:tav>
                                        <p:tav tm="100000">
                                          <p:val>
                                            <p:strVal val="#ppt_h"/>
                                          </p:val>
                                        </p:tav>
                                      </p:tavLst>
                                    </p:anim>
                                    <p:anim calcmode="lin" valueType="num">
                                      <p:cBhvr>
                                        <p:cTn id="15" dur="1000" fill="hold"/>
                                        <p:tgtEl>
                                          <p:spTgt spid="17"/>
                                        </p:tgtEl>
                                        <p:attrNameLst>
                                          <p:attrName>style.rotation</p:attrName>
                                        </p:attrNameLst>
                                      </p:cBhvr>
                                      <p:tavLst>
                                        <p:tav tm="0">
                                          <p:val>
                                            <p:fltVal val="90"/>
                                          </p:val>
                                        </p:tav>
                                        <p:tav tm="100000">
                                          <p:val>
                                            <p:fltVal val="0"/>
                                          </p:val>
                                        </p:tav>
                                      </p:tavLst>
                                    </p:anim>
                                    <p:animEffect transition="in" filter="fade">
                                      <p:cBhvr>
                                        <p:cTn id="16" dur="1000"/>
                                        <p:tgtEl>
                                          <p:spTgt spid="1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36</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Hard Decision Prediction</a:t>
              </a:r>
              <a:endParaRPr lang="en-US" sz="3600" b="1" dirty="0">
                <a:latin typeface="Times New Roman" panose="02020603050405020304" pitchFamily="18" charset="0"/>
                <a:cs typeface="Times New Roman" panose="02020603050405020304" pitchFamily="18" charset="0"/>
              </a:endParaRPr>
            </a:p>
          </p:txBody>
        </p:sp>
      </p:grpSp>
      <p:pic>
        <p:nvPicPr>
          <p:cNvPr id="7" name="Picture 6"/>
          <p:cNvPicPr>
            <a:picLocks noChangeAspect="1"/>
          </p:cNvPicPr>
          <p:nvPr/>
        </p:nvPicPr>
        <p:blipFill>
          <a:blip r:embed="rId3"/>
          <a:stretch>
            <a:fillRect/>
          </a:stretch>
        </p:blipFill>
        <p:spPr>
          <a:xfrm>
            <a:off x="1287351" y="1003575"/>
            <a:ext cx="9420225" cy="5090130"/>
          </a:xfrm>
          <a:prstGeom prst="rect">
            <a:avLst/>
          </a:prstGeom>
        </p:spPr>
      </p:pic>
      <p:sp>
        <p:nvSpPr>
          <p:cNvPr id="10" name="Content Placeholder 2">
            <a:extLst>
              <a:ext uri="{FF2B5EF4-FFF2-40B4-BE49-F238E27FC236}">
                <a16:creationId xmlns="" xmlns:a16="http://schemas.microsoft.com/office/drawing/2014/main" id="{750A0D06-2342-8B40-941A-10FA113ABCF3}"/>
              </a:ext>
            </a:extLst>
          </p:cNvPr>
          <p:cNvSpPr txBox="1">
            <a:spLocks/>
          </p:cNvSpPr>
          <p:nvPr/>
        </p:nvSpPr>
        <p:spPr>
          <a:xfrm>
            <a:off x="7916820" y="1203272"/>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Important Features are:-</a:t>
            </a:r>
          </a:p>
        </p:txBody>
      </p:sp>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7916819" y="1692457"/>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Monthly Payment (Return)</a:t>
            </a:r>
          </a:p>
        </p:txBody>
      </p:sp>
      <p:sp>
        <p:nvSpPr>
          <p:cNvPr id="12" name="Content Placeholder 2">
            <a:extLst>
              <a:ext uri="{FF2B5EF4-FFF2-40B4-BE49-F238E27FC236}">
                <a16:creationId xmlns="" xmlns:a16="http://schemas.microsoft.com/office/drawing/2014/main" id="{750A0D06-2342-8B40-941A-10FA113ABCF3}"/>
              </a:ext>
            </a:extLst>
          </p:cNvPr>
          <p:cNvSpPr txBox="1">
            <a:spLocks/>
          </p:cNvSpPr>
          <p:nvPr/>
        </p:nvSpPr>
        <p:spPr>
          <a:xfrm>
            <a:off x="7916818" y="2176167"/>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Requested Amount</a:t>
            </a:r>
          </a:p>
        </p:txBody>
      </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7916818" y="2659386"/>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Interest Rate</a:t>
            </a:r>
          </a:p>
        </p:txBody>
      </p:sp>
      <p:sp>
        <p:nvSpPr>
          <p:cNvPr id="14" name="Content Placeholder 2">
            <a:extLst>
              <a:ext uri="{FF2B5EF4-FFF2-40B4-BE49-F238E27FC236}">
                <a16:creationId xmlns="" xmlns:a16="http://schemas.microsoft.com/office/drawing/2014/main" id="{750A0D06-2342-8B40-941A-10FA113ABCF3}"/>
              </a:ext>
            </a:extLst>
          </p:cNvPr>
          <p:cNvSpPr txBox="1">
            <a:spLocks/>
          </p:cNvSpPr>
          <p:nvPr/>
        </p:nvSpPr>
        <p:spPr>
          <a:xfrm>
            <a:off x="7916818" y="3083811"/>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Loan Term Months</a:t>
            </a:r>
          </a:p>
        </p:txBody>
      </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7916817" y="3548640"/>
            <a:ext cx="2472993" cy="4375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Monthly Income Stated</a:t>
            </a:r>
          </a:p>
        </p:txBody>
      </p:sp>
    </p:spTree>
    <p:extLst>
      <p:ext uri="{BB962C8B-B14F-4D97-AF65-F5344CB8AC3E}">
        <p14:creationId xmlns:p14="http://schemas.microsoft.com/office/powerpoint/2010/main" val="216063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37</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Hard Decision Prediction</a:t>
              </a:r>
              <a:endParaRPr lang="en-US" sz="3600" b="1" dirty="0">
                <a:latin typeface="Times New Roman" panose="02020603050405020304" pitchFamily="18" charset="0"/>
                <a:cs typeface="Times New Roman" panose="02020603050405020304" pitchFamily="18" charset="0"/>
              </a:endParaRPr>
            </a:p>
          </p:txBody>
        </p:sp>
      </p:gr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1445134" y="1115461"/>
            <a:ext cx="9697062" cy="50879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b="1" dirty="0" smtClean="0">
                <a:solidFill>
                  <a:srgbClr val="0075C9"/>
                </a:solidFill>
                <a:ea typeface="+mn-lt"/>
                <a:cs typeface="+mn-lt"/>
              </a:rPr>
              <a:t>Conclusion</a:t>
            </a:r>
            <a:endParaRPr lang="en-US" sz="2000" b="1" dirty="0">
              <a:solidFill>
                <a:srgbClr val="0075C9"/>
              </a:solidFill>
              <a:ea typeface="+mn-lt"/>
              <a:cs typeface="+mn-lt"/>
            </a:endParaRPr>
          </a:p>
          <a:p>
            <a:pPr marL="0" indent="0" algn="just" defTabSz="812720">
              <a:lnSpc>
                <a:spcPct val="150000"/>
              </a:lnSpc>
              <a:buFont typeface="Arial" panose="020B0604020202020204" pitchFamily="34" charset="0"/>
              <a:buNone/>
              <a:defRPr/>
            </a:pPr>
            <a:endParaRPr lang="en-US" sz="1800" b="1" dirty="0" smtClean="0">
              <a:solidFill>
                <a:schemeClr val="accent2">
                  <a:lumMod val="75000"/>
                </a:schemeClr>
              </a:solidFill>
            </a:endParaRPr>
          </a:p>
          <a:p>
            <a:pPr algn="just" defTabSz="812720">
              <a:lnSpc>
                <a:spcPct val="150000"/>
              </a:lnSpc>
              <a:buFontTx/>
              <a:buChar char="-"/>
              <a:defRPr/>
            </a:pPr>
            <a:r>
              <a:rPr lang="en-US" sz="1800" b="1" dirty="0" smtClean="0"/>
              <a:t>Most of the records in hard decision are denied as per data</a:t>
            </a:r>
          </a:p>
          <a:p>
            <a:pPr algn="just" defTabSz="812720">
              <a:lnSpc>
                <a:spcPct val="150000"/>
              </a:lnSpc>
              <a:buFontTx/>
              <a:buChar char="-"/>
              <a:defRPr/>
            </a:pPr>
            <a:r>
              <a:rPr lang="en-US" sz="1800" b="1" dirty="0" smtClean="0"/>
              <a:t>When large amount is requested, there is a chance of Denial as Hard Decision</a:t>
            </a:r>
          </a:p>
          <a:p>
            <a:pPr algn="just" defTabSz="812720">
              <a:lnSpc>
                <a:spcPct val="150000"/>
              </a:lnSpc>
              <a:buFontTx/>
              <a:buChar char="-"/>
              <a:defRPr/>
            </a:pPr>
            <a:r>
              <a:rPr lang="en-US" sz="1800" b="1" dirty="0" smtClean="0"/>
              <a:t>High interest rate can leads to cancelation by applicants</a:t>
            </a:r>
          </a:p>
          <a:p>
            <a:pPr algn="just" defTabSz="812720">
              <a:lnSpc>
                <a:spcPct val="150000"/>
              </a:lnSpc>
              <a:buFontTx/>
              <a:buChar char="-"/>
              <a:defRPr/>
            </a:pPr>
            <a:r>
              <a:rPr lang="en-US" sz="1800" b="1" dirty="0" smtClean="0"/>
              <a:t>Return duration of up to 90 months have high probability of application acceptance</a:t>
            </a:r>
          </a:p>
          <a:p>
            <a:pPr algn="just" defTabSz="812720">
              <a:lnSpc>
                <a:spcPct val="150000"/>
              </a:lnSpc>
              <a:buFontTx/>
              <a:buChar char="-"/>
              <a:defRPr/>
            </a:pPr>
            <a:r>
              <a:rPr lang="en-US" sz="1800" b="1" dirty="0" smtClean="0"/>
              <a:t>Large monthly income increase chance of acceptance as Hard Decision </a:t>
            </a:r>
          </a:p>
          <a:p>
            <a:pPr algn="just" defTabSz="812720">
              <a:lnSpc>
                <a:spcPct val="150000"/>
              </a:lnSpc>
              <a:buFontTx/>
              <a:buChar char="-"/>
              <a:defRPr/>
            </a:pPr>
            <a:r>
              <a:rPr lang="en-US" sz="1800" b="1" dirty="0" smtClean="0"/>
              <a:t>Type of Project mentioned in application is very important</a:t>
            </a:r>
          </a:p>
        </p:txBody>
      </p:sp>
    </p:spTree>
    <p:extLst>
      <p:ext uri="{BB962C8B-B14F-4D97-AF65-F5344CB8AC3E}">
        <p14:creationId xmlns:p14="http://schemas.microsoft.com/office/powerpoint/2010/main" val="34595537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702381" y="997532"/>
            <a:ext cx="10802047" cy="3028804"/>
          </a:xfrm>
        </p:spPr>
        <p:txBody>
          <a:bodyPr>
            <a:normAutofit fontScale="90000"/>
          </a:bodyPr>
          <a:lstStyle/>
          <a:p>
            <a:pPr algn="l">
              <a:lnSpc>
                <a:spcPct val="150000"/>
              </a:lnSpc>
            </a:pPr>
            <a:r>
              <a:rPr lang="en-US" sz="2800" dirty="0" smtClean="0">
                <a:latin typeface="Times New Roman" panose="02020603050405020304" pitchFamily="18" charset="0"/>
                <a:cs typeface="Times New Roman" panose="02020603050405020304" pitchFamily="18" charset="0"/>
              </a:rPr>
              <a:t>- Once applicant submitted loan application, company takes some times to process application in order to give final decision</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That duration of processing vary from case to case, some applications takes small amount of time (good score), some may take up to 3 months. On average an application processing takes up to 14 days as per data. </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38</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Use Case 5</a:t>
              </a:r>
              <a:endParaRPr lang="en-US" sz="3600" b="1" dirty="0">
                <a:latin typeface="Times New Roman" panose="02020603050405020304" pitchFamily="18" charset="0"/>
                <a:cs typeface="Times New Roman" panose="02020603050405020304" pitchFamily="18" charset="0"/>
              </a:endParaRPr>
            </a:p>
          </p:txBody>
        </p:sp>
      </p:grpSp>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702381" y="4393982"/>
            <a:ext cx="10802047" cy="180228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400" dirty="0" smtClean="0">
                <a:solidFill>
                  <a:srgbClr val="0075C9"/>
                </a:solidFill>
                <a:ea typeface="+mn-lt"/>
                <a:cs typeface="+mn-lt"/>
              </a:rPr>
              <a:t>Machine Learning Algorithm(s) has been used to predict how much time an application can take (in term of days) as per given attributes (discussed previously) of applicants. This will give idea at very early stages to company.</a:t>
            </a:r>
            <a:endParaRPr lang="en-US" sz="2400" dirty="0">
              <a:solidFill>
                <a:srgbClr val="0075C9"/>
              </a:solidFill>
              <a:ea typeface="+mn-lt"/>
              <a:cs typeface="+mn-lt"/>
            </a:endParaRPr>
          </a:p>
        </p:txBody>
      </p:sp>
    </p:spTree>
    <p:extLst>
      <p:ext uri="{BB962C8B-B14F-4D97-AF65-F5344CB8AC3E}">
        <p14:creationId xmlns:p14="http://schemas.microsoft.com/office/powerpoint/2010/main" val="26415999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143105" y="2329228"/>
            <a:ext cx="9182100" cy="4467225"/>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4"/>
            <a:ext cx="11646988" cy="1476349"/>
          </a:xfrm>
        </p:spPr>
        <p:txBody>
          <a:bodyPr>
            <a:normAutofit/>
          </a:bodyPr>
          <a:lstStyle/>
          <a:p>
            <a:pPr algn="just">
              <a:lnSpc>
                <a:spcPct val="150000"/>
              </a:lnSpc>
            </a:pPr>
            <a:r>
              <a:rPr lang="en-US" sz="2800" dirty="0" smtClean="0">
                <a:latin typeface="Times New Roman" panose="02020603050405020304" pitchFamily="18" charset="0"/>
                <a:cs typeface="Times New Roman" panose="02020603050405020304" pitchFamily="18" charset="0"/>
              </a:rPr>
              <a:t>Model successfully learned the pattern and can predict the loan approval duration up to acceptable accuracy (you can see in the image). </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39</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Loan Approval Duration Prediction</a:t>
              </a:r>
              <a:endParaRPr lang="en-US" sz="3600" b="1" dirty="0">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a:blip r:embed="rId4"/>
          <a:stretch>
            <a:fillRect/>
          </a:stretch>
        </p:blipFill>
        <p:spPr>
          <a:xfrm>
            <a:off x="2143105" y="2310177"/>
            <a:ext cx="9077325" cy="4505325"/>
          </a:xfrm>
          <a:prstGeom prst="rect">
            <a:avLst/>
          </a:prstGeom>
        </p:spPr>
      </p:pic>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2700851" y="2800407"/>
            <a:ext cx="3296613" cy="232168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You can the green and blue lines are close to each other which shows that the model is good enough, except for some values (very large duration like 150 days – that will be considered outlier during analysis). </a:t>
            </a:r>
          </a:p>
        </p:txBody>
      </p:sp>
    </p:spTree>
    <p:extLst>
      <p:ext uri="{BB962C8B-B14F-4D97-AF65-F5344CB8AC3E}">
        <p14:creationId xmlns:p14="http://schemas.microsoft.com/office/powerpoint/2010/main" val="161817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218" y="688393"/>
            <a:ext cx="11251180" cy="1629505"/>
          </a:xfrm>
          <a:ln>
            <a:noFill/>
          </a:ln>
          <a:effectLst/>
        </p:spPr>
        <p:txBody>
          <a:bodyPr>
            <a:normAutofit/>
          </a:bodyPr>
          <a:lstStyle/>
          <a:p>
            <a:pPr algn="just">
              <a:lnSpc>
                <a:spcPct val="150000"/>
              </a:lnSpc>
            </a:pPr>
            <a:r>
              <a:rPr lang="en-US" sz="2400" dirty="0" smtClean="0">
                <a:latin typeface="Arial" panose="020B0604020202020204" pitchFamily="34" charset="0"/>
                <a:cs typeface="Arial" panose="020B0604020202020204" pitchFamily="34" charset="0"/>
              </a:rPr>
              <a:t>Okay, so the problem already fixed by Banking Sector, but using </a:t>
            </a:r>
            <a:r>
              <a:rPr lang="en-US" sz="2400" b="1" dirty="0" smtClean="0">
                <a:solidFill>
                  <a:srgbClr val="C00000"/>
                </a:solidFill>
                <a:latin typeface="Arial" panose="020B0604020202020204" pitchFamily="34" charset="0"/>
                <a:cs typeface="Arial" panose="020B0604020202020204" pitchFamily="34" charset="0"/>
              </a:rPr>
              <a:t>Credit Score</a:t>
            </a:r>
            <a:r>
              <a:rPr lang="en-US" sz="2400" dirty="0" smtClean="0">
                <a:latin typeface="Arial" panose="020B0604020202020204" pitchFamily="34" charset="0"/>
                <a:cs typeface="Arial" panose="020B0604020202020204" pitchFamily="34" charset="0"/>
              </a:rPr>
              <a:t> (or other scoring techniques), which are mostly </a:t>
            </a:r>
            <a:r>
              <a:rPr lang="en-US" sz="2400" dirty="0" smtClean="0">
                <a:solidFill>
                  <a:srgbClr val="C00000"/>
                </a:solidFill>
                <a:latin typeface="Arial" panose="020B0604020202020204" pitchFamily="34" charset="0"/>
                <a:cs typeface="Arial" panose="020B0604020202020204" pitchFamily="34" charset="0"/>
              </a:rPr>
              <a:t>ruled based systems</a:t>
            </a:r>
            <a:r>
              <a:rPr lang="en-US" sz="2400" dirty="0" smtClean="0">
                <a:latin typeface="Arial" panose="020B0604020202020204" pitchFamily="34" charset="0"/>
                <a:cs typeface="Arial" panose="020B0604020202020204" pitchFamily="34" charset="0"/>
              </a:rPr>
              <a:t>.</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093705"/>
            <a:ext cx="286616" cy="365125"/>
          </a:xfrm>
        </p:spPr>
        <p:txBody>
          <a:bodyPr/>
          <a:lstStyle/>
          <a:p>
            <a:fld id="{1A791804-FCC1-42DE-84BE-371365D4A817}" type="slidenum">
              <a:rPr lang="en-US" sz="1800" b="1" smtClean="0">
                <a:solidFill>
                  <a:schemeClr val="tx1"/>
                </a:solidFill>
              </a:rPr>
              <a:t>4</a:t>
            </a:fld>
            <a:endParaRPr lang="en-US" sz="1800" b="1" dirty="0">
              <a:solidFill>
                <a:schemeClr val="tx1"/>
              </a:solidFill>
            </a:endParaRPr>
          </a:p>
        </p:txBody>
      </p:sp>
      <p:sp>
        <p:nvSpPr>
          <p:cNvPr id="14" name="Rounded Rectangle 13"/>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4032738" y="163140"/>
            <a:ext cx="392945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AI in Finance</a:t>
              </a:r>
              <a:endParaRPr lang="en-US" sz="3600" b="1" dirty="0">
                <a:latin typeface="Times New Roman" panose="02020603050405020304" pitchFamily="18" charset="0"/>
                <a:cs typeface="Times New Roman" panose="02020603050405020304" pitchFamily="18" charset="0"/>
              </a:endParaRPr>
            </a:p>
          </p:txBody>
        </p:sp>
      </p:grpSp>
      <p:sp>
        <p:nvSpPr>
          <p:cNvPr id="13" name="Title 1"/>
          <p:cNvSpPr txBox="1">
            <a:spLocks/>
          </p:cNvSpPr>
          <p:nvPr/>
        </p:nvSpPr>
        <p:spPr>
          <a:xfrm>
            <a:off x="429218" y="2000737"/>
            <a:ext cx="11251180" cy="2124696"/>
          </a:xfrm>
          <a:prstGeom prst="rect">
            <a:avLst/>
          </a:prstGeom>
          <a:ln>
            <a:noFill/>
          </a:ln>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dirty="0" smtClean="0">
                <a:latin typeface="Arial" panose="020B0604020202020204" pitchFamily="34" charset="0"/>
                <a:cs typeface="Arial" panose="020B0604020202020204" pitchFamily="34" charset="0"/>
              </a:rPr>
              <a:t>By using past data, </a:t>
            </a:r>
            <a:r>
              <a:rPr lang="en-US" sz="2400" b="1" dirty="0" smtClean="0">
                <a:solidFill>
                  <a:srgbClr val="C00000"/>
                </a:solidFill>
                <a:latin typeface="Arial" panose="020B0604020202020204" pitchFamily="34" charset="0"/>
                <a:cs typeface="Arial" panose="020B0604020202020204" pitchFamily="34" charset="0"/>
              </a:rPr>
              <a:t>Machine learning </a:t>
            </a:r>
            <a:r>
              <a:rPr lang="en-US" sz="2400" dirty="0" smtClean="0">
                <a:latin typeface="Arial" panose="020B0604020202020204" pitchFamily="34" charset="0"/>
                <a:cs typeface="Arial" panose="020B0604020202020204" pitchFamily="34" charset="0"/>
              </a:rPr>
              <a:t>can be leverage to extract hidden patterns/ insight from the data. That </a:t>
            </a:r>
            <a:r>
              <a:rPr lang="en-US" sz="2400" b="1" dirty="0" smtClean="0">
                <a:solidFill>
                  <a:srgbClr val="C00000"/>
                </a:solidFill>
                <a:latin typeface="Arial" panose="020B0604020202020204" pitchFamily="34" charset="0"/>
                <a:cs typeface="Arial" panose="020B0604020202020204" pitchFamily="34" charset="0"/>
              </a:rPr>
              <a:t>historic patterns</a:t>
            </a:r>
            <a:r>
              <a:rPr lang="en-US" sz="2400" dirty="0" smtClean="0">
                <a:latin typeface="Arial" panose="020B0604020202020204" pitchFamily="34" charset="0"/>
                <a:cs typeface="Arial" panose="020B0604020202020204" pitchFamily="34" charset="0"/>
              </a:rPr>
              <a:t> will be then used to asses person/ company’s credit worthiness</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17" name="Title 1"/>
          <p:cNvSpPr txBox="1">
            <a:spLocks/>
          </p:cNvSpPr>
          <p:nvPr/>
        </p:nvSpPr>
        <p:spPr>
          <a:xfrm>
            <a:off x="429218" y="4125433"/>
            <a:ext cx="11251180" cy="1397142"/>
          </a:xfrm>
          <a:prstGeom prst="rect">
            <a:avLst/>
          </a:prstGeom>
          <a:ln>
            <a:noFill/>
          </a:ln>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dirty="0" smtClean="0">
                <a:latin typeface="Arial" panose="020B0604020202020204" pitchFamily="34" charset="0"/>
                <a:cs typeface="Arial" panose="020B0604020202020204" pitchFamily="34" charset="0"/>
              </a:rPr>
              <a:t>Machine Learning not only using transactional data directly, but a lot of other type of data such as transactional behavior, demographic data, other external sources</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21" name="Rectangle 20"/>
          <p:cNvSpPr/>
          <p:nvPr/>
        </p:nvSpPr>
        <p:spPr bwMode="auto">
          <a:xfrm>
            <a:off x="302762" y="1234799"/>
            <a:ext cx="11702817" cy="1077719"/>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2" name="Rectangle 21"/>
          <p:cNvSpPr/>
          <p:nvPr/>
        </p:nvSpPr>
        <p:spPr bwMode="auto">
          <a:xfrm>
            <a:off x="302763" y="2512312"/>
            <a:ext cx="11702817" cy="1618373"/>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3" name="Rectangle 22"/>
          <p:cNvSpPr/>
          <p:nvPr/>
        </p:nvSpPr>
        <p:spPr bwMode="auto">
          <a:xfrm>
            <a:off x="317278" y="4330479"/>
            <a:ext cx="11702817" cy="1277160"/>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Tree>
    <p:extLst>
      <p:ext uri="{BB962C8B-B14F-4D97-AF65-F5344CB8AC3E}">
        <p14:creationId xmlns:p14="http://schemas.microsoft.com/office/powerpoint/2010/main" val="186968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4"/>
            <a:ext cx="11646988" cy="946961"/>
          </a:xfrm>
        </p:spPr>
        <p:txBody>
          <a:bodyPr>
            <a:normAutofit/>
          </a:bodyPr>
          <a:lstStyle/>
          <a:p>
            <a:pPr algn="just">
              <a:lnSpc>
                <a:spcPct val="150000"/>
              </a:lnSpc>
            </a:pPr>
            <a:r>
              <a:rPr lang="en-US" sz="2800" dirty="0" smtClean="0">
                <a:latin typeface="Times New Roman" panose="02020603050405020304" pitchFamily="18" charset="0"/>
                <a:cs typeface="Times New Roman" panose="02020603050405020304" pitchFamily="18" charset="0"/>
              </a:rPr>
              <a:t>What factors affect the loan approval duration?</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40</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Loan Approval Duration Prediction</a:t>
              </a:r>
              <a:endParaRPr lang="en-US" sz="3600" b="1" dirty="0">
                <a:latin typeface="Times New Roman" panose="02020603050405020304" pitchFamily="18" charset="0"/>
                <a:cs typeface="Times New Roman" panose="02020603050405020304" pitchFamily="18" charset="0"/>
              </a:endParaRPr>
            </a:p>
          </p:txBody>
        </p:sp>
      </p:grpSp>
      <p:pic>
        <p:nvPicPr>
          <p:cNvPr id="8" name="Picture 7"/>
          <p:cNvPicPr>
            <a:picLocks noChangeAspect="1"/>
          </p:cNvPicPr>
          <p:nvPr/>
        </p:nvPicPr>
        <p:blipFill>
          <a:blip r:embed="rId3"/>
          <a:stretch>
            <a:fillRect/>
          </a:stretch>
        </p:blipFill>
        <p:spPr>
          <a:xfrm>
            <a:off x="1351812" y="1636295"/>
            <a:ext cx="9477375" cy="4707355"/>
          </a:xfrm>
          <a:prstGeom prst="rect">
            <a:avLst/>
          </a:prstGeom>
        </p:spPr>
      </p:pic>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8313821" y="1687954"/>
            <a:ext cx="2310297"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Stated Monthly Income</a:t>
            </a:r>
          </a:p>
        </p:txBody>
      </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8313820" y="2104896"/>
            <a:ext cx="2515367"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Monthly Payment (Return)</a:t>
            </a:r>
          </a:p>
        </p:txBody>
      </p:sp>
      <p:sp>
        <p:nvSpPr>
          <p:cNvPr id="14" name="Content Placeholder 2">
            <a:extLst>
              <a:ext uri="{FF2B5EF4-FFF2-40B4-BE49-F238E27FC236}">
                <a16:creationId xmlns="" xmlns:a16="http://schemas.microsoft.com/office/drawing/2014/main" id="{750A0D06-2342-8B40-941A-10FA113ABCF3}"/>
              </a:ext>
            </a:extLst>
          </p:cNvPr>
          <p:cNvSpPr txBox="1">
            <a:spLocks/>
          </p:cNvSpPr>
          <p:nvPr/>
        </p:nvSpPr>
        <p:spPr>
          <a:xfrm>
            <a:off x="8313819" y="2500119"/>
            <a:ext cx="2310297"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Applicant Previous Loan</a:t>
            </a:r>
          </a:p>
        </p:txBody>
      </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8313819" y="2954327"/>
            <a:ext cx="2310297"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Product Type (</a:t>
            </a:r>
            <a:r>
              <a:rPr lang="en-US" sz="1600" b="1" dirty="0" err="1" smtClean="0">
                <a:solidFill>
                  <a:schemeClr val="accent6">
                    <a:lumMod val="75000"/>
                  </a:schemeClr>
                </a:solidFill>
              </a:rPr>
              <a:t>Benji</a:t>
            </a:r>
            <a:r>
              <a:rPr lang="en-US" sz="1600" b="1" dirty="0" smtClean="0">
                <a:solidFill>
                  <a:schemeClr val="accent6">
                    <a:lumMod val="75000"/>
                  </a:schemeClr>
                </a:solidFill>
              </a:rPr>
              <a:t>?)</a:t>
            </a:r>
          </a:p>
        </p:txBody>
      </p:sp>
      <p:sp>
        <p:nvSpPr>
          <p:cNvPr id="18" name="Content Placeholder 2">
            <a:extLst>
              <a:ext uri="{FF2B5EF4-FFF2-40B4-BE49-F238E27FC236}">
                <a16:creationId xmlns="" xmlns:a16="http://schemas.microsoft.com/office/drawing/2014/main" id="{750A0D06-2342-8B40-941A-10FA113ABCF3}"/>
              </a:ext>
            </a:extLst>
          </p:cNvPr>
          <p:cNvSpPr txBox="1">
            <a:spLocks/>
          </p:cNvSpPr>
          <p:nvPr/>
        </p:nvSpPr>
        <p:spPr>
          <a:xfrm>
            <a:off x="8313818" y="3354530"/>
            <a:ext cx="2310297"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Loan Term in Months</a:t>
            </a:r>
          </a:p>
        </p:txBody>
      </p:sp>
      <p:sp>
        <p:nvSpPr>
          <p:cNvPr id="19" name="Content Placeholder 2">
            <a:extLst>
              <a:ext uri="{FF2B5EF4-FFF2-40B4-BE49-F238E27FC236}">
                <a16:creationId xmlns="" xmlns:a16="http://schemas.microsoft.com/office/drawing/2014/main" id="{750A0D06-2342-8B40-941A-10FA113ABCF3}"/>
              </a:ext>
            </a:extLst>
          </p:cNvPr>
          <p:cNvSpPr txBox="1">
            <a:spLocks/>
          </p:cNvSpPr>
          <p:nvPr/>
        </p:nvSpPr>
        <p:spPr>
          <a:xfrm>
            <a:off x="8313817" y="3763680"/>
            <a:ext cx="2310297"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Requested Amount</a:t>
            </a:r>
          </a:p>
        </p:txBody>
      </p:sp>
      <p:sp>
        <p:nvSpPr>
          <p:cNvPr id="20" name="Content Placeholder 2">
            <a:extLst>
              <a:ext uri="{FF2B5EF4-FFF2-40B4-BE49-F238E27FC236}">
                <a16:creationId xmlns="" xmlns:a16="http://schemas.microsoft.com/office/drawing/2014/main" id="{750A0D06-2342-8B40-941A-10FA113ABCF3}"/>
              </a:ext>
            </a:extLst>
          </p:cNvPr>
          <p:cNvSpPr txBox="1">
            <a:spLocks/>
          </p:cNvSpPr>
          <p:nvPr/>
        </p:nvSpPr>
        <p:spPr>
          <a:xfrm>
            <a:off x="2310063" y="6251790"/>
            <a:ext cx="8519124" cy="50880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None/>
              <a:defRPr/>
            </a:pPr>
            <a:r>
              <a:rPr lang="en-US" sz="1800" b="1" dirty="0" smtClean="0"/>
              <a:t>Small Requested Amount takes less days to approve and large amount takes large tim</a:t>
            </a:r>
            <a:r>
              <a:rPr lang="en-US" sz="1800" b="1" dirty="0"/>
              <a:t>e</a:t>
            </a:r>
            <a:endParaRPr lang="en-US" sz="1800" b="1" dirty="0" smtClean="0"/>
          </a:p>
          <a:p>
            <a:pPr algn="just" defTabSz="812720">
              <a:lnSpc>
                <a:spcPct val="150000"/>
              </a:lnSpc>
              <a:buFontTx/>
              <a:buChar char="-"/>
              <a:defRPr/>
            </a:pPr>
            <a:endParaRPr lang="en-US" sz="1800" b="1" dirty="0" smtClean="0"/>
          </a:p>
        </p:txBody>
      </p:sp>
    </p:spTree>
    <p:extLst>
      <p:ext uri="{BB962C8B-B14F-4D97-AF65-F5344CB8AC3E}">
        <p14:creationId xmlns:p14="http://schemas.microsoft.com/office/powerpoint/2010/main" val="213049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7" grpId="0"/>
      <p:bldP spid="18"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702380" y="1260713"/>
            <a:ext cx="10802047" cy="2153370"/>
          </a:xfrm>
        </p:spPr>
        <p:txBody>
          <a:bodyPr>
            <a:normAutofit/>
          </a:bodyPr>
          <a:lstStyle/>
          <a:p>
            <a:pPr algn="just">
              <a:lnSpc>
                <a:spcPct val="150000"/>
              </a:lnSpc>
            </a:pP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As a company, we are interested in finding how much loan (</a:t>
            </a:r>
            <a:r>
              <a:rPr lang="en-US" sz="2800" b="1" dirty="0" smtClean="0">
                <a:solidFill>
                  <a:srgbClr val="FF0000"/>
                </a:solidFill>
                <a:latin typeface="Times New Roman" panose="02020603050405020304" pitchFamily="18" charset="0"/>
                <a:cs typeface="Times New Roman" panose="02020603050405020304" pitchFamily="18" charset="0"/>
              </a:rPr>
              <a:t>Optimal Value</a:t>
            </a:r>
            <a:r>
              <a:rPr lang="en-US" sz="2800" dirty="0" smtClean="0">
                <a:latin typeface="Times New Roman" panose="02020603050405020304" pitchFamily="18" charset="0"/>
                <a:cs typeface="Times New Roman" panose="02020603050405020304" pitchFamily="18" charset="0"/>
              </a:rPr>
              <a:t>) should be given to applicant based on his own attributes, so that he pay back without going into defaulter stage. </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41</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Use Case </a:t>
              </a:r>
              <a:r>
                <a:rPr lang="en-US" sz="3600" b="1" dirty="0" smtClean="0">
                  <a:latin typeface="Times New Roman" panose="02020603050405020304" pitchFamily="18" charset="0"/>
                  <a:cs typeface="Times New Roman" panose="02020603050405020304" pitchFamily="18" charset="0"/>
                </a:rPr>
                <a:t>6</a:t>
              </a:r>
              <a:endParaRPr lang="en-US" sz="3600" b="1" dirty="0">
                <a:latin typeface="Times New Roman" panose="02020603050405020304" pitchFamily="18" charset="0"/>
                <a:cs typeface="Times New Roman" panose="02020603050405020304" pitchFamily="18" charset="0"/>
              </a:endParaRPr>
            </a:p>
          </p:txBody>
        </p:sp>
      </p:grpSp>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702381" y="3580478"/>
            <a:ext cx="10802047" cy="180228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400" dirty="0" smtClean="0">
                <a:solidFill>
                  <a:srgbClr val="0075C9"/>
                </a:solidFill>
                <a:ea typeface="+mn-lt"/>
                <a:cs typeface="+mn-lt"/>
              </a:rPr>
              <a:t>Machine Learning Algorithm(s) has been used to predict how much </a:t>
            </a:r>
            <a:r>
              <a:rPr lang="en-US" sz="2400" dirty="0" smtClean="0">
                <a:solidFill>
                  <a:srgbClr val="0075C9"/>
                </a:solidFill>
                <a:ea typeface="+mn-lt"/>
                <a:cs typeface="+mn-lt"/>
              </a:rPr>
              <a:t>loan we can give to an application as </a:t>
            </a:r>
            <a:r>
              <a:rPr lang="en-US" sz="2400" dirty="0" smtClean="0">
                <a:solidFill>
                  <a:srgbClr val="0075C9"/>
                </a:solidFill>
                <a:ea typeface="+mn-lt"/>
                <a:cs typeface="+mn-lt"/>
              </a:rPr>
              <a:t>per given attributes (discussed previously) of applicants. This will give idea at very early stages to </a:t>
            </a:r>
            <a:r>
              <a:rPr lang="en-US" sz="2400" dirty="0" smtClean="0">
                <a:solidFill>
                  <a:srgbClr val="0075C9"/>
                </a:solidFill>
                <a:ea typeface="+mn-lt"/>
                <a:cs typeface="+mn-lt"/>
              </a:rPr>
              <a:t>company to reduce risk of defaulting.</a:t>
            </a:r>
            <a:endParaRPr lang="en-US" sz="2400" dirty="0">
              <a:solidFill>
                <a:srgbClr val="0075C9"/>
              </a:solidFill>
              <a:ea typeface="+mn-lt"/>
              <a:cs typeface="+mn-lt"/>
            </a:endParaRPr>
          </a:p>
        </p:txBody>
      </p:sp>
    </p:spTree>
    <p:extLst>
      <p:ext uri="{BB962C8B-B14F-4D97-AF65-F5344CB8AC3E}">
        <p14:creationId xmlns:p14="http://schemas.microsoft.com/office/powerpoint/2010/main" val="33919644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920007" y="2285983"/>
            <a:ext cx="9220200" cy="4438650"/>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1042903"/>
            <a:ext cx="11646988" cy="1033139"/>
          </a:xfrm>
        </p:spPr>
        <p:txBody>
          <a:bodyPr>
            <a:normAutofit fontScale="90000"/>
          </a:bodyPr>
          <a:lstStyle/>
          <a:p>
            <a:pPr algn="l">
              <a:lnSpc>
                <a:spcPct val="150000"/>
              </a:lnSpc>
            </a:pP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We have developed a perfect model (machine learning model) which predict how much loan amount should be awarded to applicants (to avoid loan defaults)</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57591" y="6093705"/>
            <a:ext cx="435935" cy="365125"/>
          </a:xfrm>
        </p:spPr>
        <p:txBody>
          <a:bodyPr/>
          <a:lstStyle/>
          <a:p>
            <a:fld id="{1A791804-FCC1-42DE-84BE-371365D4A817}" type="slidenum">
              <a:rPr lang="en-US" sz="1800" b="1" smtClean="0">
                <a:solidFill>
                  <a:schemeClr val="tx1"/>
                </a:solidFill>
              </a:rPr>
              <a:t>42</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Loan Amount Prediction</a:t>
              </a:r>
              <a:endParaRPr lang="en-US" sz="3600" b="1" dirty="0">
                <a:latin typeface="Times New Roman" panose="02020603050405020304" pitchFamily="18" charset="0"/>
                <a:cs typeface="Times New Roman" panose="02020603050405020304" pitchFamily="18" charset="0"/>
              </a:endParaRPr>
            </a:p>
          </p:txBody>
        </p:sp>
      </p:grpSp>
      <p:pic>
        <p:nvPicPr>
          <p:cNvPr id="9" name="Picture 8"/>
          <p:cNvPicPr>
            <a:picLocks noChangeAspect="1"/>
          </p:cNvPicPr>
          <p:nvPr/>
        </p:nvPicPr>
        <p:blipFill>
          <a:blip r:embed="rId4"/>
          <a:stretch>
            <a:fillRect/>
          </a:stretch>
        </p:blipFill>
        <p:spPr>
          <a:xfrm>
            <a:off x="2117543" y="2276458"/>
            <a:ext cx="9010650" cy="4448175"/>
          </a:xfrm>
          <a:prstGeom prst="rect">
            <a:avLst/>
          </a:prstGeom>
        </p:spPr>
      </p:pic>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6622868" y="1901721"/>
            <a:ext cx="4384518" cy="115909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You can the green and blue lines are close to each other which shows that the model is good </a:t>
            </a:r>
            <a:r>
              <a:rPr lang="en-US" sz="1600" b="1" dirty="0" smtClean="0">
                <a:solidFill>
                  <a:schemeClr val="accent6">
                    <a:lumMod val="75000"/>
                  </a:schemeClr>
                </a:solidFill>
              </a:rPr>
              <a:t>enough – an accurate model. </a:t>
            </a:r>
            <a:endParaRPr lang="en-US" sz="1600" b="1" dirty="0" smtClean="0">
              <a:solidFill>
                <a:schemeClr val="accent6">
                  <a:lumMod val="75000"/>
                </a:schemeClr>
              </a:solidFill>
            </a:endParaRPr>
          </a:p>
        </p:txBody>
      </p:sp>
    </p:spTree>
    <p:extLst>
      <p:ext uri="{BB962C8B-B14F-4D97-AF65-F5344CB8AC3E}">
        <p14:creationId xmlns:p14="http://schemas.microsoft.com/office/powerpoint/2010/main" val="286632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1042903"/>
            <a:ext cx="11646988" cy="1033139"/>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57591" y="6093705"/>
            <a:ext cx="435935" cy="365125"/>
          </a:xfrm>
        </p:spPr>
        <p:txBody>
          <a:bodyPr/>
          <a:lstStyle/>
          <a:p>
            <a:fld id="{1A791804-FCC1-42DE-84BE-371365D4A817}" type="slidenum">
              <a:rPr lang="en-US" sz="1800" b="1" smtClean="0">
                <a:solidFill>
                  <a:schemeClr val="tx1"/>
                </a:solidFill>
              </a:rPr>
              <a:t>43</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Loan Amount Prediction</a:t>
              </a:r>
              <a:endParaRPr lang="en-US" sz="3600" b="1" dirty="0">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a:blip r:embed="rId3"/>
          <a:stretch>
            <a:fillRect/>
          </a:stretch>
        </p:blipFill>
        <p:spPr>
          <a:xfrm>
            <a:off x="1043608" y="1116176"/>
            <a:ext cx="9439275" cy="5132689"/>
          </a:xfrm>
          <a:prstGeom prst="rect">
            <a:avLst/>
          </a:prstGeom>
        </p:spPr>
      </p:pic>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2523745" y="1242195"/>
            <a:ext cx="7705344"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How much loan an applicant will get? Mostly depends on Monthly Income</a:t>
            </a:r>
            <a:endParaRPr lang="en-US" sz="1600" b="1" dirty="0" smtClean="0">
              <a:solidFill>
                <a:schemeClr val="accent6">
                  <a:lumMod val="75000"/>
                </a:schemeClr>
              </a:solidFill>
            </a:endParaRPr>
          </a:p>
        </p:txBody>
      </p:sp>
      <p:sp>
        <p:nvSpPr>
          <p:cNvPr id="14" name="Content Placeholder 2">
            <a:extLst>
              <a:ext uri="{FF2B5EF4-FFF2-40B4-BE49-F238E27FC236}">
                <a16:creationId xmlns="" xmlns:a16="http://schemas.microsoft.com/office/drawing/2014/main" id="{750A0D06-2342-8B40-941A-10FA113ABCF3}"/>
              </a:ext>
            </a:extLst>
          </p:cNvPr>
          <p:cNvSpPr txBox="1">
            <a:spLocks/>
          </p:cNvSpPr>
          <p:nvPr/>
        </p:nvSpPr>
        <p:spPr>
          <a:xfrm>
            <a:off x="2838540" y="1637587"/>
            <a:ext cx="7705344"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Loan Amount also increase with increase in monthly payment and vice versa</a:t>
            </a:r>
            <a:endParaRPr lang="en-US" sz="1600" b="1" dirty="0" smtClean="0">
              <a:solidFill>
                <a:schemeClr val="accent6">
                  <a:lumMod val="75000"/>
                </a:schemeClr>
              </a:solidFill>
            </a:endParaRPr>
          </a:p>
        </p:txBody>
      </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3314893" y="2059149"/>
            <a:ext cx="6914196"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Based on previous loan history, an applicant can get low or high loan, if the applicant previous record of payment is okay, he will be given loan otherwise low amount</a:t>
            </a:r>
            <a:endParaRPr lang="en-US" sz="1600" b="1" dirty="0" smtClean="0">
              <a:solidFill>
                <a:schemeClr val="accent6">
                  <a:lumMod val="75000"/>
                </a:schemeClr>
              </a:solidFill>
            </a:endParaRPr>
          </a:p>
        </p:txBody>
      </p:sp>
      <p:sp>
        <p:nvSpPr>
          <p:cNvPr id="18" name="Content Placeholder 2">
            <a:extLst>
              <a:ext uri="{FF2B5EF4-FFF2-40B4-BE49-F238E27FC236}">
                <a16:creationId xmlns="" xmlns:a16="http://schemas.microsoft.com/office/drawing/2014/main" id="{750A0D06-2342-8B40-941A-10FA113ABCF3}"/>
              </a:ext>
            </a:extLst>
          </p:cNvPr>
          <p:cNvSpPr txBox="1">
            <a:spLocks/>
          </p:cNvSpPr>
          <p:nvPr/>
        </p:nvSpPr>
        <p:spPr>
          <a:xfrm>
            <a:off x="3746844" y="3169067"/>
            <a:ext cx="7705344" cy="4536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Loan Amount is also closely related to financial product (</a:t>
            </a:r>
            <a:r>
              <a:rPr lang="en-US" sz="1600" b="1" dirty="0" err="1" smtClean="0">
                <a:solidFill>
                  <a:schemeClr val="accent6">
                    <a:lumMod val="75000"/>
                  </a:schemeClr>
                </a:solidFill>
              </a:rPr>
              <a:t>Benji</a:t>
            </a:r>
            <a:r>
              <a:rPr lang="en-US" sz="1600" b="1" dirty="0" smtClean="0">
                <a:solidFill>
                  <a:schemeClr val="accent6">
                    <a:lumMod val="75000"/>
                  </a:schemeClr>
                </a:solidFill>
              </a:rPr>
              <a:t> or Lending Point)</a:t>
            </a:r>
            <a:endParaRPr lang="en-US" sz="1600" b="1" dirty="0" smtClean="0">
              <a:solidFill>
                <a:schemeClr val="accent6">
                  <a:lumMod val="75000"/>
                </a:schemeClr>
              </a:solidFill>
            </a:endParaRPr>
          </a:p>
        </p:txBody>
      </p:sp>
    </p:spTree>
    <p:extLst>
      <p:ext uri="{BB962C8B-B14F-4D97-AF65-F5344CB8AC3E}">
        <p14:creationId xmlns:p14="http://schemas.microsoft.com/office/powerpoint/2010/main" val="165493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P spid="1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702380" y="1358249"/>
            <a:ext cx="10802047" cy="2005525"/>
          </a:xfrm>
        </p:spPr>
        <p:txBody>
          <a:bodyPr>
            <a:normAutofit fontScale="90000"/>
          </a:bodyPr>
          <a:lstStyle/>
          <a:p>
            <a:pPr algn="just">
              <a:lnSpc>
                <a:spcPct val="150000"/>
              </a:lnSpc>
            </a:pP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As a company, we are also interested in finding how many applications </a:t>
            </a:r>
            <a:r>
              <a:rPr lang="en-US" sz="2800" dirty="0" smtClean="0">
                <a:latin typeface="Times New Roman" panose="02020603050405020304" pitchFamily="18" charset="0"/>
                <a:cs typeface="Times New Roman" panose="02020603050405020304" pitchFamily="18" charset="0"/>
              </a:rPr>
              <a:t>may received next time frame (</a:t>
            </a:r>
            <a:r>
              <a:rPr lang="en-US" sz="2800" b="1" dirty="0" smtClean="0">
                <a:solidFill>
                  <a:srgbClr val="00B050"/>
                </a:solidFill>
                <a:latin typeface="Times New Roman" panose="02020603050405020304" pitchFamily="18" charset="0"/>
                <a:cs typeface="Times New Roman" panose="02020603050405020304" pitchFamily="18" charset="0"/>
              </a:rPr>
              <a:t>may be next day/ week/ month/ 6 months</a:t>
            </a:r>
            <a:r>
              <a:rPr lang="en-US" sz="2800" dirty="0" smtClean="0">
                <a:latin typeface="Times New Roman" panose="02020603050405020304" pitchFamily="18" charset="0"/>
                <a:cs typeface="Times New Roman" panose="02020603050405020304" pitchFamily="18" charset="0"/>
              </a:rPr>
              <a:t>). Using this information company will make necessary arrangements</a:t>
            </a:r>
            <a:r>
              <a:rPr lang="en-US" sz="2800" dirty="0" smtClean="0">
                <a:latin typeface="Times New Roman" panose="02020603050405020304" pitchFamily="18" charset="0"/>
                <a:cs typeface="Times New Roman" panose="02020603050405020304" pitchFamily="18" charset="0"/>
              </a:rPr>
              <a:t>. </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44</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Use Case </a:t>
              </a:r>
              <a:r>
                <a:rPr lang="en-US" sz="3600" b="1" dirty="0" smtClean="0">
                  <a:latin typeface="Times New Roman" panose="02020603050405020304" pitchFamily="18" charset="0"/>
                  <a:cs typeface="Times New Roman" panose="02020603050405020304" pitchFamily="18" charset="0"/>
                </a:rPr>
                <a:t>7</a:t>
              </a:r>
              <a:endParaRPr lang="en-US" sz="3600" b="1" dirty="0">
                <a:latin typeface="Times New Roman" panose="02020603050405020304" pitchFamily="18" charset="0"/>
                <a:cs typeface="Times New Roman" panose="02020603050405020304" pitchFamily="18" charset="0"/>
              </a:endParaRPr>
            </a:p>
          </p:txBody>
        </p:sp>
      </p:grpSp>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702380" y="3599254"/>
            <a:ext cx="10802047" cy="180228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400" dirty="0" smtClean="0">
                <a:solidFill>
                  <a:srgbClr val="0075C9"/>
                </a:solidFill>
                <a:ea typeface="+mn-lt"/>
                <a:cs typeface="+mn-lt"/>
              </a:rPr>
              <a:t>Machine Learning </a:t>
            </a:r>
            <a:r>
              <a:rPr lang="en-US" sz="2400" dirty="0" smtClean="0">
                <a:solidFill>
                  <a:srgbClr val="0075C9"/>
                </a:solidFill>
                <a:ea typeface="+mn-lt"/>
                <a:cs typeface="+mn-lt"/>
              </a:rPr>
              <a:t>Algorithm is used to forecast the number of applications in next time frame based on last one month data (</a:t>
            </a:r>
            <a:r>
              <a:rPr lang="en-US" sz="2400" b="1" dirty="0" smtClean="0">
                <a:solidFill>
                  <a:srgbClr val="00B050"/>
                </a:solidFill>
                <a:ea typeface="+mn-lt"/>
                <a:cs typeface="+mn-lt"/>
              </a:rPr>
              <a:t>by analyzing last 30 days, model predict number of applications</a:t>
            </a:r>
            <a:r>
              <a:rPr lang="en-US" sz="2400" dirty="0" smtClean="0">
                <a:solidFill>
                  <a:srgbClr val="0075C9"/>
                </a:solidFill>
                <a:ea typeface="+mn-lt"/>
                <a:cs typeface="+mn-lt"/>
              </a:rPr>
              <a:t>). </a:t>
            </a:r>
            <a:endParaRPr lang="en-US" sz="2400" dirty="0">
              <a:solidFill>
                <a:srgbClr val="0075C9"/>
              </a:solidFill>
              <a:ea typeface="+mn-lt"/>
              <a:cs typeface="+mn-lt"/>
            </a:endParaRPr>
          </a:p>
        </p:txBody>
      </p:sp>
    </p:spTree>
    <p:extLst>
      <p:ext uri="{BB962C8B-B14F-4D97-AF65-F5344CB8AC3E}">
        <p14:creationId xmlns:p14="http://schemas.microsoft.com/office/powerpoint/2010/main" val="13533373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1005353"/>
          </a:xfrm>
        </p:spPr>
        <p:txBody>
          <a:bodyPr>
            <a:normAutofit/>
          </a:bodyPr>
          <a:lstStyle/>
          <a:p>
            <a:pPr algn="l">
              <a:lnSpc>
                <a:spcPct val="150000"/>
              </a:lnSpc>
            </a:pPr>
            <a:r>
              <a:rPr lang="en-US" sz="2800" dirty="0" smtClean="0">
                <a:latin typeface="Times New Roman" panose="02020603050405020304" pitchFamily="18" charset="0"/>
                <a:cs typeface="Times New Roman" panose="02020603050405020304" pitchFamily="18" charset="0"/>
              </a:rPr>
              <a:t>Dataset Creation</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38540" y="6093705"/>
            <a:ext cx="459838" cy="365125"/>
          </a:xfrm>
        </p:spPr>
        <p:txBody>
          <a:bodyPr/>
          <a:lstStyle/>
          <a:p>
            <a:fld id="{1A791804-FCC1-42DE-84BE-371365D4A817}" type="slidenum">
              <a:rPr lang="en-US" sz="1800" b="1" smtClean="0">
                <a:solidFill>
                  <a:schemeClr val="tx1"/>
                </a:solidFill>
              </a:rPr>
              <a:t>45</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Possible Loan Applications Forecasting</a:t>
              </a:r>
              <a:endParaRPr lang="en-US" sz="3600" b="1" dirty="0">
                <a:latin typeface="Times New Roman" panose="02020603050405020304" pitchFamily="18" charset="0"/>
                <a:cs typeface="Times New Roman" panose="02020603050405020304" pitchFamily="18" charset="0"/>
              </a:endParaRPr>
            </a:p>
          </p:txBody>
        </p:sp>
      </p:grpSp>
      <p:sp>
        <p:nvSpPr>
          <p:cNvPr id="13" name="Rectangle 12"/>
          <p:cNvSpPr/>
          <p:nvPr/>
        </p:nvSpPr>
        <p:spPr bwMode="auto">
          <a:xfrm>
            <a:off x="2264893" y="2307890"/>
            <a:ext cx="1995054" cy="561109"/>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al" pitchFamily="34" charset="0"/>
              </a:rPr>
              <a:t>Day</a:t>
            </a:r>
            <a:r>
              <a:rPr kumimoji="0" lang="en-US" b="0" i="0" u="none" strike="noStrike" cap="none" normalizeH="0" dirty="0" smtClean="0">
                <a:ln>
                  <a:noFill/>
                </a:ln>
                <a:effectLst/>
                <a:latin typeface="Arial" pitchFamily="34" charset="0"/>
              </a:rPr>
              <a:t> 1 </a:t>
            </a:r>
            <a:r>
              <a:rPr kumimoji="0" lang="en-US" b="0" i="0" u="none" strike="noStrike" cap="none" normalizeH="0" dirty="0" smtClean="0">
                <a:ln>
                  <a:noFill/>
                </a:ln>
                <a:effectLst/>
                <a:latin typeface="Arial" pitchFamily="34" charset="0"/>
              </a:rPr>
              <a:t>Applicants</a:t>
            </a:r>
            <a:endParaRPr kumimoji="0" lang="" sz="1050" b="0" i="0" u="none" strike="noStrike" cap="none" normalizeH="0" baseline="0" dirty="0" err="1" smtClean="0">
              <a:ln>
                <a:noFill/>
              </a:ln>
              <a:effectLst/>
              <a:latin typeface="Arial" pitchFamily="34" charset="0"/>
            </a:endParaRPr>
          </a:p>
        </p:txBody>
      </p:sp>
      <p:sp>
        <p:nvSpPr>
          <p:cNvPr id="14" name="Rectangle 13"/>
          <p:cNvSpPr/>
          <p:nvPr/>
        </p:nvSpPr>
        <p:spPr bwMode="auto">
          <a:xfrm>
            <a:off x="2264893" y="2868999"/>
            <a:ext cx="1995054" cy="561109"/>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pitchFamily="34" charset="0"/>
              </a:rPr>
              <a:t>Day</a:t>
            </a:r>
            <a:r>
              <a:rPr kumimoji="0" lang="en-US" sz="2800" b="0" i="0" u="none" strike="noStrike" cap="none" normalizeH="0" dirty="0" smtClean="0">
                <a:ln>
                  <a:noFill/>
                </a:ln>
                <a:solidFill>
                  <a:schemeClr val="bg1"/>
                </a:solidFill>
                <a:effectLst/>
                <a:latin typeface="Arial" pitchFamily="34" charset="0"/>
              </a:rPr>
              <a:t> </a:t>
            </a:r>
            <a:r>
              <a:rPr lang="en-US" dirty="0">
                <a:solidFill>
                  <a:schemeClr val="bg1"/>
                </a:solidFill>
                <a:latin typeface="Arial" pitchFamily="34" charset="0"/>
              </a:rPr>
              <a:t>2</a:t>
            </a:r>
            <a:r>
              <a:rPr kumimoji="0" lang="en-US" sz="2800" b="0" i="0" u="none" strike="noStrike" cap="none" normalizeH="0" dirty="0" smtClean="0">
                <a:ln>
                  <a:noFill/>
                </a:ln>
                <a:solidFill>
                  <a:schemeClr val="bg1"/>
                </a:solidFill>
                <a:effectLst/>
                <a:latin typeface="Arial" pitchFamily="34" charset="0"/>
              </a:rPr>
              <a:t> </a:t>
            </a:r>
            <a:r>
              <a:rPr lang="en-US" dirty="0">
                <a:solidFill>
                  <a:schemeClr val="bg1"/>
                </a:solidFill>
                <a:latin typeface="Arial" pitchFamily="34" charset="0"/>
              </a:rPr>
              <a:t>Applicants</a:t>
            </a:r>
            <a:endParaRPr lang="" dirty="0" err="1">
              <a:solidFill>
                <a:schemeClr val="bg1"/>
              </a:solidFill>
              <a:latin typeface="Arial" pitchFamily="34" charset="0"/>
            </a:endParaRPr>
          </a:p>
        </p:txBody>
      </p:sp>
      <p:sp>
        <p:nvSpPr>
          <p:cNvPr id="17" name="Rectangle 16"/>
          <p:cNvSpPr/>
          <p:nvPr/>
        </p:nvSpPr>
        <p:spPr bwMode="auto">
          <a:xfrm>
            <a:off x="2264893" y="3430108"/>
            <a:ext cx="1995054" cy="56110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latin typeface="Arial" pitchFamily="34" charset="0"/>
              </a:rPr>
              <a:t>Day 3 Applicants</a:t>
            </a:r>
            <a:endParaRPr lang="" dirty="0" err="1">
              <a:latin typeface="Arial" pitchFamily="34" charset="0"/>
            </a:endParaRPr>
          </a:p>
        </p:txBody>
      </p:sp>
      <p:sp>
        <p:nvSpPr>
          <p:cNvPr id="18" name="Rectangle 17"/>
          <p:cNvSpPr/>
          <p:nvPr/>
        </p:nvSpPr>
        <p:spPr bwMode="auto">
          <a:xfrm>
            <a:off x="2264893" y="3991217"/>
            <a:ext cx="1995054" cy="56110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4 Applicants</a:t>
            </a:r>
            <a:endParaRPr lang="" dirty="0" err="1">
              <a:solidFill>
                <a:schemeClr val="bg1"/>
              </a:solidFill>
              <a:latin typeface="Arial" pitchFamily="34" charset="0"/>
            </a:endParaRPr>
          </a:p>
        </p:txBody>
      </p:sp>
      <p:sp>
        <p:nvSpPr>
          <p:cNvPr id="19" name="Rectangle 18"/>
          <p:cNvSpPr/>
          <p:nvPr/>
        </p:nvSpPr>
        <p:spPr bwMode="auto">
          <a:xfrm>
            <a:off x="2264893" y="4552326"/>
            <a:ext cx="1995054" cy="561109"/>
          </a:xfrm>
          <a:prstGeom prst="rect">
            <a:avLst/>
          </a:prstGeom>
          <a:solidFill>
            <a:srgbClr val="E5341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5 Applicants</a:t>
            </a:r>
            <a:endParaRPr lang="" dirty="0" err="1">
              <a:solidFill>
                <a:schemeClr val="bg1"/>
              </a:solidFill>
              <a:latin typeface="Arial" pitchFamily="34" charset="0"/>
            </a:endParaRPr>
          </a:p>
        </p:txBody>
      </p:sp>
      <p:sp>
        <p:nvSpPr>
          <p:cNvPr id="20" name="Rectangle 19"/>
          <p:cNvSpPr/>
          <p:nvPr/>
        </p:nvSpPr>
        <p:spPr bwMode="auto">
          <a:xfrm>
            <a:off x="2264893" y="5113435"/>
            <a:ext cx="1995054" cy="561109"/>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6 Applicants</a:t>
            </a:r>
            <a:endParaRPr lang="" dirty="0" err="1">
              <a:solidFill>
                <a:schemeClr val="bg1"/>
              </a:solidFill>
              <a:latin typeface="Arial" pitchFamily="34" charset="0"/>
            </a:endParaRPr>
          </a:p>
        </p:txBody>
      </p:sp>
      <p:sp>
        <p:nvSpPr>
          <p:cNvPr id="21" name="Rectangle 20"/>
          <p:cNvSpPr/>
          <p:nvPr/>
        </p:nvSpPr>
        <p:spPr bwMode="auto">
          <a:xfrm>
            <a:off x="2264893" y="5674544"/>
            <a:ext cx="1995054" cy="561109"/>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7 Applicants</a:t>
            </a:r>
            <a:endParaRPr lang="" dirty="0" err="1">
              <a:solidFill>
                <a:schemeClr val="bg1"/>
              </a:solidFill>
              <a:latin typeface="Arial" pitchFamily="34" charset="0"/>
            </a:endParaRPr>
          </a:p>
        </p:txBody>
      </p:sp>
      <p:sp>
        <p:nvSpPr>
          <p:cNvPr id="22" name="Rectangle 21"/>
          <p:cNvSpPr/>
          <p:nvPr/>
        </p:nvSpPr>
        <p:spPr bwMode="auto">
          <a:xfrm>
            <a:off x="2264893" y="6235653"/>
            <a:ext cx="1995054" cy="561109"/>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latin typeface="Arial" pitchFamily="34" charset="0"/>
              </a:rPr>
              <a:t>Day </a:t>
            </a:r>
            <a:r>
              <a:rPr lang="en-US" dirty="0" smtClean="0">
                <a:latin typeface="Arial" pitchFamily="34" charset="0"/>
              </a:rPr>
              <a:t>N </a:t>
            </a:r>
            <a:r>
              <a:rPr lang="en-US" dirty="0">
                <a:latin typeface="Arial" pitchFamily="34" charset="0"/>
              </a:rPr>
              <a:t>Applicants</a:t>
            </a:r>
            <a:endParaRPr lang="" dirty="0" err="1">
              <a:latin typeface="Arial" pitchFamily="34" charset="0"/>
            </a:endParaRPr>
          </a:p>
        </p:txBody>
      </p:sp>
      <p:grpSp>
        <p:nvGrpSpPr>
          <p:cNvPr id="23" name="Group 22"/>
          <p:cNvGrpSpPr/>
          <p:nvPr/>
        </p:nvGrpSpPr>
        <p:grpSpPr>
          <a:xfrm>
            <a:off x="2264893" y="1542426"/>
            <a:ext cx="1995054" cy="640774"/>
            <a:chOff x="508000" y="1042554"/>
            <a:chExt cx="1995054" cy="640774"/>
          </a:xfrm>
        </p:grpSpPr>
        <p:sp>
          <p:nvSpPr>
            <p:cNvPr id="24" name="Rounded Rectangle 23"/>
            <p:cNvSpPr/>
            <p:nvPr/>
          </p:nvSpPr>
          <p:spPr bwMode="auto">
            <a:xfrm>
              <a:off x="508000" y="1118754"/>
              <a:ext cx="1995054" cy="564574"/>
            </a:xfrm>
            <a:prstGeom prst="roundRect">
              <a:avLst/>
            </a:prstGeom>
            <a:solidFill>
              <a:schemeClr val="tx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
          <p:nvSpPr>
            <p:cNvPr id="25" name="Titel 1"/>
            <p:cNvSpPr txBox="1">
              <a:spLocks/>
            </p:cNvSpPr>
            <p:nvPr/>
          </p:nvSpPr>
          <p:spPr bwMode="auto">
            <a:xfrm>
              <a:off x="789419" y="1042554"/>
              <a:ext cx="1411433"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kern="0" dirty="0" smtClean="0">
                  <a:solidFill>
                    <a:srgbClr val="FFFF00"/>
                  </a:solidFill>
                </a:rPr>
                <a:t>Dataset</a:t>
              </a:r>
              <a:endParaRPr lang="de-DE" kern="0" dirty="0">
                <a:solidFill>
                  <a:srgbClr val="FFFF00"/>
                </a:solidFill>
              </a:endParaRPr>
            </a:p>
          </p:txBody>
        </p:sp>
      </p:grpSp>
      <p:sp>
        <p:nvSpPr>
          <p:cNvPr id="26" name="Right Arrow 25"/>
          <p:cNvSpPr/>
          <p:nvPr/>
        </p:nvSpPr>
        <p:spPr bwMode="auto">
          <a:xfrm>
            <a:off x="4365014" y="3991216"/>
            <a:ext cx="800100" cy="561109"/>
          </a:xfrm>
          <a:prstGeom prst="rightArrow">
            <a:avLst/>
          </a:prstGeom>
          <a:solidFill>
            <a:schemeClr val="tx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
        <p:nvSpPr>
          <p:cNvPr id="27" name="Rectangle 26"/>
          <p:cNvSpPr/>
          <p:nvPr/>
        </p:nvSpPr>
        <p:spPr bwMode="auto">
          <a:xfrm>
            <a:off x="5185887" y="2328672"/>
            <a:ext cx="1995054" cy="561109"/>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latin typeface="Arial" pitchFamily="34" charset="0"/>
              </a:rPr>
              <a:t>Day 1 Applicants</a:t>
            </a:r>
            <a:endParaRPr lang="" dirty="0" err="1">
              <a:latin typeface="Arial" pitchFamily="34" charset="0"/>
            </a:endParaRPr>
          </a:p>
        </p:txBody>
      </p:sp>
      <p:sp>
        <p:nvSpPr>
          <p:cNvPr id="28" name="Rectangle 27"/>
          <p:cNvSpPr/>
          <p:nvPr/>
        </p:nvSpPr>
        <p:spPr bwMode="auto">
          <a:xfrm>
            <a:off x="7087422" y="2328671"/>
            <a:ext cx="1995054" cy="561109"/>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2 Applicants</a:t>
            </a:r>
            <a:endParaRPr lang="" dirty="0" err="1">
              <a:solidFill>
                <a:schemeClr val="bg1"/>
              </a:solidFill>
              <a:latin typeface="Arial" pitchFamily="34" charset="0"/>
            </a:endParaRPr>
          </a:p>
        </p:txBody>
      </p:sp>
      <p:sp>
        <p:nvSpPr>
          <p:cNvPr id="29" name="Rectangle 28"/>
          <p:cNvSpPr/>
          <p:nvPr/>
        </p:nvSpPr>
        <p:spPr bwMode="auto">
          <a:xfrm>
            <a:off x="9027070" y="2328670"/>
            <a:ext cx="1995054" cy="56110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latin typeface="Arial" pitchFamily="34" charset="0"/>
              </a:rPr>
              <a:t>Day 3 Applicants</a:t>
            </a:r>
            <a:endParaRPr lang="" dirty="0" err="1">
              <a:latin typeface="Arial" pitchFamily="34" charset="0"/>
            </a:endParaRPr>
          </a:p>
        </p:txBody>
      </p:sp>
      <p:sp>
        <p:nvSpPr>
          <p:cNvPr id="30" name="Rectangle 29"/>
          <p:cNvSpPr/>
          <p:nvPr/>
        </p:nvSpPr>
        <p:spPr bwMode="auto">
          <a:xfrm>
            <a:off x="5181276" y="2875925"/>
            <a:ext cx="1995054" cy="561109"/>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2 Applicants</a:t>
            </a:r>
            <a:endParaRPr lang="" dirty="0" err="1">
              <a:solidFill>
                <a:schemeClr val="bg1"/>
              </a:solidFill>
              <a:latin typeface="Arial" pitchFamily="34" charset="0"/>
            </a:endParaRPr>
          </a:p>
        </p:txBody>
      </p:sp>
      <p:sp>
        <p:nvSpPr>
          <p:cNvPr id="31" name="Rectangle 30"/>
          <p:cNvSpPr/>
          <p:nvPr/>
        </p:nvSpPr>
        <p:spPr bwMode="auto">
          <a:xfrm>
            <a:off x="7074727" y="2879389"/>
            <a:ext cx="1995054" cy="56110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latin typeface="Arial" pitchFamily="34" charset="0"/>
              </a:rPr>
              <a:t>Day 3 Applicants</a:t>
            </a:r>
            <a:endParaRPr lang="" dirty="0" err="1">
              <a:latin typeface="Arial" pitchFamily="34" charset="0"/>
            </a:endParaRPr>
          </a:p>
        </p:txBody>
      </p:sp>
      <p:sp>
        <p:nvSpPr>
          <p:cNvPr id="32" name="Rectangle 31"/>
          <p:cNvSpPr/>
          <p:nvPr/>
        </p:nvSpPr>
        <p:spPr bwMode="auto">
          <a:xfrm>
            <a:off x="9025920" y="2879390"/>
            <a:ext cx="1995054" cy="56110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4 Applicants</a:t>
            </a:r>
            <a:endParaRPr lang="" dirty="0" err="1">
              <a:solidFill>
                <a:schemeClr val="bg1"/>
              </a:solidFill>
              <a:latin typeface="Arial" pitchFamily="34" charset="0"/>
            </a:endParaRPr>
          </a:p>
        </p:txBody>
      </p:sp>
      <p:sp>
        <p:nvSpPr>
          <p:cNvPr id="33" name="Rectangle 32"/>
          <p:cNvSpPr/>
          <p:nvPr/>
        </p:nvSpPr>
        <p:spPr bwMode="auto">
          <a:xfrm>
            <a:off x="5185894" y="3437033"/>
            <a:ext cx="1995054" cy="56110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latin typeface="Arial" pitchFamily="34" charset="0"/>
              </a:rPr>
              <a:t>Day 3 Applicants</a:t>
            </a:r>
            <a:endParaRPr lang="" dirty="0" err="1">
              <a:latin typeface="Arial" pitchFamily="34" charset="0"/>
            </a:endParaRPr>
          </a:p>
        </p:txBody>
      </p:sp>
      <p:sp>
        <p:nvSpPr>
          <p:cNvPr id="34" name="Rectangle 33"/>
          <p:cNvSpPr/>
          <p:nvPr/>
        </p:nvSpPr>
        <p:spPr bwMode="auto">
          <a:xfrm>
            <a:off x="7073577" y="3437033"/>
            <a:ext cx="1995054" cy="56110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4 Applicants</a:t>
            </a:r>
            <a:endParaRPr lang="" dirty="0" err="1">
              <a:solidFill>
                <a:schemeClr val="bg1"/>
              </a:solidFill>
              <a:latin typeface="Arial" pitchFamily="34" charset="0"/>
            </a:endParaRPr>
          </a:p>
        </p:txBody>
      </p:sp>
      <p:sp>
        <p:nvSpPr>
          <p:cNvPr id="35" name="Rectangle 34"/>
          <p:cNvSpPr/>
          <p:nvPr/>
        </p:nvSpPr>
        <p:spPr bwMode="auto">
          <a:xfrm>
            <a:off x="9025920" y="3437033"/>
            <a:ext cx="1995054" cy="561109"/>
          </a:xfrm>
          <a:prstGeom prst="rect">
            <a:avLst/>
          </a:prstGeom>
          <a:solidFill>
            <a:srgbClr val="E5341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Arial" pitchFamily="34" charset="0"/>
              </a:rPr>
              <a:t>Day 5 Applicants</a:t>
            </a:r>
            <a:endParaRPr lang="" dirty="0" err="1">
              <a:solidFill>
                <a:schemeClr val="bg1"/>
              </a:solidFill>
              <a:latin typeface="Arial" pitchFamily="34" charset="0"/>
            </a:endParaRPr>
          </a:p>
        </p:txBody>
      </p:sp>
      <p:sp>
        <p:nvSpPr>
          <p:cNvPr id="36" name="Left Brace 35"/>
          <p:cNvSpPr/>
          <p:nvPr/>
        </p:nvSpPr>
        <p:spPr bwMode="auto">
          <a:xfrm rot="16200000">
            <a:off x="6845267" y="2647032"/>
            <a:ext cx="654627" cy="3706678"/>
          </a:xfrm>
          <a:prstGeom prst="leftBrac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 sz="2000" b="0" i="0" u="none" strike="noStrike" cap="none" normalizeH="0" baseline="0" smtClean="0">
              <a:ln>
                <a:noFill/>
              </a:ln>
              <a:solidFill>
                <a:schemeClr val="tx1"/>
              </a:solidFill>
              <a:effectLst/>
              <a:latin typeface="Arial" pitchFamily="34" charset="0"/>
            </a:endParaRPr>
          </a:p>
        </p:txBody>
      </p:sp>
      <p:sp>
        <p:nvSpPr>
          <p:cNvPr id="37" name="Titel 1"/>
          <p:cNvSpPr txBox="1">
            <a:spLocks/>
          </p:cNvSpPr>
          <p:nvPr/>
        </p:nvSpPr>
        <p:spPr bwMode="auto">
          <a:xfrm>
            <a:off x="6088746" y="4697800"/>
            <a:ext cx="2339112"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kern="0" dirty="0" smtClean="0"/>
              <a:t>X - Predictor</a:t>
            </a:r>
            <a:endParaRPr lang="de-DE" kern="0" dirty="0"/>
          </a:p>
        </p:txBody>
      </p:sp>
      <p:sp>
        <p:nvSpPr>
          <p:cNvPr id="38" name="Left Brace 37"/>
          <p:cNvSpPr/>
          <p:nvPr/>
        </p:nvSpPr>
        <p:spPr bwMode="auto">
          <a:xfrm rot="16200000">
            <a:off x="9739276" y="3516257"/>
            <a:ext cx="654627" cy="1968225"/>
          </a:xfrm>
          <a:prstGeom prst="leftBrac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 sz="2000" b="0" i="0" u="none" strike="noStrike" cap="none" normalizeH="0" baseline="0" smtClean="0">
              <a:ln>
                <a:noFill/>
              </a:ln>
              <a:solidFill>
                <a:schemeClr val="tx1"/>
              </a:solidFill>
              <a:effectLst/>
              <a:latin typeface="Arial" pitchFamily="34" charset="0"/>
            </a:endParaRPr>
          </a:p>
        </p:txBody>
      </p:sp>
      <p:sp>
        <p:nvSpPr>
          <p:cNvPr id="39" name="Titel 1"/>
          <p:cNvSpPr txBox="1">
            <a:spLocks/>
          </p:cNvSpPr>
          <p:nvPr/>
        </p:nvSpPr>
        <p:spPr bwMode="auto">
          <a:xfrm>
            <a:off x="8915658" y="4680479"/>
            <a:ext cx="2339112"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kern="0" dirty="0" smtClean="0"/>
              <a:t>y - Target</a:t>
            </a:r>
            <a:endParaRPr lang="de-DE" kern="0" dirty="0"/>
          </a:p>
        </p:txBody>
      </p:sp>
      <p:sp>
        <p:nvSpPr>
          <p:cNvPr id="40" name="Titel 1"/>
          <p:cNvSpPr txBox="1">
            <a:spLocks/>
          </p:cNvSpPr>
          <p:nvPr/>
        </p:nvSpPr>
        <p:spPr bwMode="auto">
          <a:xfrm>
            <a:off x="7146304" y="5307400"/>
            <a:ext cx="2339112"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kern="0" dirty="0" smtClean="0"/>
              <a:t>y = f(x)</a:t>
            </a:r>
            <a:endParaRPr lang="de-DE" kern="0" dirty="0"/>
          </a:p>
        </p:txBody>
      </p:sp>
      <p:grpSp>
        <p:nvGrpSpPr>
          <p:cNvPr id="41" name="Group 40"/>
          <p:cNvGrpSpPr/>
          <p:nvPr/>
        </p:nvGrpSpPr>
        <p:grpSpPr>
          <a:xfrm>
            <a:off x="5767786" y="1542426"/>
            <a:ext cx="4843318" cy="640774"/>
            <a:chOff x="508000" y="1042554"/>
            <a:chExt cx="1995054" cy="640774"/>
          </a:xfrm>
        </p:grpSpPr>
        <p:sp>
          <p:nvSpPr>
            <p:cNvPr id="42" name="Rounded Rectangle 41"/>
            <p:cNvSpPr/>
            <p:nvPr/>
          </p:nvSpPr>
          <p:spPr bwMode="auto">
            <a:xfrm>
              <a:off x="508000" y="1118754"/>
              <a:ext cx="1995054" cy="564574"/>
            </a:xfrm>
            <a:prstGeom prst="roundRect">
              <a:avLst/>
            </a:prstGeom>
            <a:solidFill>
              <a:schemeClr val="tx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
          <p:nvSpPr>
            <p:cNvPr id="43" name="Titel 1"/>
            <p:cNvSpPr txBox="1">
              <a:spLocks/>
            </p:cNvSpPr>
            <p:nvPr/>
          </p:nvSpPr>
          <p:spPr bwMode="auto">
            <a:xfrm>
              <a:off x="789419" y="1042554"/>
              <a:ext cx="1411433"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de-DE" kern="0" dirty="0" smtClean="0">
                  <a:solidFill>
                    <a:srgbClr val="FFFF00"/>
                  </a:solidFill>
                </a:rPr>
                <a:t>Time Series Dataset</a:t>
              </a:r>
              <a:endParaRPr lang="de-DE" kern="0" dirty="0">
                <a:solidFill>
                  <a:srgbClr val="FFFF00"/>
                </a:solidFill>
              </a:endParaRPr>
            </a:p>
          </p:txBody>
        </p:sp>
      </p:grpSp>
      <p:sp>
        <p:nvSpPr>
          <p:cNvPr id="44" name="Titel 1"/>
          <p:cNvSpPr txBox="1">
            <a:spLocks/>
          </p:cNvSpPr>
          <p:nvPr/>
        </p:nvSpPr>
        <p:spPr bwMode="auto">
          <a:xfrm>
            <a:off x="4798677" y="5832762"/>
            <a:ext cx="6572544" cy="10252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r>
              <a:rPr lang="de-DE" sz="2000" kern="0" dirty="0" smtClean="0">
                <a:solidFill>
                  <a:srgbClr val="C00000"/>
                </a:solidFill>
              </a:rPr>
              <a:t>Loop back: How many previous records are we considering for predicting next. Here loop back is 2, we predict next on basis of last two records</a:t>
            </a:r>
            <a:endParaRPr lang="de-DE" sz="2000" kern="0" dirty="0">
              <a:solidFill>
                <a:srgbClr val="C00000"/>
              </a:solidFill>
            </a:endParaRPr>
          </a:p>
        </p:txBody>
      </p:sp>
    </p:spTree>
    <p:extLst>
      <p:ext uri="{BB962C8B-B14F-4D97-AF65-F5344CB8AC3E}">
        <p14:creationId xmlns:p14="http://schemas.microsoft.com/office/powerpoint/2010/main" val="157670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up)">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up)">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up)">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up)">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up)">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ipe(up)">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up)">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up)">
                                      <p:cBhvr>
                                        <p:cTn id="92" dur="500"/>
                                        <p:tgtEl>
                                          <p:spTgt spid="3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up)">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up)">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wipe(up)">
                                      <p:cBhvr>
                                        <p:cTn id="107" dur="500"/>
                                        <p:tgtEl>
                                          <p:spTgt spid="3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wipe(up)">
                                      <p:cBhvr>
                                        <p:cTn id="112" dur="500"/>
                                        <p:tgtEl>
                                          <p:spTgt spid="3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wipe(up)">
                                      <p:cBhvr>
                                        <p:cTn id="117" dur="5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grpId="0" nodeType="clickEffect">
                                  <p:stCondLst>
                                    <p:cond delay="0"/>
                                  </p:stCondLst>
                                  <p:childTnLst>
                                    <p:set>
                                      <p:cBhvr>
                                        <p:cTn id="121" dur="1" fill="hold">
                                          <p:stCondLst>
                                            <p:cond delay="0"/>
                                          </p:stCondLst>
                                        </p:cTn>
                                        <p:tgtEl>
                                          <p:spTgt spid="44"/>
                                        </p:tgtEl>
                                        <p:attrNameLst>
                                          <p:attrName>style.visibility</p:attrName>
                                        </p:attrNameLst>
                                      </p:cBhvr>
                                      <p:to>
                                        <p:strVal val="visible"/>
                                      </p:to>
                                    </p:set>
                                    <p:animEffect transition="in" filter="barn(inVertical)">
                                      <p:cBhvr>
                                        <p:cTn id="1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18" grpId="0" animBg="1"/>
      <p:bldP spid="19" grpId="0" animBg="1"/>
      <p:bldP spid="20" grpId="0" animBg="1"/>
      <p:bldP spid="21" grpId="0" animBg="1"/>
      <p:bldP spid="22"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p:bldP spid="38" grpId="0" animBg="1"/>
      <p:bldP spid="39" grpId="0"/>
      <p:bldP spid="40" grpId="0"/>
      <p:bldP spid="4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1175397"/>
            <a:ext cx="11646988" cy="778095"/>
          </a:xfrm>
        </p:spPr>
        <p:txBody>
          <a:bodyPr>
            <a:normAutofit/>
          </a:bodyPr>
          <a:lstStyle/>
          <a:p>
            <a:pPr algn="l">
              <a:lnSpc>
                <a:spcPct val="150000"/>
              </a:lnSpc>
            </a:pPr>
            <a:r>
              <a:rPr lang="en-US" sz="2800" dirty="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46</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Possible Loan Applications Forecasting</a:t>
              </a:r>
              <a:endParaRPr lang="en-US" sz="3600" b="1" dirty="0">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a:blip r:embed="rId3"/>
          <a:stretch>
            <a:fillRect/>
          </a:stretch>
        </p:blipFill>
        <p:spPr>
          <a:xfrm>
            <a:off x="267006" y="1564444"/>
            <a:ext cx="9401175" cy="2581275"/>
          </a:xfrm>
          <a:prstGeom prst="rect">
            <a:avLst/>
          </a:prstGeom>
        </p:spPr>
      </p:pic>
      <p:pic>
        <p:nvPicPr>
          <p:cNvPr id="7" name="Picture 6"/>
          <p:cNvPicPr>
            <a:picLocks noChangeAspect="1"/>
          </p:cNvPicPr>
          <p:nvPr/>
        </p:nvPicPr>
        <p:blipFill>
          <a:blip r:embed="rId4"/>
          <a:stretch>
            <a:fillRect/>
          </a:stretch>
        </p:blipFill>
        <p:spPr>
          <a:xfrm>
            <a:off x="239435" y="1388315"/>
            <a:ext cx="9401175" cy="4467225"/>
          </a:xfrm>
          <a:prstGeom prst="rect">
            <a:avLst/>
          </a:prstGeom>
        </p:spPr>
      </p:pic>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9668180" y="1296556"/>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You can clearly see how perfect forecasting model has been trained.</a:t>
            </a:r>
          </a:p>
          <a:p>
            <a:pPr marL="0" indent="0" algn="just" defTabSz="812720">
              <a:lnSpc>
                <a:spcPct val="150000"/>
              </a:lnSpc>
              <a:buFont typeface="Arial" panose="020B0604020202020204" pitchFamily="34" charset="0"/>
              <a:buNone/>
              <a:defRPr/>
            </a:pPr>
            <a:endParaRPr lang="en-US" sz="1600" b="1" dirty="0" smtClean="0">
              <a:solidFill>
                <a:schemeClr val="accent6">
                  <a:lumMod val="75000"/>
                </a:schemeClr>
              </a:solidFill>
            </a:endParaRPr>
          </a:p>
        </p:txBody>
      </p:sp>
      <p:sp>
        <p:nvSpPr>
          <p:cNvPr id="12" name="Content Placeholder 2">
            <a:extLst>
              <a:ext uri="{FF2B5EF4-FFF2-40B4-BE49-F238E27FC236}">
                <a16:creationId xmlns="" xmlns:a16="http://schemas.microsoft.com/office/drawing/2014/main" id="{750A0D06-2342-8B40-941A-10FA113ABCF3}"/>
              </a:ext>
            </a:extLst>
          </p:cNvPr>
          <p:cNvSpPr txBox="1">
            <a:spLocks/>
          </p:cNvSpPr>
          <p:nvPr/>
        </p:nvSpPr>
        <p:spPr>
          <a:xfrm>
            <a:off x="9668179" y="2452276"/>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Model trained on data before Jan 2022, and then test on Data after Dec 2021</a:t>
            </a:r>
          </a:p>
          <a:p>
            <a:pPr marL="0" indent="0" algn="just" defTabSz="812720">
              <a:lnSpc>
                <a:spcPct val="150000"/>
              </a:lnSpc>
              <a:buFont typeface="Arial" panose="020B0604020202020204" pitchFamily="34" charset="0"/>
              <a:buNone/>
              <a:defRPr/>
            </a:pPr>
            <a:endParaRPr lang="en-US" sz="1600" b="1" dirty="0" smtClean="0">
              <a:solidFill>
                <a:schemeClr val="accent6">
                  <a:lumMod val="75000"/>
                </a:schemeClr>
              </a:solidFill>
            </a:endParaRPr>
          </a:p>
        </p:txBody>
      </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9668179" y="3677389"/>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Check how close, blue and green lines are, this shows the accuracy of model</a:t>
            </a:r>
          </a:p>
          <a:p>
            <a:pPr marL="0" indent="0" algn="just" defTabSz="812720">
              <a:lnSpc>
                <a:spcPct val="150000"/>
              </a:lnSpc>
              <a:buFont typeface="Arial" panose="020B0604020202020204" pitchFamily="34" charset="0"/>
              <a:buNone/>
              <a:defRPr/>
            </a:pPr>
            <a:endParaRPr lang="en-US" sz="1600" b="1" dirty="0" smtClean="0">
              <a:solidFill>
                <a:schemeClr val="accent6">
                  <a:lumMod val="75000"/>
                </a:schemeClr>
              </a:solidFill>
            </a:endParaRPr>
          </a:p>
        </p:txBody>
      </p:sp>
      <p:sp>
        <p:nvSpPr>
          <p:cNvPr id="14" name="Content Placeholder 2">
            <a:extLst>
              <a:ext uri="{FF2B5EF4-FFF2-40B4-BE49-F238E27FC236}">
                <a16:creationId xmlns="" xmlns:a16="http://schemas.microsoft.com/office/drawing/2014/main" id="{750A0D06-2342-8B40-941A-10FA113ABCF3}"/>
              </a:ext>
            </a:extLst>
          </p:cNvPr>
          <p:cNvSpPr txBox="1">
            <a:spLocks/>
          </p:cNvSpPr>
          <p:nvPr/>
        </p:nvSpPr>
        <p:spPr>
          <a:xfrm>
            <a:off x="9668179" y="4802654"/>
            <a:ext cx="2596971" cy="4033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85% perfect Model</a:t>
            </a:r>
          </a:p>
          <a:p>
            <a:pPr marL="0" indent="0" algn="just" defTabSz="812720">
              <a:lnSpc>
                <a:spcPct val="150000"/>
              </a:lnSpc>
              <a:buFont typeface="Arial" panose="020B0604020202020204" pitchFamily="34" charset="0"/>
              <a:buNone/>
              <a:defRPr/>
            </a:pPr>
            <a:endParaRPr lang="en-US" sz="1600" b="1" dirty="0" smtClean="0">
              <a:solidFill>
                <a:schemeClr val="accent6">
                  <a:lumMod val="75000"/>
                </a:schemeClr>
              </a:solidFill>
            </a:endParaRPr>
          </a:p>
        </p:txBody>
      </p:sp>
    </p:spTree>
    <p:extLst>
      <p:ext uri="{BB962C8B-B14F-4D97-AF65-F5344CB8AC3E}">
        <p14:creationId xmlns:p14="http://schemas.microsoft.com/office/powerpoint/2010/main" val="99367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 presetClass="entr" presetSubtype="4"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702380" y="1358249"/>
            <a:ext cx="10802047" cy="2005525"/>
          </a:xfrm>
        </p:spPr>
        <p:txBody>
          <a:bodyPr>
            <a:normAutofit fontScale="90000"/>
          </a:bodyPr>
          <a:lstStyle/>
          <a:p>
            <a:pPr algn="just">
              <a:lnSpc>
                <a:spcPct val="150000"/>
              </a:lnSpc>
            </a:pP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As a company, we are also interested in finding how many applications </a:t>
            </a:r>
            <a:r>
              <a:rPr lang="en-US" sz="2800" dirty="0" smtClean="0">
                <a:latin typeface="Times New Roman" panose="02020603050405020304" pitchFamily="18" charset="0"/>
                <a:cs typeface="Times New Roman" panose="02020603050405020304" pitchFamily="18" charset="0"/>
              </a:rPr>
              <a:t>might be accepted next time frame (</a:t>
            </a:r>
            <a:r>
              <a:rPr lang="en-US" sz="2800" b="1" dirty="0" smtClean="0">
                <a:solidFill>
                  <a:srgbClr val="00B050"/>
                </a:solidFill>
                <a:latin typeface="Times New Roman" panose="02020603050405020304" pitchFamily="18" charset="0"/>
                <a:cs typeface="Times New Roman" panose="02020603050405020304" pitchFamily="18" charset="0"/>
              </a:rPr>
              <a:t>may be next day/ week/ month/ 6 months</a:t>
            </a:r>
            <a:r>
              <a:rPr lang="en-US" sz="2800" dirty="0" smtClean="0">
                <a:latin typeface="Times New Roman" panose="02020603050405020304" pitchFamily="18" charset="0"/>
                <a:cs typeface="Times New Roman" panose="02020603050405020304" pitchFamily="18" charset="0"/>
              </a:rPr>
              <a:t>). Using this information company will make necessary arrangements</a:t>
            </a:r>
            <a:r>
              <a:rPr lang="en-US" sz="2800" dirty="0" smtClean="0">
                <a:latin typeface="Times New Roman" panose="02020603050405020304" pitchFamily="18" charset="0"/>
                <a:cs typeface="Times New Roman" panose="02020603050405020304" pitchFamily="18" charset="0"/>
              </a:rPr>
              <a:t>. </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47</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Use Case </a:t>
              </a:r>
              <a:r>
                <a:rPr lang="en-US" sz="3600" b="1" dirty="0" smtClean="0">
                  <a:latin typeface="Times New Roman" panose="02020603050405020304" pitchFamily="18" charset="0"/>
                  <a:cs typeface="Times New Roman" panose="02020603050405020304" pitchFamily="18" charset="0"/>
                </a:rPr>
                <a:t>8</a:t>
              </a:r>
              <a:endParaRPr lang="en-US" sz="3600" b="1" dirty="0">
                <a:latin typeface="Times New Roman" panose="02020603050405020304" pitchFamily="18" charset="0"/>
                <a:cs typeface="Times New Roman" panose="02020603050405020304" pitchFamily="18" charset="0"/>
              </a:endParaRPr>
            </a:p>
          </p:txBody>
        </p:sp>
      </p:grpSp>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702380" y="3599254"/>
            <a:ext cx="10802047" cy="180228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400" dirty="0" smtClean="0">
                <a:solidFill>
                  <a:srgbClr val="0075C9"/>
                </a:solidFill>
                <a:ea typeface="+mn-lt"/>
                <a:cs typeface="+mn-lt"/>
              </a:rPr>
              <a:t>Machine Learning </a:t>
            </a:r>
            <a:r>
              <a:rPr lang="en-US" sz="2400" dirty="0" smtClean="0">
                <a:solidFill>
                  <a:srgbClr val="0075C9"/>
                </a:solidFill>
                <a:ea typeface="+mn-lt"/>
                <a:cs typeface="+mn-lt"/>
              </a:rPr>
              <a:t>Algorithm is used to forecast the number of applications in next time frame based on last one month data (</a:t>
            </a:r>
            <a:r>
              <a:rPr lang="en-US" sz="2400" b="1" dirty="0" smtClean="0">
                <a:solidFill>
                  <a:srgbClr val="00B050"/>
                </a:solidFill>
                <a:ea typeface="+mn-lt"/>
                <a:cs typeface="+mn-lt"/>
              </a:rPr>
              <a:t>by analyzing last 30 days, model predict number of applications that might approve next time</a:t>
            </a:r>
            <a:r>
              <a:rPr lang="en-US" sz="2400" dirty="0" smtClean="0">
                <a:solidFill>
                  <a:srgbClr val="0075C9"/>
                </a:solidFill>
                <a:ea typeface="+mn-lt"/>
                <a:cs typeface="+mn-lt"/>
              </a:rPr>
              <a:t>). </a:t>
            </a:r>
            <a:endParaRPr lang="en-US" sz="2400" dirty="0">
              <a:solidFill>
                <a:srgbClr val="0075C9"/>
              </a:solidFill>
              <a:ea typeface="+mn-lt"/>
              <a:cs typeface="+mn-lt"/>
            </a:endParaRPr>
          </a:p>
        </p:txBody>
      </p:sp>
    </p:spTree>
    <p:extLst>
      <p:ext uri="{BB962C8B-B14F-4D97-AF65-F5344CB8AC3E}">
        <p14:creationId xmlns:p14="http://schemas.microsoft.com/office/powerpoint/2010/main" val="733348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838443"/>
            <a:ext cx="11646988" cy="951430"/>
          </a:xfrm>
        </p:spPr>
        <p:txBody>
          <a:bodyPr>
            <a:normAutofit/>
          </a:bodyPr>
          <a:lstStyle/>
          <a:p>
            <a:pPr algn="l">
              <a:lnSpc>
                <a:spcPct val="150000"/>
              </a:lnSpc>
            </a:pP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Dataset created in same as Use Case 7 (</a:t>
            </a:r>
            <a:r>
              <a:rPr lang="en-US" sz="2800" b="1" dirty="0" smtClean="0">
                <a:solidFill>
                  <a:srgbClr val="C00000"/>
                </a:solidFill>
                <a:latin typeface="Times New Roman" panose="02020603050405020304" pitchFamily="18" charset="0"/>
                <a:cs typeface="Times New Roman" panose="02020603050405020304" pitchFamily="18" charset="0"/>
              </a:rPr>
              <a:t>We only take approved applicants</a:t>
            </a:r>
            <a:r>
              <a:rPr lang="en-US" sz="2800" dirty="0" smtClean="0">
                <a:latin typeface="Times New Roman" panose="02020603050405020304" pitchFamily="18" charset="0"/>
                <a:cs typeface="Times New Roman" panose="02020603050405020304" pitchFamily="18" charset="0"/>
              </a:rPr>
              <a:t>)</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472530" y="6093705"/>
            <a:ext cx="719470" cy="365125"/>
          </a:xfrm>
        </p:spPr>
        <p:txBody>
          <a:bodyPr/>
          <a:lstStyle/>
          <a:p>
            <a:pPr algn="ctr"/>
            <a:fld id="{1A791804-FCC1-42DE-84BE-371365D4A817}" type="slidenum">
              <a:rPr lang="en-US" sz="1800" b="1" smtClean="0">
                <a:solidFill>
                  <a:schemeClr val="tx1"/>
                </a:solidFill>
              </a:rPr>
              <a:pPr algn="ctr"/>
              <a:t>48</a:t>
            </a:fld>
            <a:endParaRPr lang="en-US" sz="1800" b="1" dirty="0">
              <a:solidFill>
                <a:schemeClr val="tx1"/>
              </a:solidFill>
            </a:endParaRPr>
          </a:p>
        </p:txBody>
      </p:sp>
      <p:grpSp>
        <p:nvGrpSpPr>
          <p:cNvPr id="5" name="Group 4"/>
          <p:cNvGrpSpPr/>
          <p:nvPr/>
        </p:nvGrpSpPr>
        <p:grpSpPr>
          <a:xfrm>
            <a:off x="1493889" y="187469"/>
            <a:ext cx="8371816"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Possible Loan Applications That Will Approve - Forecasting</a:t>
              </a:r>
              <a:endParaRPr lang="en-US" sz="3600" b="1" dirty="0">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a:blip r:embed="rId3"/>
          <a:stretch>
            <a:fillRect/>
          </a:stretch>
        </p:blipFill>
        <p:spPr>
          <a:xfrm>
            <a:off x="267006" y="1953492"/>
            <a:ext cx="9328021" cy="2543175"/>
          </a:xfrm>
          <a:prstGeom prst="rect">
            <a:avLst/>
          </a:prstGeom>
        </p:spPr>
      </p:pic>
      <p:pic>
        <p:nvPicPr>
          <p:cNvPr id="7" name="Picture 6"/>
          <p:cNvPicPr>
            <a:picLocks noChangeAspect="1"/>
          </p:cNvPicPr>
          <p:nvPr/>
        </p:nvPicPr>
        <p:blipFill>
          <a:blip r:embed="rId4"/>
          <a:stretch>
            <a:fillRect/>
          </a:stretch>
        </p:blipFill>
        <p:spPr>
          <a:xfrm>
            <a:off x="317278" y="1903345"/>
            <a:ext cx="9324368" cy="4429125"/>
          </a:xfrm>
          <a:prstGeom prst="rect">
            <a:avLst/>
          </a:prstGeom>
        </p:spPr>
      </p:pic>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9595029" y="1789873"/>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You can clearly see how perfect forecasting model has been trained.</a:t>
            </a:r>
          </a:p>
          <a:p>
            <a:pPr marL="0" indent="0" algn="just" defTabSz="812720">
              <a:lnSpc>
                <a:spcPct val="150000"/>
              </a:lnSpc>
              <a:buFont typeface="Arial" panose="020B0604020202020204" pitchFamily="34" charset="0"/>
              <a:buNone/>
              <a:defRPr/>
            </a:pPr>
            <a:endParaRPr lang="en-US" sz="1600" b="1" dirty="0" smtClean="0">
              <a:solidFill>
                <a:schemeClr val="accent6">
                  <a:lumMod val="75000"/>
                </a:schemeClr>
              </a:solidFill>
            </a:endParaRPr>
          </a:p>
        </p:txBody>
      </p:sp>
      <p:sp>
        <p:nvSpPr>
          <p:cNvPr id="12" name="Content Placeholder 2">
            <a:extLst>
              <a:ext uri="{FF2B5EF4-FFF2-40B4-BE49-F238E27FC236}">
                <a16:creationId xmlns="" xmlns:a16="http://schemas.microsoft.com/office/drawing/2014/main" id="{750A0D06-2342-8B40-941A-10FA113ABCF3}"/>
              </a:ext>
            </a:extLst>
          </p:cNvPr>
          <p:cNvSpPr txBox="1">
            <a:spLocks/>
          </p:cNvSpPr>
          <p:nvPr/>
        </p:nvSpPr>
        <p:spPr>
          <a:xfrm>
            <a:off x="9595028" y="2945593"/>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Model trained on data before Jan 2022, and then test on Data after Dec 2021</a:t>
            </a:r>
          </a:p>
          <a:p>
            <a:pPr marL="0" indent="0" algn="just" defTabSz="812720">
              <a:lnSpc>
                <a:spcPct val="150000"/>
              </a:lnSpc>
              <a:buFont typeface="Arial" panose="020B0604020202020204" pitchFamily="34" charset="0"/>
              <a:buNone/>
              <a:defRPr/>
            </a:pPr>
            <a:endParaRPr lang="en-US" sz="1600" b="1" dirty="0" smtClean="0">
              <a:solidFill>
                <a:schemeClr val="accent6">
                  <a:lumMod val="75000"/>
                </a:schemeClr>
              </a:solidFill>
            </a:endParaRPr>
          </a:p>
        </p:txBody>
      </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9595028" y="4170706"/>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Check how close, blue and green lines are, this shows the accuracy of model</a:t>
            </a:r>
          </a:p>
          <a:p>
            <a:pPr marL="0" indent="0" algn="just" defTabSz="812720">
              <a:lnSpc>
                <a:spcPct val="150000"/>
              </a:lnSpc>
              <a:buFont typeface="Arial" panose="020B0604020202020204" pitchFamily="34" charset="0"/>
              <a:buNone/>
              <a:defRPr/>
            </a:pPr>
            <a:endParaRPr lang="en-US" sz="1600" b="1" dirty="0" smtClean="0">
              <a:solidFill>
                <a:schemeClr val="accent6">
                  <a:lumMod val="75000"/>
                </a:schemeClr>
              </a:solidFill>
            </a:endParaRPr>
          </a:p>
        </p:txBody>
      </p:sp>
      <p:sp>
        <p:nvSpPr>
          <p:cNvPr id="14" name="Content Placeholder 2">
            <a:extLst>
              <a:ext uri="{FF2B5EF4-FFF2-40B4-BE49-F238E27FC236}">
                <a16:creationId xmlns="" xmlns:a16="http://schemas.microsoft.com/office/drawing/2014/main" id="{750A0D06-2342-8B40-941A-10FA113ABCF3}"/>
              </a:ext>
            </a:extLst>
          </p:cNvPr>
          <p:cNvSpPr txBox="1">
            <a:spLocks/>
          </p:cNvSpPr>
          <p:nvPr/>
        </p:nvSpPr>
        <p:spPr>
          <a:xfrm>
            <a:off x="9618337" y="5326204"/>
            <a:ext cx="2596971" cy="4033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85% perfect Model</a:t>
            </a:r>
          </a:p>
          <a:p>
            <a:pPr marL="0" indent="0" algn="just" defTabSz="812720">
              <a:lnSpc>
                <a:spcPct val="150000"/>
              </a:lnSpc>
              <a:buFont typeface="Arial" panose="020B0604020202020204" pitchFamily="34" charset="0"/>
              <a:buNone/>
              <a:defRPr/>
            </a:pPr>
            <a:endParaRPr lang="en-US" sz="1600" b="1" dirty="0" smtClean="0">
              <a:solidFill>
                <a:schemeClr val="accent6">
                  <a:lumMod val="75000"/>
                </a:schemeClr>
              </a:solidFill>
            </a:endParaRPr>
          </a:p>
        </p:txBody>
      </p:sp>
    </p:spTree>
    <p:extLst>
      <p:ext uri="{BB962C8B-B14F-4D97-AF65-F5344CB8AC3E}">
        <p14:creationId xmlns:p14="http://schemas.microsoft.com/office/powerpoint/2010/main" val="12437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 presetClass="entr" presetSubtype="4"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702380" y="1358249"/>
            <a:ext cx="10802047" cy="2005525"/>
          </a:xfrm>
        </p:spPr>
        <p:txBody>
          <a:bodyPr>
            <a:normAutofit fontScale="90000"/>
          </a:bodyPr>
          <a:lstStyle/>
          <a:p>
            <a:pPr algn="just">
              <a:lnSpc>
                <a:spcPct val="150000"/>
              </a:lnSpc>
            </a:pP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As a company, we are also interested in finding how much is needed for </a:t>
            </a:r>
            <a:r>
              <a:rPr lang="en-US" sz="2800" dirty="0" smtClean="0">
                <a:latin typeface="Times New Roman" panose="02020603050405020304" pitchFamily="18" charset="0"/>
                <a:cs typeface="Times New Roman" panose="02020603050405020304" pitchFamily="18" charset="0"/>
              </a:rPr>
              <a:t>next time frame for accepted applicants. Using this information company will make necessary arrangements</a:t>
            </a:r>
            <a:r>
              <a:rPr lang="en-US" sz="2800" dirty="0" smtClean="0">
                <a:latin typeface="Times New Roman" panose="02020603050405020304" pitchFamily="18" charset="0"/>
                <a:cs typeface="Times New Roman" panose="02020603050405020304" pitchFamily="18" charset="0"/>
              </a:rPr>
              <a:t>. </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04428" y="6093705"/>
            <a:ext cx="459838" cy="365125"/>
          </a:xfrm>
        </p:spPr>
        <p:txBody>
          <a:bodyPr/>
          <a:lstStyle/>
          <a:p>
            <a:fld id="{1A791804-FCC1-42DE-84BE-371365D4A817}" type="slidenum">
              <a:rPr lang="en-US" sz="1800" b="1" smtClean="0">
                <a:solidFill>
                  <a:schemeClr val="tx1"/>
                </a:solidFill>
              </a:rPr>
              <a:t>49</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Use Case </a:t>
              </a:r>
              <a:r>
                <a:rPr lang="en-US" sz="3600" b="1" dirty="0" smtClean="0">
                  <a:latin typeface="Times New Roman" panose="02020603050405020304" pitchFamily="18" charset="0"/>
                  <a:cs typeface="Times New Roman" panose="02020603050405020304" pitchFamily="18" charset="0"/>
                </a:rPr>
                <a:t>9</a:t>
              </a:r>
              <a:endParaRPr lang="en-US" sz="3600" b="1" dirty="0">
                <a:latin typeface="Times New Roman" panose="02020603050405020304" pitchFamily="18" charset="0"/>
                <a:cs typeface="Times New Roman" panose="02020603050405020304" pitchFamily="18" charset="0"/>
              </a:endParaRPr>
            </a:p>
          </p:txBody>
        </p:sp>
      </p:grpSp>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702380" y="3599254"/>
            <a:ext cx="10802047" cy="180228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400" dirty="0" smtClean="0">
                <a:solidFill>
                  <a:srgbClr val="0075C9"/>
                </a:solidFill>
                <a:ea typeface="+mn-lt"/>
                <a:cs typeface="+mn-lt"/>
              </a:rPr>
              <a:t>Machine Learning </a:t>
            </a:r>
            <a:r>
              <a:rPr lang="en-US" sz="2400" dirty="0" smtClean="0">
                <a:solidFill>
                  <a:srgbClr val="0075C9"/>
                </a:solidFill>
                <a:ea typeface="+mn-lt"/>
                <a:cs typeface="+mn-lt"/>
              </a:rPr>
              <a:t>Algorithm is used to forecast the amount required for loan to be funded in next time frame based on last one month data (</a:t>
            </a:r>
            <a:r>
              <a:rPr lang="en-US" sz="2400" b="1" dirty="0" smtClean="0">
                <a:solidFill>
                  <a:srgbClr val="00B050"/>
                </a:solidFill>
                <a:ea typeface="+mn-lt"/>
                <a:cs typeface="+mn-lt"/>
              </a:rPr>
              <a:t>by analyzing last 30 days, model predict amount required to be funded next time</a:t>
            </a:r>
            <a:r>
              <a:rPr lang="en-US" sz="2400" dirty="0" smtClean="0">
                <a:solidFill>
                  <a:srgbClr val="0075C9"/>
                </a:solidFill>
                <a:ea typeface="+mn-lt"/>
                <a:cs typeface="+mn-lt"/>
              </a:rPr>
              <a:t>). </a:t>
            </a:r>
            <a:endParaRPr lang="en-US" sz="2400" dirty="0">
              <a:solidFill>
                <a:srgbClr val="0075C9"/>
              </a:solidFill>
              <a:ea typeface="+mn-lt"/>
              <a:cs typeface="+mn-lt"/>
            </a:endParaRPr>
          </a:p>
        </p:txBody>
      </p:sp>
    </p:spTree>
    <p:extLst>
      <p:ext uri="{BB962C8B-B14F-4D97-AF65-F5344CB8AC3E}">
        <p14:creationId xmlns:p14="http://schemas.microsoft.com/office/powerpoint/2010/main" val="3129991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867488"/>
            <a:ext cx="11646988" cy="790802"/>
          </a:xfrm>
        </p:spPr>
        <p:txBody>
          <a:bodyPr>
            <a:normAutofit/>
          </a:bodyPr>
          <a:lstStyle/>
          <a:p>
            <a:pPr algn="l">
              <a:lnSpc>
                <a:spcPct val="150000"/>
              </a:lnSpc>
            </a:pPr>
            <a:r>
              <a:rPr lang="de-DE" sz="2800" kern="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1000869"/>
            <a:ext cx="4253039" cy="879886"/>
          </a:xfrm>
        </p:spPr>
        <p:txBody>
          <a:bodyPr>
            <a:normAutofit/>
          </a:bodyPr>
          <a:lstStyle/>
          <a:p>
            <a:pPr algn="l"/>
            <a:r>
              <a:rPr lang="en-US" sz="2200" dirty="0" smtClean="0">
                <a:solidFill>
                  <a:srgbClr val="FDFEF6"/>
                </a:solidFill>
                <a:latin typeface="Times New Roman" panose="02020603050405020304" pitchFamily="18" charset="0"/>
                <a:cs typeface="Times New Roman" panose="02020603050405020304" pitchFamily="18" charset="0"/>
              </a:rPr>
              <a:t>.</a:t>
            </a:r>
            <a:endParaRPr lang="en-US" sz="2200" dirty="0">
              <a:solidFill>
                <a:srgbClr val="FDFEF6"/>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677650" y="6093705"/>
            <a:ext cx="286616" cy="365125"/>
          </a:xfrm>
        </p:spPr>
        <p:txBody>
          <a:bodyPr/>
          <a:lstStyle/>
          <a:p>
            <a:fld id="{1A791804-FCC1-42DE-84BE-371365D4A817}" type="slidenum">
              <a:rPr lang="en-US" sz="1800" b="1" smtClean="0">
                <a:solidFill>
                  <a:schemeClr val="tx1"/>
                </a:solidFill>
              </a:rPr>
              <a:t>5</a:t>
            </a:fld>
            <a:endParaRPr lang="en-US" sz="1800" b="1" dirty="0">
              <a:solidFill>
                <a:schemeClr val="tx1"/>
              </a:solidFill>
            </a:endParaRPr>
          </a:p>
        </p:txBody>
      </p:sp>
      <p:grpSp>
        <p:nvGrpSpPr>
          <p:cNvPr id="5" name="Group 4"/>
          <p:cNvGrpSpPr/>
          <p:nvPr/>
        </p:nvGrpSpPr>
        <p:grpSpPr>
          <a:xfrm>
            <a:off x="4577518" y="187469"/>
            <a:ext cx="2204559"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Agend</a:t>
              </a:r>
              <a:r>
                <a:rPr lang="en-US" sz="3600" b="1" dirty="0">
                  <a:latin typeface="Times New Roman" panose="02020603050405020304" pitchFamily="18" charset="0"/>
                  <a:cs typeface="Times New Roman" panose="02020603050405020304" pitchFamily="18" charset="0"/>
                </a:rPr>
                <a:t>a</a:t>
              </a:r>
            </a:p>
          </p:txBody>
        </p:sp>
      </p:grpSp>
      <p:grpSp>
        <p:nvGrpSpPr>
          <p:cNvPr id="9" name="Group 8"/>
          <p:cNvGrpSpPr/>
          <p:nvPr/>
        </p:nvGrpSpPr>
        <p:grpSpPr>
          <a:xfrm>
            <a:off x="1094588" y="2031148"/>
            <a:ext cx="10175209" cy="236484"/>
            <a:chOff x="890460" y="2065282"/>
            <a:chExt cx="10175209" cy="236484"/>
          </a:xfrm>
        </p:grpSpPr>
        <p:sp>
          <p:nvSpPr>
            <p:cNvPr id="10" name="Rounded Rectangle 9"/>
            <p:cNvSpPr/>
            <p:nvPr/>
          </p:nvSpPr>
          <p:spPr>
            <a:xfrm>
              <a:off x="890460" y="2065283"/>
              <a:ext cx="10098106" cy="236483"/>
            </a:xfrm>
            <a:prstGeom prst="roundRect">
              <a:avLst>
                <a:gd name="adj" fmla="val 50000"/>
              </a:avLst>
            </a:prstGeom>
            <a:gradFill>
              <a:gsLst>
                <a:gs pos="0">
                  <a:schemeClr val="tx1"/>
                </a:gs>
                <a:gs pos="33000">
                  <a:schemeClr val="tx1">
                    <a:lumMod val="65000"/>
                    <a:lumOff val="35000"/>
                  </a:schemeClr>
                </a:gs>
                <a:gs pos="72000">
                  <a:schemeClr val="bg1">
                    <a:lumMod val="7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 name="Oval 10"/>
            <p:cNvSpPr/>
            <p:nvPr/>
          </p:nvSpPr>
          <p:spPr>
            <a:xfrm>
              <a:off x="10768588" y="2065282"/>
              <a:ext cx="297081" cy="236484"/>
            </a:xfrm>
            <a:prstGeom prst="ellipse">
              <a:avLst/>
            </a:prstGeom>
            <a:gradFill flip="none" rotWithShape="1">
              <a:gsLst>
                <a:gs pos="14000">
                  <a:schemeClr val="tx1"/>
                </a:gs>
                <a:gs pos="54000">
                  <a:schemeClr val="tx1">
                    <a:lumMod val="65000"/>
                    <a:lumOff val="35000"/>
                  </a:schemeClr>
                </a:gs>
                <a:gs pos="77000">
                  <a:schemeClr val="bg1">
                    <a:lumMod val="75000"/>
                  </a:schemeClr>
                </a:gs>
                <a:gs pos="100000">
                  <a:schemeClr val="accent1">
                    <a:lumMod val="30000"/>
                    <a:lumOff val="70000"/>
                  </a:schemeClr>
                </a:gs>
              </a:gsLst>
              <a:path path="circle">
                <a:fillToRect l="100000" t="100000"/>
              </a:path>
              <a:tileRect r="-100000" b="-100000"/>
            </a:gradFill>
            <a:ln>
              <a:noFill/>
            </a:ln>
            <a:effectLst>
              <a:innerShdw blurRad="63500" dist="50800">
                <a:prstClr val="black">
                  <a:alpha val="50000"/>
                </a:prstClr>
              </a:innerShdw>
              <a:reflection blurRad="914400" stA="10000" endPos="65000" dist="1270000" dir="5400000" sy="-100000" algn="bl" rotWithShape="0"/>
            </a:effectLst>
            <a:scene3d>
              <a:camera prst="isometricOffAxis2Right">
                <a:rot lat="0" lon="18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sp>
        <p:nvSpPr>
          <p:cNvPr id="12" name="Freeform 11"/>
          <p:cNvSpPr/>
          <p:nvPr/>
        </p:nvSpPr>
        <p:spPr>
          <a:xfrm>
            <a:off x="2369029" y="1658290"/>
            <a:ext cx="965926" cy="981402"/>
          </a:xfrm>
          <a:custGeom>
            <a:avLst/>
            <a:gdLst>
              <a:gd name="connsiteX0" fmla="*/ 474971 w 965926"/>
              <a:gd name="connsiteY0" fmla="*/ 0 h 981402"/>
              <a:gd name="connsiteX1" fmla="*/ 965926 w 965926"/>
              <a:gd name="connsiteY1" fmla="*/ 490701 h 981402"/>
              <a:gd name="connsiteX2" fmla="*/ 474971 w 965926"/>
              <a:gd name="connsiteY2" fmla="*/ 981402 h 981402"/>
              <a:gd name="connsiteX3" fmla="*/ 22598 w 965926"/>
              <a:gd name="connsiteY3" fmla="*/ 681704 h 981402"/>
              <a:gd name="connsiteX4" fmla="*/ 0 w 965926"/>
              <a:gd name="connsiteY4" fmla="*/ 608944 h 981402"/>
              <a:gd name="connsiteX5" fmla="*/ 264016 w 965926"/>
              <a:gd name="connsiteY5" fmla="*/ 608944 h 981402"/>
              <a:gd name="connsiteX6" fmla="*/ 301303 w 965926"/>
              <a:gd name="connsiteY6" fmla="*/ 664191 h 981402"/>
              <a:gd name="connsiteX7" fmla="*/ 474971 w 965926"/>
              <a:gd name="connsiteY7" fmla="*/ 736052 h 981402"/>
              <a:gd name="connsiteX8" fmla="*/ 720575 w 965926"/>
              <a:gd name="connsiteY8" fmla="*/ 490701 h 981402"/>
              <a:gd name="connsiteX9" fmla="*/ 474971 w 965926"/>
              <a:gd name="connsiteY9" fmla="*/ 245350 h 981402"/>
              <a:gd name="connsiteX10" fmla="*/ 301303 w 965926"/>
              <a:gd name="connsiteY10" fmla="*/ 317212 h 981402"/>
              <a:gd name="connsiteX11" fmla="*/ 264015 w 965926"/>
              <a:gd name="connsiteY11" fmla="*/ 372460 h 981402"/>
              <a:gd name="connsiteX12" fmla="*/ 0 w 965926"/>
              <a:gd name="connsiteY12" fmla="*/ 372460 h 981402"/>
              <a:gd name="connsiteX13" fmla="*/ 22598 w 965926"/>
              <a:gd name="connsiteY13" fmla="*/ 299698 h 981402"/>
              <a:gd name="connsiteX14" fmla="*/ 474971 w 965926"/>
              <a:gd name="connsiteY14" fmla="*/ 0 h 98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5926" h="981402">
                <a:moveTo>
                  <a:pt x="474971" y="0"/>
                </a:moveTo>
                <a:cubicBezTo>
                  <a:pt x="746118" y="0"/>
                  <a:pt x="965926" y="219694"/>
                  <a:pt x="965926" y="490701"/>
                </a:cubicBezTo>
                <a:cubicBezTo>
                  <a:pt x="965926" y="761708"/>
                  <a:pt x="746118" y="981402"/>
                  <a:pt x="474971" y="981402"/>
                </a:cubicBezTo>
                <a:cubicBezTo>
                  <a:pt x="271611" y="981402"/>
                  <a:pt x="97129" y="857824"/>
                  <a:pt x="22598" y="681704"/>
                </a:cubicBezTo>
                <a:lnTo>
                  <a:pt x="0" y="608944"/>
                </a:lnTo>
                <a:lnTo>
                  <a:pt x="264016" y="608944"/>
                </a:lnTo>
                <a:lnTo>
                  <a:pt x="301303" y="664191"/>
                </a:lnTo>
                <a:cubicBezTo>
                  <a:pt x="345749" y="708590"/>
                  <a:pt x="407150" y="736052"/>
                  <a:pt x="474971" y="736052"/>
                </a:cubicBezTo>
                <a:cubicBezTo>
                  <a:pt x="610614" y="736052"/>
                  <a:pt x="720575" y="626205"/>
                  <a:pt x="720575" y="490701"/>
                </a:cubicBezTo>
                <a:cubicBezTo>
                  <a:pt x="720575" y="355197"/>
                  <a:pt x="610614" y="245350"/>
                  <a:pt x="474971" y="245350"/>
                </a:cubicBezTo>
                <a:cubicBezTo>
                  <a:pt x="407150" y="245350"/>
                  <a:pt x="345749" y="272812"/>
                  <a:pt x="301303" y="317212"/>
                </a:cubicBezTo>
                <a:lnTo>
                  <a:pt x="264015" y="372460"/>
                </a:lnTo>
                <a:lnTo>
                  <a:pt x="0" y="372460"/>
                </a:lnTo>
                <a:lnTo>
                  <a:pt x="22598" y="299698"/>
                </a:lnTo>
                <a:cubicBezTo>
                  <a:pt x="97129" y="123578"/>
                  <a:pt x="271611" y="0"/>
                  <a:pt x="474971"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cxnSp>
        <p:nvCxnSpPr>
          <p:cNvPr id="13" name="Straight Connector 12"/>
          <p:cNvCxnSpPr/>
          <p:nvPr/>
        </p:nvCxnSpPr>
        <p:spPr>
          <a:xfrm flipH="1">
            <a:off x="2794842" y="2630826"/>
            <a:ext cx="19050" cy="1801558"/>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966059" y="5202692"/>
            <a:ext cx="1368896" cy="97155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425946" y="5432505"/>
            <a:ext cx="580230" cy="771274"/>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2779523" y="4482929"/>
            <a:ext cx="532920" cy="75343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389778" y="4482929"/>
            <a:ext cx="1958503" cy="1432885"/>
            <a:chOff x="1389778" y="4482929"/>
            <a:chExt cx="1958503" cy="1432885"/>
          </a:xfrm>
        </p:grpSpPr>
        <p:sp>
          <p:nvSpPr>
            <p:cNvPr id="14" name="Rounded Rectangle 13"/>
            <p:cNvSpPr/>
            <p:nvPr/>
          </p:nvSpPr>
          <p:spPr>
            <a:xfrm rot="19520463">
              <a:off x="1389778" y="4734714"/>
              <a:ext cx="1958503" cy="11811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17" name="Straight Connector 16"/>
            <p:cNvCxnSpPr/>
            <p:nvPr/>
          </p:nvCxnSpPr>
          <p:spPr>
            <a:xfrm flipH="1">
              <a:off x="1425946" y="4482929"/>
              <a:ext cx="1411217" cy="100108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1" name="Subtitle 2"/>
            <p:cNvSpPr txBox="1">
              <a:spLocks/>
            </p:cNvSpPr>
            <p:nvPr/>
          </p:nvSpPr>
          <p:spPr>
            <a:xfrm rot="19502182">
              <a:off x="1603237" y="4976836"/>
              <a:ext cx="1519314" cy="7839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smtClean="0">
                  <a:solidFill>
                    <a:schemeClr val="bg1"/>
                  </a:solidFill>
                  <a:latin typeface="Times New Roman" panose="02020603050405020304" pitchFamily="18" charset="0"/>
                  <a:cs typeface="Times New Roman" panose="02020603050405020304" pitchFamily="18" charset="0"/>
                </a:rPr>
                <a:t>Data Exploration</a:t>
              </a:r>
            </a:p>
          </p:txBody>
        </p:sp>
      </p:grpSp>
      <p:sp>
        <p:nvSpPr>
          <p:cNvPr id="22" name="Freeform 21"/>
          <p:cNvSpPr/>
          <p:nvPr/>
        </p:nvSpPr>
        <p:spPr>
          <a:xfrm>
            <a:off x="4687460" y="1658290"/>
            <a:ext cx="965926" cy="981402"/>
          </a:xfrm>
          <a:custGeom>
            <a:avLst/>
            <a:gdLst>
              <a:gd name="connsiteX0" fmla="*/ 474971 w 965926"/>
              <a:gd name="connsiteY0" fmla="*/ 0 h 981402"/>
              <a:gd name="connsiteX1" fmla="*/ 965926 w 965926"/>
              <a:gd name="connsiteY1" fmla="*/ 490701 h 981402"/>
              <a:gd name="connsiteX2" fmla="*/ 474971 w 965926"/>
              <a:gd name="connsiteY2" fmla="*/ 981402 h 981402"/>
              <a:gd name="connsiteX3" fmla="*/ 22598 w 965926"/>
              <a:gd name="connsiteY3" fmla="*/ 681704 h 981402"/>
              <a:gd name="connsiteX4" fmla="*/ 0 w 965926"/>
              <a:gd name="connsiteY4" fmla="*/ 608944 h 981402"/>
              <a:gd name="connsiteX5" fmla="*/ 264016 w 965926"/>
              <a:gd name="connsiteY5" fmla="*/ 608944 h 981402"/>
              <a:gd name="connsiteX6" fmla="*/ 301303 w 965926"/>
              <a:gd name="connsiteY6" fmla="*/ 664191 h 981402"/>
              <a:gd name="connsiteX7" fmla="*/ 474971 w 965926"/>
              <a:gd name="connsiteY7" fmla="*/ 736052 h 981402"/>
              <a:gd name="connsiteX8" fmla="*/ 720575 w 965926"/>
              <a:gd name="connsiteY8" fmla="*/ 490701 h 981402"/>
              <a:gd name="connsiteX9" fmla="*/ 474971 w 965926"/>
              <a:gd name="connsiteY9" fmla="*/ 245350 h 981402"/>
              <a:gd name="connsiteX10" fmla="*/ 301303 w 965926"/>
              <a:gd name="connsiteY10" fmla="*/ 317212 h 981402"/>
              <a:gd name="connsiteX11" fmla="*/ 264015 w 965926"/>
              <a:gd name="connsiteY11" fmla="*/ 372460 h 981402"/>
              <a:gd name="connsiteX12" fmla="*/ 0 w 965926"/>
              <a:gd name="connsiteY12" fmla="*/ 372460 h 981402"/>
              <a:gd name="connsiteX13" fmla="*/ 22598 w 965926"/>
              <a:gd name="connsiteY13" fmla="*/ 299698 h 981402"/>
              <a:gd name="connsiteX14" fmla="*/ 474971 w 965926"/>
              <a:gd name="connsiteY14" fmla="*/ 0 h 98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5926" h="981402">
                <a:moveTo>
                  <a:pt x="474971" y="0"/>
                </a:moveTo>
                <a:cubicBezTo>
                  <a:pt x="746118" y="0"/>
                  <a:pt x="965926" y="219694"/>
                  <a:pt x="965926" y="490701"/>
                </a:cubicBezTo>
                <a:cubicBezTo>
                  <a:pt x="965926" y="761708"/>
                  <a:pt x="746118" y="981402"/>
                  <a:pt x="474971" y="981402"/>
                </a:cubicBezTo>
                <a:cubicBezTo>
                  <a:pt x="271611" y="981402"/>
                  <a:pt x="97129" y="857824"/>
                  <a:pt x="22598" y="681704"/>
                </a:cubicBezTo>
                <a:lnTo>
                  <a:pt x="0" y="608944"/>
                </a:lnTo>
                <a:lnTo>
                  <a:pt x="264016" y="608944"/>
                </a:lnTo>
                <a:lnTo>
                  <a:pt x="301303" y="664191"/>
                </a:lnTo>
                <a:cubicBezTo>
                  <a:pt x="345749" y="708590"/>
                  <a:pt x="407150" y="736052"/>
                  <a:pt x="474971" y="736052"/>
                </a:cubicBezTo>
                <a:cubicBezTo>
                  <a:pt x="610614" y="736052"/>
                  <a:pt x="720575" y="626205"/>
                  <a:pt x="720575" y="490701"/>
                </a:cubicBezTo>
                <a:cubicBezTo>
                  <a:pt x="720575" y="355197"/>
                  <a:pt x="610614" y="245350"/>
                  <a:pt x="474971" y="245350"/>
                </a:cubicBezTo>
                <a:cubicBezTo>
                  <a:pt x="407150" y="245350"/>
                  <a:pt x="345749" y="272812"/>
                  <a:pt x="301303" y="317212"/>
                </a:cubicBezTo>
                <a:lnTo>
                  <a:pt x="264015" y="372460"/>
                </a:lnTo>
                <a:lnTo>
                  <a:pt x="0" y="372460"/>
                </a:lnTo>
                <a:lnTo>
                  <a:pt x="22598" y="299698"/>
                </a:lnTo>
                <a:cubicBezTo>
                  <a:pt x="97129" y="123578"/>
                  <a:pt x="271611" y="0"/>
                  <a:pt x="474971"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cxnSp>
        <p:nvCxnSpPr>
          <p:cNvPr id="23" name="Straight Connector 22"/>
          <p:cNvCxnSpPr/>
          <p:nvPr/>
        </p:nvCxnSpPr>
        <p:spPr>
          <a:xfrm flipH="1">
            <a:off x="5113273" y="2630826"/>
            <a:ext cx="19050" cy="1801558"/>
          </a:xfrm>
          <a:prstGeom prst="line">
            <a:avLst/>
          </a:prstGeom>
          <a:ln w="76200">
            <a:solidFill>
              <a:srgbClr val="92D05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84490" y="5202692"/>
            <a:ext cx="1368896" cy="97155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3744377" y="5432505"/>
            <a:ext cx="580230" cy="771274"/>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5097954" y="4482929"/>
            <a:ext cx="532920" cy="75343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3708209" y="4482929"/>
            <a:ext cx="1958503" cy="1432885"/>
            <a:chOff x="3708209" y="4482929"/>
            <a:chExt cx="1958503" cy="1432885"/>
          </a:xfrm>
        </p:grpSpPr>
        <p:sp>
          <p:nvSpPr>
            <p:cNvPr id="24" name="Rounded Rectangle 23"/>
            <p:cNvSpPr/>
            <p:nvPr/>
          </p:nvSpPr>
          <p:spPr>
            <a:xfrm rot="19520463">
              <a:off x="3708209" y="4734714"/>
              <a:ext cx="1958503" cy="11811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25" name="Straight Connector 24"/>
            <p:cNvCxnSpPr/>
            <p:nvPr/>
          </p:nvCxnSpPr>
          <p:spPr>
            <a:xfrm flipH="1">
              <a:off x="3744377" y="4482929"/>
              <a:ext cx="1411217" cy="100108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9" name="Subtitle 2"/>
            <p:cNvSpPr txBox="1">
              <a:spLocks/>
            </p:cNvSpPr>
            <p:nvPr/>
          </p:nvSpPr>
          <p:spPr>
            <a:xfrm rot="19502182">
              <a:off x="3897673" y="4994019"/>
              <a:ext cx="1507128" cy="68481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smtClean="0">
                  <a:solidFill>
                    <a:schemeClr val="bg1"/>
                  </a:solidFill>
                  <a:latin typeface="Times New Roman" panose="02020603050405020304" pitchFamily="18" charset="0"/>
                  <a:cs typeface="Times New Roman" panose="02020603050405020304" pitchFamily="18" charset="0"/>
                </a:rPr>
                <a:t>Loan Approval</a:t>
              </a:r>
            </a:p>
          </p:txBody>
        </p:sp>
      </p:grpSp>
      <p:sp>
        <p:nvSpPr>
          <p:cNvPr id="30" name="Freeform 29"/>
          <p:cNvSpPr/>
          <p:nvPr/>
        </p:nvSpPr>
        <p:spPr>
          <a:xfrm>
            <a:off x="7005891" y="1658290"/>
            <a:ext cx="965926" cy="981402"/>
          </a:xfrm>
          <a:custGeom>
            <a:avLst/>
            <a:gdLst>
              <a:gd name="connsiteX0" fmla="*/ 474971 w 965926"/>
              <a:gd name="connsiteY0" fmla="*/ 0 h 981402"/>
              <a:gd name="connsiteX1" fmla="*/ 965926 w 965926"/>
              <a:gd name="connsiteY1" fmla="*/ 490701 h 981402"/>
              <a:gd name="connsiteX2" fmla="*/ 474971 w 965926"/>
              <a:gd name="connsiteY2" fmla="*/ 981402 h 981402"/>
              <a:gd name="connsiteX3" fmla="*/ 22598 w 965926"/>
              <a:gd name="connsiteY3" fmla="*/ 681704 h 981402"/>
              <a:gd name="connsiteX4" fmla="*/ 0 w 965926"/>
              <a:gd name="connsiteY4" fmla="*/ 608944 h 981402"/>
              <a:gd name="connsiteX5" fmla="*/ 264016 w 965926"/>
              <a:gd name="connsiteY5" fmla="*/ 608944 h 981402"/>
              <a:gd name="connsiteX6" fmla="*/ 301303 w 965926"/>
              <a:gd name="connsiteY6" fmla="*/ 664191 h 981402"/>
              <a:gd name="connsiteX7" fmla="*/ 474971 w 965926"/>
              <a:gd name="connsiteY7" fmla="*/ 736052 h 981402"/>
              <a:gd name="connsiteX8" fmla="*/ 720575 w 965926"/>
              <a:gd name="connsiteY8" fmla="*/ 490701 h 981402"/>
              <a:gd name="connsiteX9" fmla="*/ 474971 w 965926"/>
              <a:gd name="connsiteY9" fmla="*/ 245350 h 981402"/>
              <a:gd name="connsiteX10" fmla="*/ 301303 w 965926"/>
              <a:gd name="connsiteY10" fmla="*/ 317212 h 981402"/>
              <a:gd name="connsiteX11" fmla="*/ 264015 w 965926"/>
              <a:gd name="connsiteY11" fmla="*/ 372460 h 981402"/>
              <a:gd name="connsiteX12" fmla="*/ 0 w 965926"/>
              <a:gd name="connsiteY12" fmla="*/ 372460 h 981402"/>
              <a:gd name="connsiteX13" fmla="*/ 22598 w 965926"/>
              <a:gd name="connsiteY13" fmla="*/ 299698 h 981402"/>
              <a:gd name="connsiteX14" fmla="*/ 474971 w 965926"/>
              <a:gd name="connsiteY14" fmla="*/ 0 h 98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5926" h="981402">
                <a:moveTo>
                  <a:pt x="474971" y="0"/>
                </a:moveTo>
                <a:cubicBezTo>
                  <a:pt x="746118" y="0"/>
                  <a:pt x="965926" y="219694"/>
                  <a:pt x="965926" y="490701"/>
                </a:cubicBezTo>
                <a:cubicBezTo>
                  <a:pt x="965926" y="761708"/>
                  <a:pt x="746118" y="981402"/>
                  <a:pt x="474971" y="981402"/>
                </a:cubicBezTo>
                <a:cubicBezTo>
                  <a:pt x="271611" y="981402"/>
                  <a:pt x="97129" y="857824"/>
                  <a:pt x="22598" y="681704"/>
                </a:cubicBezTo>
                <a:lnTo>
                  <a:pt x="0" y="608944"/>
                </a:lnTo>
                <a:lnTo>
                  <a:pt x="264016" y="608944"/>
                </a:lnTo>
                <a:lnTo>
                  <a:pt x="301303" y="664191"/>
                </a:lnTo>
                <a:cubicBezTo>
                  <a:pt x="345749" y="708590"/>
                  <a:pt x="407150" y="736052"/>
                  <a:pt x="474971" y="736052"/>
                </a:cubicBezTo>
                <a:cubicBezTo>
                  <a:pt x="610614" y="736052"/>
                  <a:pt x="720575" y="626205"/>
                  <a:pt x="720575" y="490701"/>
                </a:cubicBezTo>
                <a:cubicBezTo>
                  <a:pt x="720575" y="355197"/>
                  <a:pt x="610614" y="245350"/>
                  <a:pt x="474971" y="245350"/>
                </a:cubicBezTo>
                <a:cubicBezTo>
                  <a:pt x="407150" y="245350"/>
                  <a:pt x="345749" y="272812"/>
                  <a:pt x="301303" y="317212"/>
                </a:cubicBezTo>
                <a:lnTo>
                  <a:pt x="264015" y="372460"/>
                </a:lnTo>
                <a:lnTo>
                  <a:pt x="0" y="372460"/>
                </a:lnTo>
                <a:lnTo>
                  <a:pt x="22598" y="299698"/>
                </a:lnTo>
                <a:cubicBezTo>
                  <a:pt x="97129" y="123578"/>
                  <a:pt x="271611" y="0"/>
                  <a:pt x="474971"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cxnSp>
        <p:nvCxnSpPr>
          <p:cNvPr id="31" name="Straight Connector 30"/>
          <p:cNvCxnSpPr/>
          <p:nvPr/>
        </p:nvCxnSpPr>
        <p:spPr>
          <a:xfrm flipH="1">
            <a:off x="7431704" y="2630826"/>
            <a:ext cx="19050" cy="1801558"/>
          </a:xfrm>
          <a:prstGeom prst="line">
            <a:avLst/>
          </a:prstGeom>
          <a:ln w="7620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602921" y="5202692"/>
            <a:ext cx="1368896" cy="97155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6062808" y="5432505"/>
            <a:ext cx="580230" cy="771274"/>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7416385" y="4482929"/>
            <a:ext cx="532920" cy="75343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026640" y="4482929"/>
            <a:ext cx="2503816" cy="1432885"/>
            <a:chOff x="6026640" y="4482929"/>
            <a:chExt cx="2503816" cy="1432885"/>
          </a:xfrm>
        </p:grpSpPr>
        <p:sp>
          <p:nvSpPr>
            <p:cNvPr id="32" name="Rounded Rectangle 31"/>
            <p:cNvSpPr/>
            <p:nvPr/>
          </p:nvSpPr>
          <p:spPr>
            <a:xfrm rot="19520463">
              <a:off x="6026640" y="4734714"/>
              <a:ext cx="1958503" cy="11811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33" name="Straight Connector 32"/>
            <p:cNvCxnSpPr/>
            <p:nvPr/>
          </p:nvCxnSpPr>
          <p:spPr>
            <a:xfrm flipH="1">
              <a:off x="6062808" y="4482929"/>
              <a:ext cx="1411217" cy="100108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7" name="Subtitle 2"/>
            <p:cNvSpPr txBox="1">
              <a:spLocks/>
            </p:cNvSpPr>
            <p:nvPr/>
          </p:nvSpPr>
          <p:spPr>
            <a:xfrm rot="19502182">
              <a:off x="6155555" y="4885303"/>
              <a:ext cx="2374901" cy="4557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smtClean="0">
                  <a:solidFill>
                    <a:schemeClr val="bg1"/>
                  </a:solidFill>
                  <a:latin typeface="Times New Roman" panose="02020603050405020304" pitchFamily="18" charset="0"/>
                  <a:cs typeface="Times New Roman" panose="02020603050405020304" pitchFamily="18" charset="0"/>
                </a:rPr>
                <a:t>Forecasting</a:t>
              </a:r>
            </a:p>
          </p:txBody>
        </p:sp>
      </p:grpSp>
      <p:sp>
        <p:nvSpPr>
          <p:cNvPr id="38" name="Freeform 37"/>
          <p:cNvSpPr/>
          <p:nvPr/>
        </p:nvSpPr>
        <p:spPr>
          <a:xfrm>
            <a:off x="9324322" y="1658290"/>
            <a:ext cx="965926" cy="981402"/>
          </a:xfrm>
          <a:custGeom>
            <a:avLst/>
            <a:gdLst>
              <a:gd name="connsiteX0" fmla="*/ 474971 w 965926"/>
              <a:gd name="connsiteY0" fmla="*/ 0 h 981402"/>
              <a:gd name="connsiteX1" fmla="*/ 965926 w 965926"/>
              <a:gd name="connsiteY1" fmla="*/ 490701 h 981402"/>
              <a:gd name="connsiteX2" fmla="*/ 474971 w 965926"/>
              <a:gd name="connsiteY2" fmla="*/ 981402 h 981402"/>
              <a:gd name="connsiteX3" fmla="*/ 22598 w 965926"/>
              <a:gd name="connsiteY3" fmla="*/ 681704 h 981402"/>
              <a:gd name="connsiteX4" fmla="*/ 0 w 965926"/>
              <a:gd name="connsiteY4" fmla="*/ 608944 h 981402"/>
              <a:gd name="connsiteX5" fmla="*/ 264016 w 965926"/>
              <a:gd name="connsiteY5" fmla="*/ 608944 h 981402"/>
              <a:gd name="connsiteX6" fmla="*/ 301303 w 965926"/>
              <a:gd name="connsiteY6" fmla="*/ 664191 h 981402"/>
              <a:gd name="connsiteX7" fmla="*/ 474971 w 965926"/>
              <a:gd name="connsiteY7" fmla="*/ 736052 h 981402"/>
              <a:gd name="connsiteX8" fmla="*/ 720575 w 965926"/>
              <a:gd name="connsiteY8" fmla="*/ 490701 h 981402"/>
              <a:gd name="connsiteX9" fmla="*/ 474971 w 965926"/>
              <a:gd name="connsiteY9" fmla="*/ 245350 h 981402"/>
              <a:gd name="connsiteX10" fmla="*/ 301303 w 965926"/>
              <a:gd name="connsiteY10" fmla="*/ 317212 h 981402"/>
              <a:gd name="connsiteX11" fmla="*/ 264015 w 965926"/>
              <a:gd name="connsiteY11" fmla="*/ 372460 h 981402"/>
              <a:gd name="connsiteX12" fmla="*/ 0 w 965926"/>
              <a:gd name="connsiteY12" fmla="*/ 372460 h 981402"/>
              <a:gd name="connsiteX13" fmla="*/ 22598 w 965926"/>
              <a:gd name="connsiteY13" fmla="*/ 299698 h 981402"/>
              <a:gd name="connsiteX14" fmla="*/ 474971 w 965926"/>
              <a:gd name="connsiteY14" fmla="*/ 0 h 98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5926" h="981402">
                <a:moveTo>
                  <a:pt x="474971" y="0"/>
                </a:moveTo>
                <a:cubicBezTo>
                  <a:pt x="746118" y="0"/>
                  <a:pt x="965926" y="219694"/>
                  <a:pt x="965926" y="490701"/>
                </a:cubicBezTo>
                <a:cubicBezTo>
                  <a:pt x="965926" y="761708"/>
                  <a:pt x="746118" y="981402"/>
                  <a:pt x="474971" y="981402"/>
                </a:cubicBezTo>
                <a:cubicBezTo>
                  <a:pt x="271611" y="981402"/>
                  <a:pt x="97129" y="857824"/>
                  <a:pt x="22598" y="681704"/>
                </a:cubicBezTo>
                <a:lnTo>
                  <a:pt x="0" y="608944"/>
                </a:lnTo>
                <a:lnTo>
                  <a:pt x="264016" y="608944"/>
                </a:lnTo>
                <a:lnTo>
                  <a:pt x="301303" y="664191"/>
                </a:lnTo>
                <a:cubicBezTo>
                  <a:pt x="345749" y="708590"/>
                  <a:pt x="407150" y="736052"/>
                  <a:pt x="474971" y="736052"/>
                </a:cubicBezTo>
                <a:cubicBezTo>
                  <a:pt x="610614" y="736052"/>
                  <a:pt x="720575" y="626205"/>
                  <a:pt x="720575" y="490701"/>
                </a:cubicBezTo>
                <a:cubicBezTo>
                  <a:pt x="720575" y="355197"/>
                  <a:pt x="610614" y="245350"/>
                  <a:pt x="474971" y="245350"/>
                </a:cubicBezTo>
                <a:cubicBezTo>
                  <a:pt x="407150" y="245350"/>
                  <a:pt x="345749" y="272812"/>
                  <a:pt x="301303" y="317212"/>
                </a:cubicBezTo>
                <a:lnTo>
                  <a:pt x="264015" y="372460"/>
                </a:lnTo>
                <a:lnTo>
                  <a:pt x="0" y="372460"/>
                </a:lnTo>
                <a:lnTo>
                  <a:pt x="22598" y="299698"/>
                </a:lnTo>
                <a:cubicBezTo>
                  <a:pt x="97129" y="123578"/>
                  <a:pt x="271611" y="0"/>
                  <a:pt x="474971" y="0"/>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cxnSp>
        <p:nvCxnSpPr>
          <p:cNvPr id="39" name="Straight Connector 38"/>
          <p:cNvCxnSpPr/>
          <p:nvPr/>
        </p:nvCxnSpPr>
        <p:spPr>
          <a:xfrm flipH="1">
            <a:off x="9750135" y="2630826"/>
            <a:ext cx="19050" cy="1801558"/>
          </a:xfrm>
          <a:prstGeom prst="line">
            <a:avLst/>
          </a:prstGeom>
          <a:ln w="762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8921352" y="5202692"/>
            <a:ext cx="1368896" cy="97155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8381239" y="5432505"/>
            <a:ext cx="580230" cy="771274"/>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734816" y="4482929"/>
            <a:ext cx="532920" cy="75343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8345071" y="4482929"/>
            <a:ext cx="1958503" cy="1432885"/>
            <a:chOff x="8345071" y="4482929"/>
            <a:chExt cx="1958503" cy="1432885"/>
          </a:xfrm>
        </p:grpSpPr>
        <p:sp>
          <p:nvSpPr>
            <p:cNvPr id="40" name="Rounded Rectangle 39"/>
            <p:cNvSpPr/>
            <p:nvPr/>
          </p:nvSpPr>
          <p:spPr>
            <a:xfrm rot="19520463">
              <a:off x="8345071" y="4734714"/>
              <a:ext cx="1958503" cy="11811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41" name="Straight Connector 40"/>
            <p:cNvCxnSpPr/>
            <p:nvPr/>
          </p:nvCxnSpPr>
          <p:spPr>
            <a:xfrm flipH="1">
              <a:off x="8381239" y="4482929"/>
              <a:ext cx="1411217" cy="100108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5" name="Subtitle 2"/>
            <p:cNvSpPr txBox="1">
              <a:spLocks/>
            </p:cNvSpPr>
            <p:nvPr/>
          </p:nvSpPr>
          <p:spPr>
            <a:xfrm rot="19502182">
              <a:off x="8588191" y="4948841"/>
              <a:ext cx="1572439" cy="839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smtClean="0">
                  <a:solidFill>
                    <a:schemeClr val="bg1"/>
                  </a:solidFill>
                  <a:latin typeface="Times New Roman" panose="02020603050405020304" pitchFamily="18" charset="0"/>
                  <a:cs typeface="Times New Roman" panose="02020603050405020304" pitchFamily="18" charset="0"/>
                </a:rPr>
                <a:t>Anomalous Contractors</a:t>
              </a:r>
            </a:p>
          </p:txBody>
        </p:sp>
      </p:grpSp>
    </p:spTree>
    <p:extLst>
      <p:ext uri="{BB962C8B-B14F-4D97-AF65-F5344CB8AC3E}">
        <p14:creationId xmlns:p14="http://schemas.microsoft.com/office/powerpoint/2010/main" val="375080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25693" y="6093705"/>
            <a:ext cx="438573" cy="365125"/>
          </a:xfrm>
        </p:spPr>
        <p:txBody>
          <a:bodyPr/>
          <a:lstStyle/>
          <a:p>
            <a:fld id="{1A791804-FCC1-42DE-84BE-371365D4A817}" type="slidenum">
              <a:rPr lang="en-US" sz="1800" b="1" smtClean="0">
                <a:solidFill>
                  <a:schemeClr val="tx1"/>
                </a:solidFill>
              </a:rPr>
              <a:t>50</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Possible Loan Amount Forecasting</a:t>
              </a:r>
              <a:endParaRPr lang="en-US" sz="3600" b="1" dirty="0">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a:blip r:embed="rId3"/>
          <a:stretch>
            <a:fillRect/>
          </a:stretch>
        </p:blipFill>
        <p:spPr>
          <a:xfrm>
            <a:off x="250949" y="2373993"/>
            <a:ext cx="9486900" cy="2581275"/>
          </a:xfrm>
          <a:prstGeom prst="rect">
            <a:avLst/>
          </a:prstGeom>
        </p:spPr>
      </p:pic>
      <p:pic>
        <p:nvPicPr>
          <p:cNvPr id="7" name="Picture 6"/>
          <p:cNvPicPr>
            <a:picLocks noChangeAspect="1"/>
          </p:cNvPicPr>
          <p:nvPr/>
        </p:nvPicPr>
        <p:blipFill>
          <a:blip r:embed="rId4"/>
          <a:stretch>
            <a:fillRect/>
          </a:stretch>
        </p:blipFill>
        <p:spPr>
          <a:xfrm>
            <a:off x="148339" y="1679602"/>
            <a:ext cx="9486900" cy="4524375"/>
          </a:xfrm>
          <a:prstGeom prst="rect">
            <a:avLst/>
          </a:prstGeom>
        </p:spPr>
      </p:pic>
      <p:sp>
        <p:nvSpPr>
          <p:cNvPr id="11" name="Title 1"/>
          <p:cNvSpPr txBox="1">
            <a:spLocks/>
          </p:cNvSpPr>
          <p:nvPr/>
        </p:nvSpPr>
        <p:spPr>
          <a:xfrm>
            <a:off x="267006" y="838443"/>
            <a:ext cx="11646988" cy="9514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800" dirty="0" smtClean="0">
                <a:latin typeface="Times New Roman" panose="02020603050405020304" pitchFamily="18" charset="0"/>
                <a:cs typeface="Times New Roman" panose="02020603050405020304" pitchFamily="18" charset="0"/>
              </a:rPr>
              <a:t>* Dataset created in same as Use Case 7 (</a:t>
            </a:r>
            <a:r>
              <a:rPr lang="en-US" sz="2800" b="1" dirty="0" smtClean="0">
                <a:solidFill>
                  <a:srgbClr val="C00000"/>
                </a:solidFill>
                <a:latin typeface="Times New Roman" panose="02020603050405020304" pitchFamily="18" charset="0"/>
                <a:cs typeface="Times New Roman" panose="02020603050405020304" pitchFamily="18" charset="0"/>
              </a:rPr>
              <a:t>We only take approved Amounts</a:t>
            </a:r>
            <a:r>
              <a:rPr lang="en-US" sz="2800" dirty="0" smtClean="0">
                <a:latin typeface="Times New Roman" panose="02020603050405020304" pitchFamily="18" charset="0"/>
                <a:cs typeface="Times New Roman" panose="02020603050405020304" pitchFamily="18" charset="0"/>
              </a:rPr>
              <a:t>)</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9595029" y="1789873"/>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You can clearly see how perfect forecasting model has been trained.</a:t>
            </a:r>
          </a:p>
          <a:p>
            <a:pPr marL="0" indent="0" algn="just" defTabSz="812720">
              <a:lnSpc>
                <a:spcPct val="150000"/>
              </a:lnSpc>
              <a:buFont typeface="Arial" panose="020B0604020202020204" pitchFamily="34" charset="0"/>
              <a:buNone/>
              <a:defRPr/>
            </a:pPr>
            <a:endParaRPr lang="en-US" sz="1600" b="1" dirty="0" smtClean="0">
              <a:solidFill>
                <a:schemeClr val="accent6">
                  <a:lumMod val="75000"/>
                </a:schemeClr>
              </a:solidFill>
            </a:endParaRPr>
          </a:p>
        </p:txBody>
      </p:sp>
      <p:sp>
        <p:nvSpPr>
          <p:cNvPr id="14" name="Content Placeholder 2">
            <a:extLst>
              <a:ext uri="{FF2B5EF4-FFF2-40B4-BE49-F238E27FC236}">
                <a16:creationId xmlns="" xmlns:a16="http://schemas.microsoft.com/office/drawing/2014/main" id="{750A0D06-2342-8B40-941A-10FA113ABCF3}"/>
              </a:ext>
            </a:extLst>
          </p:cNvPr>
          <p:cNvSpPr txBox="1">
            <a:spLocks/>
          </p:cNvSpPr>
          <p:nvPr/>
        </p:nvSpPr>
        <p:spPr>
          <a:xfrm>
            <a:off x="9595028" y="2945593"/>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Model trained on data before Jan 2022, and then test on Data after Dec 2021</a:t>
            </a:r>
          </a:p>
          <a:p>
            <a:pPr marL="0" indent="0" algn="just" defTabSz="812720">
              <a:lnSpc>
                <a:spcPct val="150000"/>
              </a:lnSpc>
              <a:buFont typeface="Arial" panose="020B0604020202020204" pitchFamily="34" charset="0"/>
              <a:buNone/>
              <a:defRPr/>
            </a:pPr>
            <a:endParaRPr lang="en-US" sz="1600" b="1" dirty="0" smtClean="0">
              <a:solidFill>
                <a:schemeClr val="accent6">
                  <a:lumMod val="75000"/>
                </a:schemeClr>
              </a:solidFill>
            </a:endParaRPr>
          </a:p>
        </p:txBody>
      </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9595028" y="4170706"/>
            <a:ext cx="2596971" cy="11946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Check how close, blue and green lines are, this shows the accuracy of model</a:t>
            </a:r>
          </a:p>
          <a:p>
            <a:pPr marL="0" indent="0" algn="just" defTabSz="812720">
              <a:lnSpc>
                <a:spcPct val="150000"/>
              </a:lnSpc>
              <a:buFont typeface="Arial" panose="020B0604020202020204" pitchFamily="34" charset="0"/>
              <a:buNone/>
              <a:defRPr/>
            </a:pPr>
            <a:endParaRPr lang="en-US" sz="1600" b="1" dirty="0" smtClean="0">
              <a:solidFill>
                <a:schemeClr val="accent6">
                  <a:lumMod val="75000"/>
                </a:schemeClr>
              </a:solidFill>
            </a:endParaRPr>
          </a:p>
        </p:txBody>
      </p:sp>
      <p:sp>
        <p:nvSpPr>
          <p:cNvPr id="18" name="Content Placeholder 2">
            <a:extLst>
              <a:ext uri="{FF2B5EF4-FFF2-40B4-BE49-F238E27FC236}">
                <a16:creationId xmlns="" xmlns:a16="http://schemas.microsoft.com/office/drawing/2014/main" id="{750A0D06-2342-8B40-941A-10FA113ABCF3}"/>
              </a:ext>
            </a:extLst>
          </p:cNvPr>
          <p:cNvSpPr txBox="1">
            <a:spLocks/>
          </p:cNvSpPr>
          <p:nvPr/>
        </p:nvSpPr>
        <p:spPr>
          <a:xfrm>
            <a:off x="9618337" y="5326204"/>
            <a:ext cx="2596971" cy="4033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600" b="1" dirty="0" smtClean="0">
                <a:solidFill>
                  <a:schemeClr val="accent6">
                    <a:lumMod val="75000"/>
                  </a:schemeClr>
                </a:solidFill>
              </a:rPr>
              <a:t>85% perfect Model</a:t>
            </a:r>
          </a:p>
          <a:p>
            <a:pPr marL="0" indent="0" algn="just" defTabSz="812720">
              <a:lnSpc>
                <a:spcPct val="150000"/>
              </a:lnSpc>
              <a:buFont typeface="Arial" panose="020B0604020202020204" pitchFamily="34" charset="0"/>
              <a:buNone/>
              <a:defRPr/>
            </a:pPr>
            <a:endParaRPr lang="en-US" sz="1600" b="1" dirty="0" smtClean="0">
              <a:solidFill>
                <a:schemeClr val="accent6">
                  <a:lumMod val="75000"/>
                </a:schemeClr>
              </a:solidFill>
            </a:endParaRPr>
          </a:p>
        </p:txBody>
      </p:sp>
    </p:spTree>
    <p:extLst>
      <p:ext uri="{BB962C8B-B14F-4D97-AF65-F5344CB8AC3E}">
        <p14:creationId xmlns:p14="http://schemas.microsoft.com/office/powerpoint/2010/main" val="32160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25693" y="6093705"/>
            <a:ext cx="438573" cy="365125"/>
          </a:xfrm>
        </p:spPr>
        <p:txBody>
          <a:bodyPr/>
          <a:lstStyle/>
          <a:p>
            <a:fld id="{1A791804-FCC1-42DE-84BE-371365D4A817}" type="slidenum">
              <a:rPr lang="en-US" sz="1800" b="1" smtClean="0">
                <a:solidFill>
                  <a:schemeClr val="tx1"/>
                </a:solidFill>
              </a:rPr>
              <a:t>51</a:t>
            </a:fld>
            <a:endParaRPr lang="en-US" sz="1800" b="1" dirty="0">
              <a:solidFill>
                <a:schemeClr val="tx1"/>
              </a:solidFill>
            </a:endParaRPr>
          </a:p>
        </p:txBody>
      </p:sp>
      <p:grpSp>
        <p:nvGrpSpPr>
          <p:cNvPr id="5" name="Group 4"/>
          <p:cNvGrpSpPr/>
          <p:nvPr/>
        </p:nvGrpSpPr>
        <p:grpSpPr>
          <a:xfrm>
            <a:off x="1874426" y="187469"/>
            <a:ext cx="761074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Applicants Forecasting for </a:t>
              </a:r>
              <a:r>
                <a:rPr lang="en-US" sz="3600" b="1" dirty="0" err="1" smtClean="0">
                  <a:latin typeface="Times New Roman" panose="02020603050405020304" pitchFamily="18" charset="0"/>
                  <a:cs typeface="Times New Roman" panose="02020603050405020304" pitchFamily="18" charset="0"/>
                </a:rPr>
                <a:t>Benji</a:t>
              </a:r>
              <a:r>
                <a:rPr lang="en-US" sz="3600" b="1" dirty="0" smtClean="0">
                  <a:latin typeface="Times New Roman" panose="02020603050405020304" pitchFamily="18" charset="0"/>
                  <a:cs typeface="Times New Roman" panose="02020603050405020304" pitchFamily="18" charset="0"/>
                </a:rPr>
                <a:t> and Lending Point</a:t>
              </a:r>
              <a:endParaRPr lang="en-US" sz="3600" b="1" dirty="0">
                <a:latin typeface="Times New Roman" panose="02020603050405020304" pitchFamily="18" charset="0"/>
                <a:cs typeface="Times New Roman" panose="02020603050405020304" pitchFamily="18" charset="0"/>
              </a:endParaRPr>
            </a:p>
          </p:txBody>
        </p:sp>
      </p:grpSp>
      <p:sp>
        <p:nvSpPr>
          <p:cNvPr id="11" name="Title 1"/>
          <p:cNvSpPr txBox="1">
            <a:spLocks/>
          </p:cNvSpPr>
          <p:nvPr/>
        </p:nvSpPr>
        <p:spPr>
          <a:xfrm>
            <a:off x="267006" y="838443"/>
            <a:ext cx="11646988" cy="9514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800" dirty="0" smtClean="0">
                <a:latin typeface="Times New Roman" panose="02020603050405020304" pitchFamily="18" charset="0"/>
                <a:cs typeface="Times New Roman" panose="02020603050405020304" pitchFamily="18" charset="0"/>
              </a:rPr>
              <a:t>* Dataset created in same as Use Case 8</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855719" y="1938981"/>
            <a:ext cx="10283489" cy="4063842"/>
          </a:xfrm>
          <a:prstGeom prst="rect">
            <a:avLst/>
          </a:prstGeom>
        </p:spPr>
      </p:pic>
      <p:pic>
        <p:nvPicPr>
          <p:cNvPr id="10" name="Picture 9"/>
          <p:cNvPicPr>
            <a:picLocks noChangeAspect="1"/>
          </p:cNvPicPr>
          <p:nvPr/>
        </p:nvPicPr>
        <p:blipFill>
          <a:blip r:embed="rId4"/>
          <a:stretch>
            <a:fillRect/>
          </a:stretch>
        </p:blipFill>
        <p:spPr>
          <a:xfrm>
            <a:off x="855718" y="2029863"/>
            <a:ext cx="10352833" cy="3972960"/>
          </a:xfrm>
          <a:prstGeom prst="rect">
            <a:avLst/>
          </a:prstGeom>
        </p:spPr>
      </p:pic>
    </p:spTree>
    <p:extLst>
      <p:ext uri="{BB962C8B-B14F-4D97-AF65-F5344CB8AC3E}">
        <p14:creationId xmlns:p14="http://schemas.microsoft.com/office/powerpoint/2010/main" val="276869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fltVal val="0"/>
                                          </p:val>
                                        </p:tav>
                                        <p:tav tm="100000">
                                          <p:val>
                                            <p:strVal val="#ppt_w"/>
                                          </p:val>
                                        </p:tav>
                                      </p:tavLst>
                                    </p:anim>
                                    <p:anim calcmode="lin" valueType="num">
                                      <p:cBhvr>
                                        <p:cTn id="16" dur="1000" fill="hold"/>
                                        <p:tgtEl>
                                          <p:spTgt spid="10"/>
                                        </p:tgtEl>
                                        <p:attrNameLst>
                                          <p:attrName>ppt_h</p:attrName>
                                        </p:attrNameLst>
                                      </p:cBhvr>
                                      <p:tavLst>
                                        <p:tav tm="0">
                                          <p:val>
                                            <p:fltVal val="0"/>
                                          </p:val>
                                        </p:tav>
                                        <p:tav tm="100000">
                                          <p:val>
                                            <p:strVal val="#ppt_h"/>
                                          </p:val>
                                        </p:tav>
                                      </p:tavLst>
                                    </p:anim>
                                    <p:anim calcmode="lin" valueType="num">
                                      <p:cBhvr>
                                        <p:cTn id="17" dur="1000" fill="hold"/>
                                        <p:tgtEl>
                                          <p:spTgt spid="10"/>
                                        </p:tgtEl>
                                        <p:attrNameLst>
                                          <p:attrName>style.rotation</p:attrName>
                                        </p:attrNameLst>
                                      </p:cBhvr>
                                      <p:tavLst>
                                        <p:tav tm="0">
                                          <p:val>
                                            <p:fltVal val="90"/>
                                          </p:val>
                                        </p:tav>
                                        <p:tav tm="100000">
                                          <p:val>
                                            <p:fltVal val="0"/>
                                          </p:val>
                                        </p:tav>
                                      </p:tavLst>
                                    </p:anim>
                                    <p:animEffect transition="in" filter="fade">
                                      <p:cBhvr>
                                        <p:cTn id="1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15060" y="6093705"/>
            <a:ext cx="449206" cy="365125"/>
          </a:xfrm>
        </p:spPr>
        <p:txBody>
          <a:bodyPr/>
          <a:lstStyle/>
          <a:p>
            <a:fld id="{1A791804-FCC1-42DE-84BE-371365D4A817}" type="slidenum">
              <a:rPr lang="en-US" sz="1800" b="1" smtClean="0">
                <a:solidFill>
                  <a:schemeClr val="tx1"/>
                </a:solidFill>
              </a:rPr>
              <a:t>52</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Fraud/ Anomaly Detection</a:t>
              </a:r>
              <a:endParaRPr lang="en-US" sz="3600" b="1" dirty="0">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a:blip r:embed="rId3"/>
          <a:stretch>
            <a:fillRect/>
          </a:stretch>
        </p:blipFill>
        <p:spPr>
          <a:xfrm>
            <a:off x="3336518" y="1121644"/>
            <a:ext cx="5114925" cy="2505075"/>
          </a:xfrm>
          <a:prstGeom prst="rect">
            <a:avLst/>
          </a:prstGeom>
        </p:spPr>
      </p:pic>
      <p:sp>
        <p:nvSpPr>
          <p:cNvPr id="10" name="Content Placeholder 2">
            <a:extLst>
              <a:ext uri="{FF2B5EF4-FFF2-40B4-BE49-F238E27FC236}">
                <a16:creationId xmlns="" xmlns:a16="http://schemas.microsoft.com/office/drawing/2014/main" id="{750A0D06-2342-8B40-941A-10FA113ABCF3}"/>
              </a:ext>
            </a:extLst>
          </p:cNvPr>
          <p:cNvSpPr txBox="1">
            <a:spLocks/>
          </p:cNvSpPr>
          <p:nvPr/>
        </p:nvSpPr>
        <p:spPr>
          <a:xfrm>
            <a:off x="1215729" y="3749337"/>
            <a:ext cx="10168129" cy="234436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400" b="1" dirty="0" smtClean="0">
                <a:solidFill>
                  <a:schemeClr val="accent6">
                    <a:lumMod val="75000"/>
                  </a:schemeClr>
                </a:solidFill>
              </a:rPr>
              <a:t>As contractors involved in this loan process, so as a company we are interested to have insights about the contractors behavior. </a:t>
            </a:r>
            <a:r>
              <a:rPr lang="en-US" sz="2400" b="1" dirty="0" smtClean="0">
                <a:solidFill>
                  <a:schemeClr val="accent6">
                    <a:lumMod val="75000"/>
                  </a:schemeClr>
                </a:solidFill>
              </a:rPr>
              <a:t>Identify those contractors which behaves differently than others. We can further analyze contractors’ behavior in order to identify whether they are fraudulent or not?</a:t>
            </a:r>
            <a:endParaRPr lang="en-US" sz="2400" b="1" dirty="0" smtClean="0">
              <a:solidFill>
                <a:schemeClr val="accent6">
                  <a:lumMod val="75000"/>
                </a:schemeClr>
              </a:solidFill>
            </a:endParaRPr>
          </a:p>
          <a:p>
            <a:pPr marL="0" indent="0" algn="just" defTabSz="812720">
              <a:lnSpc>
                <a:spcPct val="150000"/>
              </a:lnSpc>
              <a:buFont typeface="Arial" panose="020B0604020202020204" pitchFamily="34" charset="0"/>
              <a:buNone/>
              <a:defRPr/>
            </a:pPr>
            <a:endParaRPr lang="en-US" sz="1600" b="1" dirty="0" smtClean="0">
              <a:solidFill>
                <a:schemeClr val="accent6">
                  <a:lumMod val="75000"/>
                </a:schemeClr>
              </a:solidFill>
            </a:endParaRPr>
          </a:p>
        </p:txBody>
      </p:sp>
    </p:spTree>
    <p:extLst>
      <p:ext uri="{BB962C8B-B14F-4D97-AF65-F5344CB8AC3E}">
        <p14:creationId xmlns:p14="http://schemas.microsoft.com/office/powerpoint/2010/main" val="33284532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rgbClr val="FDFEF6"/>
                </a:solidFill>
                <a:latin typeface="Times New Roman" panose="02020603050405020304" pitchFamily="18" charset="0"/>
                <a:cs typeface="Times New Roman" panose="02020603050405020304" pitchFamily="18" charset="0"/>
              </a:rPr>
              <a:t>.</a:t>
            </a:r>
            <a:endParaRPr lang="de-DE" sz="2800" kern="0" dirty="0">
              <a:solidFill>
                <a:srgbClr val="FDFEF6"/>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62268" y="6093705"/>
            <a:ext cx="593644" cy="365125"/>
          </a:xfrm>
        </p:spPr>
        <p:txBody>
          <a:bodyPr/>
          <a:lstStyle/>
          <a:p>
            <a:fld id="{1A791804-FCC1-42DE-84BE-371365D4A817}" type="slidenum">
              <a:rPr lang="en-US" sz="1800" b="1" smtClean="0">
                <a:solidFill>
                  <a:schemeClr val="tx1"/>
                </a:solidFill>
              </a:rPr>
              <a:t>53</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Fraud/ Anomaly Detection</a:t>
              </a:r>
              <a:endParaRPr lang="en-US" sz="3600" b="1" dirty="0">
                <a:latin typeface="Times New Roman" panose="02020603050405020304" pitchFamily="18" charset="0"/>
                <a:cs typeface="Times New Roman" panose="02020603050405020304" pitchFamily="18" charset="0"/>
              </a:endParaRPr>
            </a:p>
          </p:txBody>
        </p:sp>
      </p:grpSp>
      <p:pic>
        <p:nvPicPr>
          <p:cNvPr id="10" name="Picture 9"/>
          <p:cNvPicPr>
            <a:picLocks noChangeAspect="1"/>
          </p:cNvPicPr>
          <p:nvPr/>
        </p:nvPicPr>
        <p:blipFill>
          <a:blip r:embed="rId3"/>
          <a:stretch>
            <a:fillRect/>
          </a:stretch>
        </p:blipFill>
        <p:spPr>
          <a:xfrm>
            <a:off x="277076" y="1078885"/>
            <a:ext cx="4448175" cy="5143500"/>
          </a:xfrm>
          <a:prstGeom prst="rect">
            <a:avLst/>
          </a:prstGeom>
        </p:spPr>
      </p:pic>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4904728" y="1064991"/>
            <a:ext cx="6951850" cy="135501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smtClean="0">
                <a:solidFill>
                  <a:schemeClr val="accent6">
                    <a:lumMod val="75000"/>
                  </a:schemeClr>
                </a:solidFill>
              </a:rPr>
              <a:t>1773 of the contractors process 18 applications – </a:t>
            </a:r>
            <a:r>
              <a:rPr lang="en-US" sz="1800" b="1" dirty="0" smtClean="0">
                <a:solidFill>
                  <a:srgbClr val="C00000"/>
                </a:solidFill>
              </a:rPr>
              <a:t>but 134 processed up to 330 applications on average</a:t>
            </a:r>
            <a:endParaRPr lang="en-US" sz="1200" b="1" dirty="0" smtClean="0">
              <a:solidFill>
                <a:srgbClr val="C00000"/>
              </a:solidFill>
            </a:endParaRPr>
          </a:p>
        </p:txBody>
      </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4933436" y="1904063"/>
            <a:ext cx="6951850" cy="9886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smtClean="0">
                <a:solidFill>
                  <a:schemeClr val="accent6">
                    <a:lumMod val="75000"/>
                  </a:schemeClr>
                </a:solidFill>
              </a:rPr>
              <a:t>1773 of the contractors have 5 applications approved on average – </a:t>
            </a:r>
            <a:r>
              <a:rPr lang="en-US" sz="1800" b="1" dirty="0" smtClean="0">
                <a:solidFill>
                  <a:srgbClr val="C00000"/>
                </a:solidFill>
              </a:rPr>
              <a:t>but 134 contractors have </a:t>
            </a:r>
            <a:r>
              <a:rPr lang="en-US" sz="1800" b="1" dirty="0" smtClean="0">
                <a:solidFill>
                  <a:srgbClr val="C00000"/>
                </a:solidFill>
              </a:rPr>
              <a:t>86 approved applications</a:t>
            </a:r>
            <a:endParaRPr lang="en-US" sz="1200" b="1" dirty="0" smtClean="0">
              <a:solidFill>
                <a:srgbClr val="C00000"/>
              </a:solidFill>
            </a:endParaRPr>
          </a:p>
        </p:txBody>
      </p:sp>
      <p:sp>
        <p:nvSpPr>
          <p:cNvPr id="14" name="Content Placeholder 2">
            <a:extLst>
              <a:ext uri="{FF2B5EF4-FFF2-40B4-BE49-F238E27FC236}">
                <a16:creationId xmlns="" xmlns:a16="http://schemas.microsoft.com/office/drawing/2014/main" id="{750A0D06-2342-8B40-941A-10FA113ABCF3}"/>
              </a:ext>
            </a:extLst>
          </p:cNvPr>
          <p:cNvSpPr txBox="1">
            <a:spLocks/>
          </p:cNvSpPr>
          <p:nvPr/>
        </p:nvSpPr>
        <p:spPr>
          <a:xfrm>
            <a:off x="4947790" y="2739164"/>
            <a:ext cx="6951850" cy="9886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smtClean="0">
                <a:solidFill>
                  <a:schemeClr val="accent6">
                    <a:lumMod val="75000"/>
                  </a:schemeClr>
                </a:solidFill>
              </a:rPr>
              <a:t>1773 of the contractors have small ratio of acceptance, cancellation, rejection etc. – </a:t>
            </a:r>
            <a:r>
              <a:rPr lang="en-US" sz="1800" b="1" dirty="0" smtClean="0">
                <a:solidFill>
                  <a:srgbClr val="C00000"/>
                </a:solidFill>
              </a:rPr>
              <a:t>while 134 contractors large such ratios</a:t>
            </a:r>
            <a:endParaRPr lang="en-US" sz="1200" b="1" dirty="0" smtClean="0">
              <a:solidFill>
                <a:srgbClr val="C00000"/>
              </a:solidFill>
            </a:endParaRPr>
          </a:p>
        </p:txBody>
      </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4933436" y="3584504"/>
            <a:ext cx="6951850" cy="9886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smtClean="0">
                <a:solidFill>
                  <a:schemeClr val="accent6">
                    <a:lumMod val="75000"/>
                  </a:schemeClr>
                </a:solidFill>
              </a:rPr>
              <a:t>Most of the contractors deals in 1 US State only – </a:t>
            </a:r>
            <a:r>
              <a:rPr lang="en-US" sz="1800" b="1" dirty="0" smtClean="0">
                <a:solidFill>
                  <a:srgbClr val="C00000"/>
                </a:solidFill>
              </a:rPr>
              <a:t>while some contractors deals in more than 1 US State</a:t>
            </a:r>
            <a:endParaRPr lang="en-US" sz="1200" b="1" dirty="0" smtClean="0">
              <a:solidFill>
                <a:srgbClr val="C00000"/>
              </a:solidFill>
            </a:endParaRPr>
          </a:p>
        </p:txBody>
      </p:sp>
      <p:sp>
        <p:nvSpPr>
          <p:cNvPr id="18" name="Content Placeholder 2">
            <a:extLst>
              <a:ext uri="{FF2B5EF4-FFF2-40B4-BE49-F238E27FC236}">
                <a16:creationId xmlns="" xmlns:a16="http://schemas.microsoft.com/office/drawing/2014/main" id="{750A0D06-2342-8B40-941A-10FA113ABCF3}"/>
              </a:ext>
            </a:extLst>
          </p:cNvPr>
          <p:cNvSpPr txBox="1">
            <a:spLocks/>
          </p:cNvSpPr>
          <p:nvPr/>
        </p:nvSpPr>
        <p:spPr>
          <a:xfrm>
            <a:off x="4940613" y="4413264"/>
            <a:ext cx="6951850" cy="9886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smtClean="0">
                <a:solidFill>
                  <a:schemeClr val="accent6">
                    <a:lumMod val="75000"/>
                  </a:schemeClr>
                </a:solidFill>
              </a:rPr>
              <a:t>1773 of the contractors have 2 applicants per day – </a:t>
            </a:r>
            <a:r>
              <a:rPr lang="en-US" sz="1800" b="1" dirty="0" smtClean="0">
                <a:solidFill>
                  <a:srgbClr val="C00000"/>
                </a:solidFill>
              </a:rPr>
              <a:t>while 134 contractors have up to 4 applicants per day</a:t>
            </a:r>
            <a:endParaRPr lang="en-US" sz="1200" b="1" dirty="0" smtClean="0">
              <a:solidFill>
                <a:srgbClr val="C00000"/>
              </a:solidFill>
            </a:endParaRPr>
          </a:p>
        </p:txBody>
      </p:sp>
      <p:sp>
        <p:nvSpPr>
          <p:cNvPr id="19" name="Content Placeholder 2">
            <a:extLst>
              <a:ext uri="{FF2B5EF4-FFF2-40B4-BE49-F238E27FC236}">
                <a16:creationId xmlns="" xmlns:a16="http://schemas.microsoft.com/office/drawing/2014/main" id="{750A0D06-2342-8B40-941A-10FA113ABCF3}"/>
              </a:ext>
            </a:extLst>
          </p:cNvPr>
          <p:cNvSpPr txBox="1">
            <a:spLocks/>
          </p:cNvSpPr>
          <p:nvPr/>
        </p:nvSpPr>
        <p:spPr>
          <a:xfrm>
            <a:off x="4947790" y="5226198"/>
            <a:ext cx="6951850" cy="9886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smtClean="0">
                <a:solidFill>
                  <a:schemeClr val="accent6">
                    <a:lumMod val="75000"/>
                  </a:schemeClr>
                </a:solidFill>
              </a:rPr>
              <a:t>1773 of the contractors have at max 4 applicants per day – </a:t>
            </a:r>
            <a:r>
              <a:rPr lang="en-US" sz="1800" b="1" dirty="0" smtClean="0">
                <a:solidFill>
                  <a:srgbClr val="C00000"/>
                </a:solidFill>
              </a:rPr>
              <a:t>while 134 contractors have up to 11 applicants per day at Maximum (Observed)</a:t>
            </a:r>
            <a:endParaRPr lang="en-US" sz="1200" b="1" dirty="0" smtClean="0">
              <a:solidFill>
                <a:srgbClr val="C00000"/>
              </a:solidFill>
            </a:endParaRPr>
          </a:p>
        </p:txBody>
      </p:sp>
    </p:spTree>
    <p:extLst>
      <p:ext uri="{BB962C8B-B14F-4D97-AF65-F5344CB8AC3E}">
        <p14:creationId xmlns:p14="http://schemas.microsoft.com/office/powerpoint/2010/main" val="133504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7" grpId="0"/>
      <p:bldP spid="18" grpId="0"/>
      <p:bldP spid="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rgbClr val="FDFEF6"/>
                </a:solidFill>
                <a:latin typeface="Times New Roman" panose="02020603050405020304" pitchFamily="18" charset="0"/>
                <a:cs typeface="Times New Roman" panose="02020603050405020304" pitchFamily="18" charset="0"/>
              </a:rPr>
              <a:t>.</a:t>
            </a:r>
            <a:endParaRPr lang="de-DE" sz="2800" kern="0" dirty="0">
              <a:solidFill>
                <a:srgbClr val="FDFEF6"/>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62268" y="6093705"/>
            <a:ext cx="593644" cy="365125"/>
          </a:xfrm>
        </p:spPr>
        <p:txBody>
          <a:bodyPr/>
          <a:lstStyle/>
          <a:p>
            <a:fld id="{1A791804-FCC1-42DE-84BE-371365D4A817}" type="slidenum">
              <a:rPr lang="en-US" sz="1800" b="1" smtClean="0">
                <a:solidFill>
                  <a:schemeClr val="tx1"/>
                </a:solidFill>
              </a:rPr>
              <a:t>54</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Fraud/ Anomaly Detection</a:t>
              </a:r>
              <a:endParaRPr lang="en-US" sz="3600" b="1" dirty="0">
                <a:latin typeface="Times New Roman" panose="02020603050405020304" pitchFamily="18" charset="0"/>
                <a:cs typeface="Times New Roman" panose="02020603050405020304" pitchFamily="18" charset="0"/>
              </a:endParaRPr>
            </a:p>
          </p:txBody>
        </p:sp>
      </p:grpSp>
      <p:pic>
        <p:nvPicPr>
          <p:cNvPr id="7" name="Picture 6"/>
          <p:cNvPicPr>
            <a:picLocks noChangeAspect="1"/>
          </p:cNvPicPr>
          <p:nvPr/>
        </p:nvPicPr>
        <p:blipFill>
          <a:blip r:embed="rId3"/>
          <a:stretch>
            <a:fillRect/>
          </a:stretch>
        </p:blipFill>
        <p:spPr>
          <a:xfrm>
            <a:off x="93535" y="1003575"/>
            <a:ext cx="5819775" cy="5200650"/>
          </a:xfrm>
          <a:prstGeom prst="rect">
            <a:avLst/>
          </a:prstGeom>
        </p:spPr>
      </p:pic>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5973929" y="1115461"/>
            <a:ext cx="6061024" cy="10303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smtClean="0">
                <a:solidFill>
                  <a:schemeClr val="accent6">
                    <a:lumMod val="75000"/>
                  </a:schemeClr>
                </a:solidFill>
              </a:rPr>
              <a:t>1773 of the contractors small denial, cancellation ratio – </a:t>
            </a:r>
            <a:r>
              <a:rPr lang="en-US" sz="1800" b="1" dirty="0" smtClean="0">
                <a:solidFill>
                  <a:srgbClr val="C00000"/>
                </a:solidFill>
              </a:rPr>
              <a:t>while 134 have large number of denied applications</a:t>
            </a:r>
            <a:endParaRPr lang="en-US" sz="1200" b="1" dirty="0" smtClean="0">
              <a:solidFill>
                <a:srgbClr val="C00000"/>
              </a:solidFill>
            </a:endParaRPr>
          </a:p>
        </p:txBody>
      </p:sp>
      <p:sp>
        <p:nvSpPr>
          <p:cNvPr id="12" name="Content Placeholder 2">
            <a:extLst>
              <a:ext uri="{FF2B5EF4-FFF2-40B4-BE49-F238E27FC236}">
                <a16:creationId xmlns="" xmlns:a16="http://schemas.microsoft.com/office/drawing/2014/main" id="{750A0D06-2342-8B40-941A-10FA113ABCF3}"/>
              </a:ext>
            </a:extLst>
          </p:cNvPr>
          <p:cNvSpPr txBox="1">
            <a:spLocks/>
          </p:cNvSpPr>
          <p:nvPr/>
        </p:nvSpPr>
        <p:spPr>
          <a:xfrm>
            <a:off x="5997464" y="2350964"/>
            <a:ext cx="6061024" cy="10303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smtClean="0">
                <a:solidFill>
                  <a:schemeClr val="accent6">
                    <a:lumMod val="75000"/>
                  </a:schemeClr>
                </a:solidFill>
              </a:rPr>
              <a:t>1773 of the contractors small number of applicants per day – </a:t>
            </a:r>
            <a:r>
              <a:rPr lang="en-US" sz="1800" b="1" dirty="0" smtClean="0">
                <a:solidFill>
                  <a:srgbClr val="C00000"/>
                </a:solidFill>
              </a:rPr>
              <a:t>while 134 have large number of applicants per day</a:t>
            </a:r>
            <a:endParaRPr lang="en-US" sz="1200" b="1" dirty="0" smtClean="0">
              <a:solidFill>
                <a:srgbClr val="C00000"/>
              </a:solidFill>
            </a:endParaRPr>
          </a:p>
        </p:txBody>
      </p:sp>
      <p:sp>
        <p:nvSpPr>
          <p:cNvPr id="13" name="Content Placeholder 2">
            <a:extLst>
              <a:ext uri="{FF2B5EF4-FFF2-40B4-BE49-F238E27FC236}">
                <a16:creationId xmlns="" xmlns:a16="http://schemas.microsoft.com/office/drawing/2014/main" id="{750A0D06-2342-8B40-941A-10FA113ABCF3}"/>
              </a:ext>
            </a:extLst>
          </p:cNvPr>
          <p:cNvSpPr txBox="1">
            <a:spLocks/>
          </p:cNvSpPr>
          <p:nvPr/>
        </p:nvSpPr>
        <p:spPr>
          <a:xfrm>
            <a:off x="6026441" y="3563003"/>
            <a:ext cx="6061024" cy="10303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smtClean="0">
                <a:solidFill>
                  <a:schemeClr val="accent6">
                    <a:lumMod val="75000"/>
                  </a:schemeClr>
                </a:solidFill>
              </a:rPr>
              <a:t>1773 of the contractors have comparatively small requested loan amounts – </a:t>
            </a:r>
            <a:r>
              <a:rPr lang="en-US" sz="1800" b="1" dirty="0" smtClean="0">
                <a:solidFill>
                  <a:srgbClr val="C00000"/>
                </a:solidFill>
              </a:rPr>
              <a:t>while 134 have large loan amounts</a:t>
            </a:r>
            <a:endParaRPr lang="en-US" sz="1200" b="1" dirty="0" smtClean="0">
              <a:solidFill>
                <a:srgbClr val="C00000"/>
              </a:solidFill>
            </a:endParaRPr>
          </a:p>
        </p:txBody>
      </p:sp>
      <p:sp>
        <p:nvSpPr>
          <p:cNvPr id="14" name="Content Placeholder 2">
            <a:extLst>
              <a:ext uri="{FF2B5EF4-FFF2-40B4-BE49-F238E27FC236}">
                <a16:creationId xmlns="" xmlns:a16="http://schemas.microsoft.com/office/drawing/2014/main" id="{750A0D06-2342-8B40-941A-10FA113ABCF3}"/>
              </a:ext>
            </a:extLst>
          </p:cNvPr>
          <p:cNvSpPr txBox="1">
            <a:spLocks/>
          </p:cNvSpPr>
          <p:nvPr/>
        </p:nvSpPr>
        <p:spPr>
          <a:xfrm>
            <a:off x="6026441" y="4734161"/>
            <a:ext cx="6061024" cy="135954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1800" b="1" dirty="0" smtClean="0">
                <a:solidFill>
                  <a:schemeClr val="accent6">
                    <a:lumMod val="75000"/>
                  </a:schemeClr>
                </a:solidFill>
              </a:rPr>
              <a:t>As a company, these 134 contractors needs to be analyzed, in order to make sure that they are not involved in any anomalous/ suspicious activity</a:t>
            </a:r>
            <a:endParaRPr lang="en-US" sz="1200" b="1" dirty="0" smtClean="0">
              <a:solidFill>
                <a:srgbClr val="C00000"/>
              </a:solidFill>
            </a:endParaRPr>
          </a:p>
        </p:txBody>
      </p:sp>
    </p:spTree>
    <p:extLst>
      <p:ext uri="{BB962C8B-B14F-4D97-AF65-F5344CB8AC3E}">
        <p14:creationId xmlns:p14="http://schemas.microsoft.com/office/powerpoint/2010/main" val="345862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5"/>
            <a:ext cx="11646988" cy="5612190"/>
          </a:xfrm>
        </p:spPr>
        <p:txBody>
          <a:bodyPr>
            <a:normAutofit/>
          </a:bodyPr>
          <a:lstStyle/>
          <a:p>
            <a:pPr algn="l">
              <a:lnSpc>
                <a:spcPct val="150000"/>
              </a:lnSpc>
            </a:pPr>
            <a:r>
              <a:rPr lang="en-US" sz="2800" dirty="0" smtClean="0">
                <a:solidFill>
                  <a:srgbClr val="FDFEF6"/>
                </a:solidFill>
                <a:latin typeface="Times New Roman" panose="02020603050405020304" pitchFamily="18" charset="0"/>
                <a:cs typeface="Times New Roman" panose="02020603050405020304" pitchFamily="18" charset="0"/>
              </a:rPr>
              <a:t>.</a:t>
            </a:r>
            <a:endParaRPr lang="de-DE" sz="2800" kern="0" dirty="0">
              <a:solidFill>
                <a:srgbClr val="FDFEF6"/>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62268" y="6093705"/>
            <a:ext cx="593644" cy="365125"/>
          </a:xfrm>
        </p:spPr>
        <p:txBody>
          <a:bodyPr/>
          <a:lstStyle/>
          <a:p>
            <a:fld id="{1A791804-FCC1-42DE-84BE-371365D4A817}" type="slidenum">
              <a:rPr lang="en-US" sz="1800" b="1" smtClean="0">
                <a:solidFill>
                  <a:schemeClr val="tx1"/>
                </a:solidFill>
              </a:rPr>
              <a:t>55</a:t>
            </a:fld>
            <a:endParaRPr lang="en-US" sz="1800" b="1" dirty="0">
              <a:solidFill>
                <a:schemeClr val="tx1"/>
              </a:solidFill>
            </a:endParaRPr>
          </a:p>
        </p:txBody>
      </p:sp>
      <p:grpSp>
        <p:nvGrpSpPr>
          <p:cNvPr id="5" name="Group 4"/>
          <p:cNvGrpSpPr/>
          <p:nvPr/>
        </p:nvGrpSpPr>
        <p:grpSpPr>
          <a:xfrm>
            <a:off x="2820766" y="187469"/>
            <a:ext cx="5718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Results/ Predictions</a:t>
              </a:r>
              <a:endParaRPr lang="en-US" sz="3600" b="1" dirty="0">
                <a:latin typeface="Times New Roman" panose="02020603050405020304" pitchFamily="18" charset="0"/>
                <a:cs typeface="Times New Roman" panose="02020603050405020304" pitchFamily="18" charset="0"/>
              </a:endParaRPr>
            </a:p>
          </p:txBody>
        </p:sp>
      </p:grpSp>
      <p:sp>
        <p:nvSpPr>
          <p:cNvPr id="11" name="Content Placeholder 2">
            <a:extLst>
              <a:ext uri="{FF2B5EF4-FFF2-40B4-BE49-F238E27FC236}">
                <a16:creationId xmlns="" xmlns:a16="http://schemas.microsoft.com/office/drawing/2014/main" id="{750A0D06-2342-8B40-941A-10FA113ABCF3}"/>
              </a:ext>
            </a:extLst>
          </p:cNvPr>
          <p:cNvSpPr txBox="1">
            <a:spLocks/>
          </p:cNvSpPr>
          <p:nvPr/>
        </p:nvSpPr>
        <p:spPr>
          <a:xfrm>
            <a:off x="448437" y="1609430"/>
            <a:ext cx="11767947" cy="6787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400" b="1" dirty="0" smtClean="0">
                <a:solidFill>
                  <a:schemeClr val="accent6">
                    <a:lumMod val="75000"/>
                  </a:schemeClr>
                </a:solidFill>
              </a:rPr>
              <a:t>In May 2022, company may receive around 6973 applications for loan</a:t>
            </a:r>
            <a:endParaRPr lang="en-US" sz="1600" b="1" dirty="0" smtClean="0">
              <a:solidFill>
                <a:srgbClr val="C00000"/>
              </a:solidFill>
            </a:endParaRPr>
          </a:p>
        </p:txBody>
      </p:sp>
      <p:sp>
        <p:nvSpPr>
          <p:cNvPr id="17" name="Content Placeholder 2">
            <a:extLst>
              <a:ext uri="{FF2B5EF4-FFF2-40B4-BE49-F238E27FC236}">
                <a16:creationId xmlns="" xmlns:a16="http://schemas.microsoft.com/office/drawing/2014/main" id="{750A0D06-2342-8B40-941A-10FA113ABCF3}"/>
              </a:ext>
            </a:extLst>
          </p:cNvPr>
          <p:cNvSpPr txBox="1">
            <a:spLocks/>
          </p:cNvSpPr>
          <p:nvPr/>
        </p:nvSpPr>
        <p:spPr>
          <a:xfrm>
            <a:off x="412349" y="2440422"/>
            <a:ext cx="11767947" cy="6787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400" b="1" dirty="0" smtClean="0">
                <a:solidFill>
                  <a:schemeClr val="accent6">
                    <a:lumMod val="75000"/>
                  </a:schemeClr>
                </a:solidFill>
              </a:rPr>
              <a:t>In May 2022, company might accept around 1694 applications for loan</a:t>
            </a:r>
            <a:endParaRPr lang="en-US" sz="1600" b="1" dirty="0" smtClean="0">
              <a:solidFill>
                <a:srgbClr val="C00000"/>
              </a:solidFill>
            </a:endParaRPr>
          </a:p>
        </p:txBody>
      </p:sp>
      <p:sp>
        <p:nvSpPr>
          <p:cNvPr id="18" name="Content Placeholder 2">
            <a:extLst>
              <a:ext uri="{FF2B5EF4-FFF2-40B4-BE49-F238E27FC236}">
                <a16:creationId xmlns="" xmlns:a16="http://schemas.microsoft.com/office/drawing/2014/main" id="{750A0D06-2342-8B40-941A-10FA113ABCF3}"/>
              </a:ext>
            </a:extLst>
          </p:cNvPr>
          <p:cNvSpPr txBox="1">
            <a:spLocks/>
          </p:cNvSpPr>
          <p:nvPr/>
        </p:nvSpPr>
        <p:spPr>
          <a:xfrm>
            <a:off x="448437" y="3177867"/>
            <a:ext cx="11767947" cy="6787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None/>
              <a:defRPr/>
            </a:pPr>
            <a:r>
              <a:rPr lang="en-US" sz="2400" b="1" dirty="0" smtClean="0">
                <a:solidFill>
                  <a:schemeClr val="accent6">
                    <a:lumMod val="75000"/>
                  </a:schemeClr>
                </a:solidFill>
              </a:rPr>
              <a:t>In May 2022, company might give </a:t>
            </a:r>
            <a:r>
              <a:rPr lang="en-US" sz="2400" b="1" dirty="0">
                <a:solidFill>
                  <a:schemeClr val="accent6">
                    <a:lumMod val="75000"/>
                  </a:schemeClr>
                </a:solidFill>
              </a:rPr>
              <a:t>around </a:t>
            </a:r>
            <a:r>
              <a:rPr lang="en-US" sz="2400" b="1" dirty="0" smtClean="0">
                <a:solidFill>
                  <a:schemeClr val="accent6">
                    <a:lumMod val="75000"/>
                  </a:schemeClr>
                </a:solidFill>
              </a:rPr>
              <a:t>18, 868,715 USD </a:t>
            </a:r>
            <a:r>
              <a:rPr lang="en-US" sz="2400" b="1" dirty="0" smtClean="0">
                <a:solidFill>
                  <a:schemeClr val="accent6">
                    <a:lumMod val="75000"/>
                  </a:schemeClr>
                </a:solidFill>
              </a:rPr>
              <a:t>in Loans</a:t>
            </a:r>
            <a:endParaRPr lang="en-US" sz="1600" b="1" dirty="0" smtClean="0">
              <a:solidFill>
                <a:srgbClr val="C00000"/>
              </a:solidFill>
            </a:endParaRPr>
          </a:p>
        </p:txBody>
      </p:sp>
      <p:sp>
        <p:nvSpPr>
          <p:cNvPr id="19" name="Content Placeholder 2">
            <a:extLst>
              <a:ext uri="{FF2B5EF4-FFF2-40B4-BE49-F238E27FC236}">
                <a16:creationId xmlns="" xmlns:a16="http://schemas.microsoft.com/office/drawing/2014/main" id="{750A0D06-2342-8B40-941A-10FA113ABCF3}"/>
              </a:ext>
            </a:extLst>
          </p:cNvPr>
          <p:cNvSpPr txBox="1">
            <a:spLocks/>
          </p:cNvSpPr>
          <p:nvPr/>
        </p:nvSpPr>
        <p:spPr>
          <a:xfrm>
            <a:off x="448437" y="3915312"/>
            <a:ext cx="11767947" cy="6787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None/>
              <a:defRPr/>
            </a:pPr>
            <a:r>
              <a:rPr lang="en-US" sz="2400" b="1" dirty="0" smtClean="0">
                <a:solidFill>
                  <a:schemeClr val="accent6">
                    <a:lumMod val="75000"/>
                  </a:schemeClr>
                </a:solidFill>
              </a:rPr>
              <a:t>In May 2022, company may have 4715 applications for </a:t>
            </a:r>
            <a:r>
              <a:rPr lang="en-US" sz="2400" b="1" dirty="0" err="1" smtClean="0">
                <a:solidFill>
                  <a:schemeClr val="accent6">
                    <a:lumMod val="75000"/>
                  </a:schemeClr>
                </a:solidFill>
              </a:rPr>
              <a:t>Benji</a:t>
            </a:r>
            <a:endParaRPr lang="en-US" sz="1600" b="1" dirty="0" smtClean="0">
              <a:solidFill>
                <a:srgbClr val="C00000"/>
              </a:solidFill>
            </a:endParaRPr>
          </a:p>
        </p:txBody>
      </p:sp>
      <p:sp>
        <p:nvSpPr>
          <p:cNvPr id="20" name="Content Placeholder 2">
            <a:extLst>
              <a:ext uri="{FF2B5EF4-FFF2-40B4-BE49-F238E27FC236}">
                <a16:creationId xmlns="" xmlns:a16="http://schemas.microsoft.com/office/drawing/2014/main" id="{750A0D06-2342-8B40-941A-10FA113ABCF3}"/>
              </a:ext>
            </a:extLst>
          </p:cNvPr>
          <p:cNvSpPr txBox="1">
            <a:spLocks/>
          </p:cNvSpPr>
          <p:nvPr/>
        </p:nvSpPr>
        <p:spPr>
          <a:xfrm>
            <a:off x="448437" y="4652757"/>
            <a:ext cx="11767947" cy="6787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None/>
              <a:defRPr/>
            </a:pPr>
            <a:r>
              <a:rPr lang="en-US" sz="2400" b="1" dirty="0" smtClean="0">
                <a:solidFill>
                  <a:schemeClr val="accent6">
                    <a:lumMod val="75000"/>
                  </a:schemeClr>
                </a:solidFill>
              </a:rPr>
              <a:t>In May 2022, company may have 2193 applications for </a:t>
            </a:r>
            <a:r>
              <a:rPr lang="en-US" sz="2400" b="1" dirty="0" smtClean="0">
                <a:solidFill>
                  <a:schemeClr val="accent6">
                    <a:lumMod val="75000"/>
                  </a:schemeClr>
                </a:solidFill>
              </a:rPr>
              <a:t>Lending Point</a:t>
            </a:r>
            <a:endParaRPr lang="en-US" sz="1600" b="1" dirty="0" smtClean="0">
              <a:solidFill>
                <a:srgbClr val="C00000"/>
              </a:solidFill>
            </a:endParaRPr>
          </a:p>
        </p:txBody>
      </p:sp>
    </p:spTree>
    <p:extLst>
      <p:ext uri="{BB962C8B-B14F-4D97-AF65-F5344CB8AC3E}">
        <p14:creationId xmlns:p14="http://schemas.microsoft.com/office/powerpoint/2010/main" val="304535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9" grpId="0"/>
      <p:bldP spid="2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689334"/>
            <a:ext cx="11646988" cy="5052247"/>
          </a:xfrm>
        </p:spPr>
        <p:txBody>
          <a:bodyPr>
            <a:normAutofit fontScale="90000"/>
          </a:bodyPr>
          <a:lstStyle/>
          <a:p>
            <a:pPr algn="just">
              <a:lnSpc>
                <a:spcPct val="150000"/>
              </a:lnSpc>
            </a:pPr>
            <a:r>
              <a:rPr lang="en-US" sz="2800" b="1" dirty="0" smtClean="0">
                <a:latin typeface="Times New Roman" panose="02020603050405020304" pitchFamily="18" charset="0"/>
                <a:cs typeface="Times New Roman" panose="02020603050405020304" pitchFamily="18" charset="0"/>
              </a:rPr>
              <a:t>Machine Learning </a:t>
            </a:r>
            <a:r>
              <a:rPr lang="en-US" sz="2800" dirty="0" smtClean="0">
                <a:latin typeface="Times New Roman" panose="02020603050405020304" pitchFamily="18" charset="0"/>
                <a:cs typeface="Times New Roman" panose="02020603050405020304" pitchFamily="18" charset="0"/>
              </a:rPr>
              <a:t>State of the Art Algorithms are successfully used to predict whether given </a:t>
            </a:r>
            <a:r>
              <a:rPr lang="en-US" sz="2800" b="1" dirty="0" smtClean="0">
                <a:solidFill>
                  <a:schemeClr val="accent6">
                    <a:lumMod val="50000"/>
                  </a:schemeClr>
                </a:solidFill>
                <a:latin typeface="Times New Roman" panose="02020603050405020304" pitchFamily="18" charset="0"/>
                <a:cs typeface="Times New Roman" panose="02020603050405020304" pitchFamily="18" charset="0"/>
              </a:rPr>
              <a:t>loan application will be approved or rejected</a:t>
            </a:r>
            <a:r>
              <a:rPr lang="en-US" sz="2800" dirty="0" smtClean="0">
                <a:latin typeface="Times New Roman" panose="02020603050405020304" pitchFamily="18" charset="0"/>
                <a:cs typeface="Times New Roman" panose="02020603050405020304" pitchFamily="18" charset="0"/>
              </a:rPr>
              <a:t>, and </a:t>
            </a:r>
            <a:r>
              <a:rPr lang="en-US" sz="2800" b="1" dirty="0" smtClean="0">
                <a:solidFill>
                  <a:srgbClr val="FFC000"/>
                </a:solidFill>
                <a:latin typeface="Times New Roman" panose="02020603050405020304" pitchFamily="18" charset="0"/>
                <a:cs typeface="Times New Roman" panose="02020603050405020304" pitchFamily="18" charset="0"/>
              </a:rPr>
              <a:t>how much loan should be funded</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00B0F0"/>
                </a:solidFill>
                <a:latin typeface="Times New Roman" panose="02020603050405020304" pitchFamily="18" charset="0"/>
                <a:cs typeface="Times New Roman" panose="02020603050405020304" pitchFamily="18" charset="0"/>
              </a:rPr>
              <a:t>in how many days application will be accepted or rejected</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00B050"/>
                </a:solidFill>
                <a:latin typeface="Times New Roman" panose="02020603050405020304" pitchFamily="18" charset="0"/>
                <a:cs typeface="Times New Roman" panose="02020603050405020304" pitchFamily="18" charset="0"/>
              </a:rPr>
              <a:t>number of loan applications next month</a:t>
            </a:r>
            <a:r>
              <a:rPr lang="en-US" sz="2800" dirty="0" smtClean="0">
                <a:latin typeface="Times New Roman" panose="02020603050405020304" pitchFamily="18" charset="0"/>
                <a:cs typeface="Times New Roman" panose="02020603050405020304" pitchFamily="18" charset="0"/>
              </a:rPr>
              <a:t>, </a:t>
            </a:r>
            <a:r>
              <a:rPr lang="en-US" sz="2800" b="1" dirty="0" smtClean="0">
                <a:solidFill>
                  <a:schemeClr val="accent2">
                    <a:lumMod val="75000"/>
                  </a:schemeClr>
                </a:solidFill>
                <a:latin typeface="Times New Roman" panose="02020603050405020304" pitchFamily="18" charset="0"/>
                <a:cs typeface="Times New Roman" panose="02020603050405020304" pitchFamily="18" charset="0"/>
              </a:rPr>
              <a:t>approved applications forecasting</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loans funds required next month</a:t>
            </a:r>
            <a:r>
              <a:rPr lang="en-US" sz="2800" dirty="0" smtClean="0">
                <a:latin typeface="Times New Roman" panose="02020603050405020304" pitchFamily="18" charset="0"/>
                <a:cs typeface="Times New Roman" panose="02020603050405020304" pitchFamily="18" charset="0"/>
              </a:rPr>
              <a:t> and </a:t>
            </a:r>
            <a:r>
              <a:rPr lang="en-US" sz="2800" b="1" dirty="0" smtClean="0">
                <a:solidFill>
                  <a:schemeClr val="accent2">
                    <a:lumMod val="50000"/>
                  </a:schemeClr>
                </a:solidFill>
                <a:latin typeface="Times New Roman" panose="02020603050405020304" pitchFamily="18" charset="0"/>
                <a:cs typeface="Times New Roman" panose="02020603050405020304" pitchFamily="18" charset="0"/>
              </a:rPr>
              <a:t>Outlier/ Anomalous contractors</a:t>
            </a:r>
            <a:r>
              <a:rPr lang="en-US" sz="2800" dirty="0" smtClean="0">
                <a:latin typeface="Times New Roman" panose="02020603050405020304" pitchFamily="18" charset="0"/>
                <a:cs typeface="Times New Roman" panose="02020603050405020304" pitchFamily="18" charset="0"/>
              </a:rPr>
              <a:t>. We have achieved results up to </a:t>
            </a:r>
            <a:r>
              <a:rPr lang="en-US" sz="2800" b="1" dirty="0" smtClean="0">
                <a:solidFill>
                  <a:srgbClr val="00B0F0"/>
                </a:solidFill>
                <a:latin typeface="Times New Roman" panose="02020603050405020304" pitchFamily="18" charset="0"/>
                <a:cs typeface="Times New Roman" panose="02020603050405020304" pitchFamily="18" charset="0"/>
              </a:rPr>
              <a:t>99% accuracy</a:t>
            </a:r>
            <a:r>
              <a:rPr lang="en-US" sz="2800" dirty="0" smtClean="0">
                <a:latin typeface="Times New Roman" panose="02020603050405020304" pitchFamily="18" charset="0"/>
                <a:cs typeface="Times New Roman" panose="02020603050405020304" pitchFamily="18" charset="0"/>
              </a:rPr>
              <a:t>. System can be very effective in term of saving company resources (</a:t>
            </a:r>
            <a:r>
              <a:rPr lang="en-US" sz="2800" b="1" dirty="0" smtClean="0">
                <a:latin typeface="Times New Roman" panose="02020603050405020304" pitchFamily="18" charset="0"/>
                <a:cs typeface="Times New Roman" panose="02020603050405020304" pitchFamily="18" charset="0"/>
              </a:rPr>
              <a:t>time plus money</a:t>
            </a:r>
            <a:r>
              <a:rPr lang="en-US" sz="2800" dirty="0" smtClean="0">
                <a:latin typeface="Times New Roman" panose="02020603050405020304" pitchFamily="18" charset="0"/>
                <a:cs typeface="Times New Roman" panose="02020603050405020304" pitchFamily="18" charset="0"/>
              </a:rPr>
              <a:t>), hence </a:t>
            </a:r>
            <a:r>
              <a:rPr lang="en-US" sz="2800" b="1" dirty="0" smtClean="0">
                <a:latin typeface="Times New Roman" panose="02020603050405020304" pitchFamily="18" charset="0"/>
                <a:cs typeface="Times New Roman" panose="02020603050405020304" pitchFamily="18" charset="0"/>
              </a:rPr>
              <a:t>increase customer satisfaction</a:t>
            </a:r>
            <a:r>
              <a:rPr lang="en-US" sz="2800" dirty="0" smtClean="0">
                <a:latin typeface="Times New Roman" panose="02020603050405020304" pitchFamily="18" charset="0"/>
                <a:cs typeface="Times New Roman" panose="02020603050405020304" pitchFamily="18" charset="0"/>
              </a:rPr>
              <a:t> in term of quick service (customers will have quick feedback about their loan applications)</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25693" y="6093705"/>
            <a:ext cx="438573" cy="365125"/>
          </a:xfrm>
        </p:spPr>
        <p:txBody>
          <a:bodyPr/>
          <a:lstStyle/>
          <a:p>
            <a:fld id="{1A791804-FCC1-42DE-84BE-371365D4A817}" type="slidenum">
              <a:rPr lang="en-US" sz="1800" b="1" smtClean="0">
                <a:solidFill>
                  <a:schemeClr val="tx1"/>
                </a:solidFill>
              </a:rPr>
              <a:t>56</a:t>
            </a:fld>
            <a:endParaRPr lang="en-US" sz="1800" b="1" dirty="0">
              <a:solidFill>
                <a:schemeClr val="tx1"/>
              </a:solidFill>
            </a:endParaRPr>
          </a:p>
        </p:txBody>
      </p:sp>
      <p:grpSp>
        <p:nvGrpSpPr>
          <p:cNvPr id="5" name="Group 4"/>
          <p:cNvGrpSpPr/>
          <p:nvPr/>
        </p:nvGrpSpPr>
        <p:grpSpPr>
          <a:xfrm>
            <a:off x="4467289" y="187469"/>
            <a:ext cx="2425016"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grpSp>
      <p:cxnSp>
        <p:nvCxnSpPr>
          <p:cNvPr id="7" name="Straight Connector 6"/>
          <p:cNvCxnSpPr/>
          <p:nvPr/>
        </p:nvCxnSpPr>
        <p:spPr>
          <a:xfrm flipV="1">
            <a:off x="317278" y="1637414"/>
            <a:ext cx="2564145" cy="21265"/>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203324" y="2222205"/>
            <a:ext cx="6239467" cy="14177"/>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231444" y="2222205"/>
            <a:ext cx="3589081" cy="2"/>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83953" y="2828835"/>
            <a:ext cx="920972" cy="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498378" y="2828835"/>
            <a:ext cx="7988522" cy="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9680353" y="2828835"/>
            <a:ext cx="2140172" cy="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83953" y="3400646"/>
            <a:ext cx="3349847" cy="29343"/>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977679" y="3400646"/>
            <a:ext cx="4699596" cy="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880253" y="3392785"/>
            <a:ext cx="2940272" cy="786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3953" y="3966138"/>
            <a:ext cx="1501997" cy="786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12803" y="3956110"/>
            <a:ext cx="4279502" cy="10028"/>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144250" y="3952735"/>
            <a:ext cx="676275" cy="3375"/>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83953" y="4502287"/>
            <a:ext cx="1215397" cy="7358"/>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563225" y="4502287"/>
            <a:ext cx="1294062" cy="14178"/>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83953" y="5114980"/>
            <a:ext cx="920972" cy="21266"/>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451727" y="5093412"/>
            <a:ext cx="3968123" cy="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93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left)">
                                      <p:cBhvr>
                                        <p:cTn id="59" dur="500"/>
                                        <p:tgtEl>
                                          <p:spTgt spid="37"/>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left)">
                                      <p:cBhvr>
                                        <p:cTn id="6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506" y="1047450"/>
            <a:ext cx="7049900" cy="5810550"/>
          </a:xfrm>
        </p:spPr>
        <p:txBody>
          <a:bodyPr>
            <a:normAutofit/>
          </a:bodyPr>
          <a:lstStyle/>
          <a:p>
            <a:pPr marL="457200" indent="-457200" algn="l">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i</a:t>
            </a:r>
            <a:endParaRPr lang="en-US" sz="2200"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4428620" y="187469"/>
            <a:ext cx="306704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4466720" y="283470"/>
            <a:ext cx="2990851"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Conclusion</a:t>
            </a:r>
          </a:p>
        </p:txBody>
      </p:sp>
      <p:pic>
        <p:nvPicPr>
          <p:cNvPr id="5" name="Picture 4"/>
          <p:cNvPicPr>
            <a:picLocks noChangeAspect="1"/>
          </p:cNvPicPr>
          <p:nvPr/>
        </p:nvPicPr>
        <p:blipFill>
          <a:blip r:embed="rId3"/>
          <a:stretch>
            <a:fillRect/>
          </a:stretch>
        </p:blipFill>
        <p:spPr>
          <a:xfrm>
            <a:off x="0" y="0"/>
            <a:ext cx="12192000" cy="5895975"/>
          </a:xfrm>
          <a:prstGeom prst="rect">
            <a:avLst/>
          </a:prstGeom>
        </p:spPr>
      </p:pic>
    </p:spTree>
    <p:extLst>
      <p:ext uri="{BB962C8B-B14F-4D97-AF65-F5344CB8AC3E}">
        <p14:creationId xmlns:p14="http://schemas.microsoft.com/office/powerpoint/2010/main" val="1386043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551194" y="989126"/>
            <a:ext cx="11123355" cy="3455581"/>
          </a:xfrm>
        </p:spPr>
        <p:txBody>
          <a:bodyPr>
            <a:normAutofit/>
          </a:bodyPr>
          <a:lstStyle/>
          <a:p>
            <a:pPr algn="l">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company finance of America offer loans to home owners who want to do repairs in their </a:t>
            </a:r>
            <a:r>
              <a:rPr lang="en-US" sz="2000" dirty="0" smtClean="0">
                <a:latin typeface="Times New Roman" panose="02020603050405020304" pitchFamily="18" charset="0"/>
                <a:cs typeface="Times New Roman" panose="02020603050405020304" pitchFamily="18" charset="0"/>
              </a:rPr>
              <a:t>home</a:t>
            </a:r>
            <a:br>
              <a:rPr lang="en-US" sz="2000" dirty="0" smtClean="0">
                <a:latin typeface="Times New Roman" panose="02020603050405020304" pitchFamily="18" charset="0"/>
                <a:cs typeface="Times New Roman" panose="02020603050405020304" pitchFamily="18" charset="0"/>
              </a:rPr>
            </a:br>
            <a:r>
              <a:rPr lang="en-US" sz="2000" dirty="0" err="1" smtClean="0">
                <a:latin typeface="Times New Roman" panose="02020603050405020304" pitchFamily="18" charset="0"/>
                <a:cs typeface="Times New Roman" panose="02020603050405020304" pitchFamily="18" charset="0"/>
              </a:rPr>
              <a:t>Home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owner will apply for a loan to the company finance of </a:t>
            </a:r>
            <a:r>
              <a:rPr lang="en-US" sz="2000" dirty="0" smtClean="0">
                <a:latin typeface="Times New Roman" panose="02020603050405020304" pitchFamily="18" charset="0"/>
                <a:cs typeface="Times New Roman" panose="02020603050405020304" pitchFamily="18" charset="0"/>
              </a:rPr>
              <a:t>America</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Finance </a:t>
            </a:r>
            <a:r>
              <a:rPr lang="en-US" sz="2000" dirty="0">
                <a:latin typeface="Times New Roman" panose="02020603050405020304" pitchFamily="18" charset="0"/>
                <a:cs typeface="Times New Roman" panose="02020603050405020304" pitchFamily="18" charset="0"/>
              </a:rPr>
              <a:t>of America have approved </a:t>
            </a:r>
            <a:r>
              <a:rPr lang="en-US" sz="2000" dirty="0" smtClean="0">
                <a:latin typeface="Times New Roman" panose="02020603050405020304" pitchFamily="18" charset="0"/>
                <a:cs typeface="Times New Roman" panose="02020603050405020304" pitchFamily="18" charset="0"/>
              </a:rPr>
              <a:t>contractors</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contractor will come see the problem and let you know it cost </a:t>
            </a:r>
            <a:r>
              <a:rPr lang="en-US" sz="2000" dirty="0" smtClean="0">
                <a:latin typeface="Times New Roman" panose="02020603050405020304" pitchFamily="18" charset="0"/>
                <a:cs typeface="Times New Roman" panose="02020603050405020304" pitchFamily="18" charset="0"/>
              </a:rPr>
              <a:t>let say 25,000 dollars</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Upon mutual Agreement, home </a:t>
            </a:r>
            <a:r>
              <a:rPr lang="en-US" sz="2000" dirty="0">
                <a:latin typeface="Times New Roman" panose="02020603050405020304" pitchFamily="18" charset="0"/>
                <a:cs typeface="Times New Roman" panose="02020603050405020304" pitchFamily="18" charset="0"/>
              </a:rPr>
              <a:t>owner </a:t>
            </a:r>
            <a:r>
              <a:rPr lang="en-US" sz="2000" dirty="0" smtClean="0">
                <a:latin typeface="Times New Roman" panose="02020603050405020304" pitchFamily="18" charset="0"/>
                <a:cs typeface="Times New Roman" panose="02020603050405020304" pitchFamily="18" charset="0"/>
              </a:rPr>
              <a:t>apply </a:t>
            </a:r>
            <a:r>
              <a:rPr lang="en-US" sz="2000" dirty="0">
                <a:latin typeface="Times New Roman" panose="02020603050405020304" pitchFamily="18" charset="0"/>
                <a:cs typeface="Times New Roman" panose="02020603050405020304" pitchFamily="18" charset="0"/>
              </a:rPr>
              <a:t>for a loan to finance of </a:t>
            </a:r>
            <a:r>
              <a:rPr lang="en-US" sz="2000" dirty="0" smtClean="0">
                <a:latin typeface="Times New Roman" panose="02020603050405020304" pitchFamily="18" charset="0"/>
                <a:cs typeface="Times New Roman" panose="02020603050405020304" pitchFamily="18" charset="0"/>
              </a:rPr>
              <a:t>America</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From here the loan approval system process started, which involve many checks such as home owner credit history, monthly installments, Interest rate, requested Amount etc.</a:t>
            </a:r>
            <a:endParaRPr lang="de-DE" sz="20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093705"/>
            <a:ext cx="286616" cy="365125"/>
          </a:xfrm>
        </p:spPr>
        <p:txBody>
          <a:bodyPr/>
          <a:lstStyle/>
          <a:p>
            <a:fld id="{1A791804-FCC1-42DE-84BE-371365D4A817}" type="slidenum">
              <a:rPr lang="en-US" sz="1800" b="1" smtClean="0">
                <a:solidFill>
                  <a:schemeClr val="tx1"/>
                </a:solidFill>
              </a:rPr>
              <a:t>6</a:t>
            </a:fld>
            <a:endParaRPr lang="en-US" sz="1800" b="1" dirty="0">
              <a:solidFill>
                <a:schemeClr val="tx1"/>
              </a:solidFill>
            </a:endParaRPr>
          </a:p>
        </p:txBody>
      </p:sp>
      <p:grpSp>
        <p:nvGrpSpPr>
          <p:cNvPr id="5" name="Group 4"/>
          <p:cNvGrpSpPr/>
          <p:nvPr/>
        </p:nvGrpSpPr>
        <p:grpSpPr>
          <a:xfrm>
            <a:off x="3727041" y="187469"/>
            <a:ext cx="3905513" cy="764446"/>
            <a:chOff x="2607600" y="187469"/>
            <a:chExt cx="6289867" cy="764446"/>
          </a:xfrm>
        </p:grpSpPr>
        <p:sp>
          <p:nvSpPr>
            <p:cNvPr id="15" name="Rounded Rectangle 14"/>
            <p:cNvSpPr/>
            <p:nvPr/>
          </p:nvSpPr>
          <p:spPr>
            <a:xfrm>
              <a:off x="2607600" y="187469"/>
              <a:ext cx="6289867"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2786662" y="283470"/>
              <a:ext cx="6025952"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Data Exploration</a:t>
              </a:r>
              <a:endParaRPr lang="en-US" sz="3600" b="1" dirty="0">
                <a:latin typeface="Times New Roman" panose="02020603050405020304" pitchFamily="18" charset="0"/>
                <a:cs typeface="Times New Roman" panose="02020603050405020304" pitchFamily="18" charset="0"/>
              </a:endParaRPr>
            </a:p>
          </p:txBody>
        </p:sp>
      </p:grpSp>
      <p:grpSp>
        <p:nvGrpSpPr>
          <p:cNvPr id="60" name="Group 59"/>
          <p:cNvGrpSpPr/>
          <p:nvPr/>
        </p:nvGrpSpPr>
        <p:grpSpPr>
          <a:xfrm>
            <a:off x="4135848" y="4796158"/>
            <a:ext cx="2880000" cy="2880000"/>
            <a:chOff x="702312" y="1998382"/>
            <a:chExt cx="3249730" cy="3105807"/>
          </a:xfrm>
        </p:grpSpPr>
        <p:sp>
          <p:nvSpPr>
            <p:cNvPr id="61" name="Donut 60"/>
            <p:cNvSpPr/>
            <p:nvPr/>
          </p:nvSpPr>
          <p:spPr>
            <a:xfrm>
              <a:off x="702312" y="1998382"/>
              <a:ext cx="3249729" cy="3105807"/>
            </a:xfrm>
            <a:prstGeom prst="donut">
              <a:avLst>
                <a:gd name="adj" fmla="val 1840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sp>
          <p:nvSpPr>
            <p:cNvPr id="62" name="Freeform 61"/>
            <p:cNvSpPr/>
            <p:nvPr/>
          </p:nvSpPr>
          <p:spPr>
            <a:xfrm>
              <a:off x="702312" y="3551285"/>
              <a:ext cx="3249730" cy="1552904"/>
            </a:xfrm>
            <a:custGeom>
              <a:avLst/>
              <a:gdLst>
                <a:gd name="connsiteX0" fmla="*/ 0 w 3249730"/>
                <a:gd name="connsiteY0" fmla="*/ 0 h 1552904"/>
                <a:gd name="connsiteX1" fmla="*/ 571500 w 3249730"/>
                <a:gd name="connsiteY1" fmla="*/ 0 h 1552904"/>
                <a:gd name="connsiteX2" fmla="*/ 1624865 w 3249730"/>
                <a:gd name="connsiteY2" fmla="*/ 981404 h 1552904"/>
                <a:gd name="connsiteX3" fmla="*/ 2678230 w 3249730"/>
                <a:gd name="connsiteY3" fmla="*/ 0 h 1552904"/>
                <a:gd name="connsiteX4" fmla="*/ 3249730 w 3249730"/>
                <a:gd name="connsiteY4" fmla="*/ 0 h 1552904"/>
                <a:gd name="connsiteX5" fmla="*/ 1624865 w 3249730"/>
                <a:gd name="connsiteY5" fmla="*/ 1552904 h 1552904"/>
                <a:gd name="connsiteX6" fmla="*/ 0 w 3249730"/>
                <a:gd name="connsiteY6" fmla="*/ 0 h 155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9730" h="1552904">
                  <a:moveTo>
                    <a:pt x="0" y="0"/>
                  </a:moveTo>
                  <a:lnTo>
                    <a:pt x="571500" y="0"/>
                  </a:lnTo>
                  <a:cubicBezTo>
                    <a:pt x="571500" y="542014"/>
                    <a:pt x="1043108" y="981404"/>
                    <a:pt x="1624865" y="981404"/>
                  </a:cubicBezTo>
                  <a:cubicBezTo>
                    <a:pt x="2206622" y="981404"/>
                    <a:pt x="2678230" y="542014"/>
                    <a:pt x="2678230" y="0"/>
                  </a:cubicBezTo>
                  <a:lnTo>
                    <a:pt x="3249730" y="0"/>
                  </a:lnTo>
                  <a:cubicBezTo>
                    <a:pt x="3249730" y="857645"/>
                    <a:pt x="2522253" y="1552904"/>
                    <a:pt x="1624865" y="1552904"/>
                  </a:cubicBezTo>
                  <a:cubicBezTo>
                    <a:pt x="727477" y="1552904"/>
                    <a:pt x="0" y="857645"/>
                    <a:pt x="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sp>
        <p:nvSpPr>
          <p:cNvPr id="63" name="Rectangle 62"/>
          <p:cNvSpPr/>
          <p:nvPr/>
        </p:nvSpPr>
        <p:spPr>
          <a:xfrm>
            <a:off x="3780377" y="6236158"/>
            <a:ext cx="3799490" cy="1984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64" name="Subtitle 2"/>
          <p:cNvSpPr txBox="1">
            <a:spLocks/>
          </p:cNvSpPr>
          <p:nvPr/>
        </p:nvSpPr>
        <p:spPr>
          <a:xfrm>
            <a:off x="4679027" y="5884707"/>
            <a:ext cx="1700508" cy="359522"/>
          </a:xfrm>
          <a:prstGeom prst="rect">
            <a:avLst/>
          </a:prstGeom>
        </p:spPr>
        <p:txBody>
          <a:bodyPr vert="horz" lIns="91440" tIns="45720" rIns="91440" bIns="45720" rtlCol="0">
            <a:normAutofit fontScale="3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dirty="0" smtClean="0">
                <a:solidFill>
                  <a:srgbClr val="FF0000"/>
                </a:solidFill>
                <a:latin typeface="Times New Roman" panose="02020603050405020304" pitchFamily="18" charset="0"/>
                <a:cs typeface="Times New Roman" panose="02020603050405020304" pitchFamily="18" charset="0"/>
              </a:rPr>
              <a:t>Average 14 Days</a:t>
            </a:r>
          </a:p>
        </p:txBody>
      </p:sp>
      <p:sp>
        <p:nvSpPr>
          <p:cNvPr id="65" name="Rectangle 64"/>
          <p:cNvSpPr/>
          <p:nvPr/>
        </p:nvSpPr>
        <p:spPr bwMode="auto">
          <a:xfrm>
            <a:off x="317278" y="1206866"/>
            <a:ext cx="11357272" cy="508726"/>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66" name="Rectangle 65"/>
          <p:cNvSpPr/>
          <p:nvPr/>
        </p:nvSpPr>
        <p:spPr bwMode="auto">
          <a:xfrm>
            <a:off x="317277" y="1678969"/>
            <a:ext cx="11357272" cy="508726"/>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67" name="Rectangle 66"/>
          <p:cNvSpPr/>
          <p:nvPr/>
        </p:nvSpPr>
        <p:spPr bwMode="auto">
          <a:xfrm>
            <a:off x="317277" y="2150465"/>
            <a:ext cx="11357272" cy="508726"/>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68" name="Rectangle 67"/>
          <p:cNvSpPr/>
          <p:nvPr/>
        </p:nvSpPr>
        <p:spPr bwMode="auto">
          <a:xfrm>
            <a:off x="317277" y="2621961"/>
            <a:ext cx="11357272" cy="508726"/>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69" name="Rectangle 68"/>
          <p:cNvSpPr/>
          <p:nvPr/>
        </p:nvSpPr>
        <p:spPr bwMode="auto">
          <a:xfrm>
            <a:off x="317277" y="3093457"/>
            <a:ext cx="11357272" cy="508726"/>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70" name="Rectangle 69"/>
          <p:cNvSpPr/>
          <p:nvPr/>
        </p:nvSpPr>
        <p:spPr bwMode="auto">
          <a:xfrm>
            <a:off x="317277" y="3564953"/>
            <a:ext cx="11357272" cy="508726"/>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71" name="Rectangle 70"/>
          <p:cNvSpPr/>
          <p:nvPr/>
        </p:nvSpPr>
        <p:spPr bwMode="auto">
          <a:xfrm>
            <a:off x="317277" y="4036449"/>
            <a:ext cx="11357272" cy="508726"/>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pic>
        <p:nvPicPr>
          <p:cNvPr id="5124" name="Picture 4" descr="applicant Icon - Download applicant Icon 1326836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099" y="5047564"/>
            <a:ext cx="876873" cy="87687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3327991" y="5486000"/>
            <a:ext cx="51023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7122321" y="5489144"/>
            <a:ext cx="51023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2" name="Picture 71"/>
          <p:cNvPicPr>
            <a:picLocks noChangeAspect="1"/>
          </p:cNvPicPr>
          <p:nvPr/>
        </p:nvPicPr>
        <p:blipFill>
          <a:blip r:embed="rId4"/>
          <a:stretch>
            <a:fillRect/>
          </a:stretch>
        </p:blipFill>
        <p:spPr>
          <a:xfrm>
            <a:off x="7739028" y="4619046"/>
            <a:ext cx="1350335" cy="1543240"/>
          </a:xfrm>
          <a:prstGeom prst="rect">
            <a:avLst/>
          </a:prstGeom>
        </p:spPr>
      </p:pic>
    </p:spTree>
    <p:extLst>
      <p:ext uri="{BB962C8B-B14F-4D97-AF65-F5344CB8AC3E}">
        <p14:creationId xmlns:p14="http://schemas.microsoft.com/office/powerpoint/2010/main" val="190384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8" presetClass="emph" presetSubtype="0" decel="100000" fill="hold" nodeType="clickEffect">
                                  <p:stCondLst>
                                    <p:cond delay="0"/>
                                  </p:stCondLst>
                                  <p:childTnLst>
                                    <p:animRot by="10800000">
                                      <p:cBhvr>
                                        <p:cTn id="47" dur="2000" fill="hold"/>
                                        <p:tgtEl>
                                          <p:spTgt spid="60"/>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left)">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animBg="1"/>
      <p:bldP spid="66" grpId="0" animBg="1"/>
      <p:bldP spid="67" grpId="0" animBg="1"/>
      <p:bldP spid="68" grpId="0" animBg="1"/>
      <p:bldP spid="69" grpId="0" animBg="1"/>
      <p:bldP spid="70" grpId="0" animBg="1"/>
      <p:bldP spid="7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995989" y="1401012"/>
            <a:ext cx="3668997" cy="1645479"/>
          </a:xfrm>
        </p:spPr>
        <p:txBody>
          <a:bodyPr>
            <a:normAutofit fontScale="90000"/>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Customers Needs Loan Quickly, but verifying customers can take time (</a:t>
            </a:r>
            <a:r>
              <a:rPr lang="en-US" sz="2000" b="1" dirty="0" smtClean="0">
                <a:solidFill>
                  <a:srgbClr val="00B050"/>
                </a:solidFill>
                <a:latin typeface="Times New Roman" panose="02020603050405020304" pitchFamily="18" charset="0"/>
                <a:cs typeface="Times New Roman" panose="02020603050405020304" pitchFamily="18" charset="0"/>
              </a:rPr>
              <a:t>Application to Accept/ Reject take 14 days on Average</a:t>
            </a:r>
            <a:r>
              <a:rPr lang="en-US" sz="2000" dirty="0" smtClean="0">
                <a:latin typeface="Times New Roman" panose="02020603050405020304" pitchFamily="18" charset="0"/>
                <a:cs typeface="Times New Roman" panose="02020603050405020304" pitchFamily="18" charset="0"/>
              </a:rPr>
              <a:t>)</a:t>
            </a:r>
            <a:endParaRPr lang="de-DE" sz="20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093705"/>
            <a:ext cx="286616" cy="365125"/>
          </a:xfrm>
        </p:spPr>
        <p:txBody>
          <a:bodyPr/>
          <a:lstStyle/>
          <a:p>
            <a:fld id="{1A791804-FCC1-42DE-84BE-371365D4A817}" type="slidenum">
              <a:rPr lang="en-US" sz="1800" b="1" smtClean="0">
                <a:solidFill>
                  <a:schemeClr val="tx1"/>
                </a:solidFill>
              </a:rPr>
              <a:t>7</a:t>
            </a:fld>
            <a:endParaRPr lang="en-US" sz="1800" b="1" dirty="0">
              <a:solidFill>
                <a:schemeClr val="tx1"/>
              </a:solidFill>
            </a:endParaRPr>
          </a:p>
        </p:txBody>
      </p:sp>
      <p:grpSp>
        <p:nvGrpSpPr>
          <p:cNvPr id="5" name="Group 4"/>
          <p:cNvGrpSpPr/>
          <p:nvPr/>
        </p:nvGrpSpPr>
        <p:grpSpPr>
          <a:xfrm>
            <a:off x="3316963" y="187469"/>
            <a:ext cx="4725670" cy="764446"/>
            <a:chOff x="1947165" y="187469"/>
            <a:chExt cx="7610737" cy="764446"/>
          </a:xfrm>
        </p:grpSpPr>
        <p:sp>
          <p:nvSpPr>
            <p:cNvPr id="15" name="Rounded Rectangle 14"/>
            <p:cNvSpPr/>
            <p:nvPr/>
          </p:nvSpPr>
          <p:spPr>
            <a:xfrm>
              <a:off x="1947165" y="187469"/>
              <a:ext cx="7610737"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2786662" y="283470"/>
              <a:ext cx="6025952"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Issue with Scoring </a:t>
              </a:r>
              <a:endParaRPr lang="en-US" sz="3600" b="1" dirty="0">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a:blip r:embed="rId3"/>
          <a:stretch>
            <a:fillRect/>
          </a:stretch>
        </p:blipFill>
        <p:spPr>
          <a:xfrm>
            <a:off x="4902590" y="1551092"/>
            <a:ext cx="6877050" cy="4257675"/>
          </a:xfrm>
          <a:prstGeom prst="rect">
            <a:avLst/>
          </a:prstGeom>
        </p:spPr>
      </p:pic>
      <p:pic>
        <p:nvPicPr>
          <p:cNvPr id="7" name="Picture 6"/>
          <p:cNvPicPr>
            <a:picLocks noChangeAspect="1"/>
          </p:cNvPicPr>
          <p:nvPr/>
        </p:nvPicPr>
        <p:blipFill>
          <a:blip r:embed="rId4"/>
          <a:stretch>
            <a:fillRect/>
          </a:stretch>
        </p:blipFill>
        <p:spPr>
          <a:xfrm>
            <a:off x="411947" y="1880755"/>
            <a:ext cx="584042" cy="581985"/>
          </a:xfrm>
          <a:prstGeom prst="rect">
            <a:avLst/>
          </a:prstGeom>
        </p:spPr>
      </p:pic>
      <p:pic>
        <p:nvPicPr>
          <p:cNvPr id="17" name="Picture 16"/>
          <p:cNvPicPr>
            <a:picLocks noChangeAspect="1"/>
          </p:cNvPicPr>
          <p:nvPr/>
        </p:nvPicPr>
        <p:blipFill>
          <a:blip r:embed="rId4"/>
          <a:stretch>
            <a:fillRect/>
          </a:stretch>
        </p:blipFill>
        <p:spPr>
          <a:xfrm>
            <a:off x="411947" y="3389471"/>
            <a:ext cx="584042" cy="581985"/>
          </a:xfrm>
          <a:prstGeom prst="rect">
            <a:avLst/>
          </a:prstGeom>
        </p:spPr>
      </p:pic>
      <p:pic>
        <p:nvPicPr>
          <p:cNvPr id="18" name="Picture 17"/>
          <p:cNvPicPr>
            <a:picLocks noChangeAspect="1"/>
          </p:cNvPicPr>
          <p:nvPr/>
        </p:nvPicPr>
        <p:blipFill>
          <a:blip r:embed="rId4"/>
          <a:stretch>
            <a:fillRect/>
          </a:stretch>
        </p:blipFill>
        <p:spPr>
          <a:xfrm>
            <a:off x="401313" y="4331778"/>
            <a:ext cx="584042" cy="581985"/>
          </a:xfrm>
          <a:prstGeom prst="rect">
            <a:avLst/>
          </a:prstGeom>
        </p:spPr>
      </p:pic>
      <p:sp>
        <p:nvSpPr>
          <p:cNvPr id="19" name="Title 1"/>
          <p:cNvSpPr txBox="1">
            <a:spLocks/>
          </p:cNvSpPr>
          <p:nvPr/>
        </p:nvSpPr>
        <p:spPr>
          <a:xfrm>
            <a:off x="995989" y="3114084"/>
            <a:ext cx="3668997" cy="101639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000" dirty="0" smtClean="0">
                <a:latin typeface="Times New Roman" panose="02020603050405020304" pitchFamily="18" charset="0"/>
                <a:cs typeface="Times New Roman" panose="02020603050405020304" pitchFamily="18" charset="0"/>
              </a:rPr>
              <a:t>Not considering other types of potential data </a:t>
            </a:r>
            <a:r>
              <a:rPr lang="de-DE" sz="2000" kern="0" dirty="0" smtClean="0">
                <a:solidFill>
                  <a:schemeClr val="accent6">
                    <a:lumMod val="50000"/>
                  </a:schemeClr>
                </a:solidFill>
                <a:latin typeface="Times New Roman" panose="02020603050405020304" pitchFamily="18" charset="0"/>
                <a:cs typeface="Times New Roman" panose="02020603050405020304" pitchFamily="18" charset="0"/>
              </a:rPr>
              <a:t>(</a:t>
            </a:r>
            <a:r>
              <a:rPr lang="de-DE" sz="2000" b="1" kern="0" dirty="0" smtClean="0">
                <a:solidFill>
                  <a:srgbClr val="00B050"/>
                </a:solidFill>
                <a:latin typeface="Times New Roman" panose="02020603050405020304" pitchFamily="18" charset="0"/>
                <a:cs typeface="Times New Roman" panose="02020603050405020304" pitchFamily="18" charset="0"/>
              </a:rPr>
              <a:t>Historic Data</a:t>
            </a:r>
            <a:r>
              <a:rPr lang="de-DE" sz="2000" kern="0" dirty="0" smtClean="0">
                <a:solidFill>
                  <a:schemeClr val="accent6">
                    <a:lumMod val="50000"/>
                  </a:schemeClr>
                </a:solidFill>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sp>
        <p:nvSpPr>
          <p:cNvPr id="20" name="Title 1"/>
          <p:cNvSpPr txBox="1">
            <a:spLocks/>
          </p:cNvSpPr>
          <p:nvPr/>
        </p:nvSpPr>
        <p:spPr>
          <a:xfrm>
            <a:off x="985355" y="4114575"/>
            <a:ext cx="3668997" cy="101639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000" dirty="0" smtClean="0">
                <a:latin typeface="Times New Roman" panose="02020603050405020304" pitchFamily="18" charset="0"/>
                <a:cs typeface="Times New Roman" panose="02020603050405020304" pitchFamily="18" charset="0"/>
              </a:rPr>
              <a:t>You may lose potential customer due to lengthy process</a:t>
            </a:r>
          </a:p>
        </p:txBody>
      </p:sp>
      <p:sp>
        <p:nvSpPr>
          <p:cNvPr id="21" name="Title 1"/>
          <p:cNvSpPr txBox="1">
            <a:spLocks/>
          </p:cNvSpPr>
          <p:nvPr/>
        </p:nvSpPr>
        <p:spPr>
          <a:xfrm>
            <a:off x="995989" y="5057205"/>
            <a:ext cx="3668997" cy="101639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000" dirty="0" smtClean="0">
                <a:latin typeface="Times New Roman" panose="02020603050405020304" pitchFamily="18" charset="0"/>
                <a:cs typeface="Times New Roman" panose="02020603050405020304" pitchFamily="18" charset="0"/>
              </a:rPr>
              <a:t>Whether there is any Anomaly or Fraud, Scoring cannot tell us?</a:t>
            </a:r>
          </a:p>
        </p:txBody>
      </p:sp>
      <p:pic>
        <p:nvPicPr>
          <p:cNvPr id="22" name="Picture 21"/>
          <p:cNvPicPr>
            <a:picLocks noChangeAspect="1"/>
          </p:cNvPicPr>
          <p:nvPr/>
        </p:nvPicPr>
        <p:blipFill>
          <a:blip r:embed="rId4"/>
          <a:stretch>
            <a:fillRect/>
          </a:stretch>
        </p:blipFill>
        <p:spPr>
          <a:xfrm>
            <a:off x="411947" y="5311674"/>
            <a:ext cx="584042" cy="581985"/>
          </a:xfrm>
          <a:prstGeom prst="rect">
            <a:avLst/>
          </a:prstGeom>
        </p:spPr>
      </p:pic>
    </p:spTree>
    <p:extLst>
      <p:ext uri="{BB962C8B-B14F-4D97-AF65-F5344CB8AC3E}">
        <p14:creationId xmlns:p14="http://schemas.microsoft.com/office/powerpoint/2010/main" val="75341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1047915"/>
            <a:ext cx="11646988" cy="600131"/>
          </a:xfrm>
        </p:spPr>
        <p:txBody>
          <a:bodyPr>
            <a:normAutofit fontScale="90000"/>
          </a:bodyPr>
          <a:lstStyle/>
          <a:p>
            <a:pPr algn="l">
              <a:lnSpc>
                <a:spcPct val="150000"/>
              </a:lnSpc>
            </a:pPr>
            <a:r>
              <a:rPr lang="en-US" sz="2800" dirty="0" smtClean="0">
                <a:latin typeface="Times New Roman" panose="02020603050405020304" pitchFamily="18" charset="0"/>
                <a:cs typeface="Times New Roman" panose="02020603050405020304" pitchFamily="18" charset="0"/>
              </a:rPr>
              <a:t>* Use your data wisely to make efficient Decisions using all perspectives </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093705"/>
            <a:ext cx="286616" cy="365125"/>
          </a:xfrm>
        </p:spPr>
        <p:txBody>
          <a:bodyPr/>
          <a:lstStyle/>
          <a:p>
            <a:fld id="{1A791804-FCC1-42DE-84BE-371365D4A817}" type="slidenum">
              <a:rPr lang="en-US" sz="1800" b="1" smtClean="0">
                <a:solidFill>
                  <a:schemeClr val="tx1"/>
                </a:solidFill>
              </a:rPr>
              <a:t>8</a:t>
            </a:fld>
            <a:endParaRPr lang="en-US" sz="1800" b="1" dirty="0">
              <a:solidFill>
                <a:schemeClr val="tx1"/>
              </a:solidFill>
            </a:endParaRPr>
          </a:p>
        </p:txBody>
      </p:sp>
      <p:grpSp>
        <p:nvGrpSpPr>
          <p:cNvPr id="5" name="Group 4"/>
          <p:cNvGrpSpPr/>
          <p:nvPr/>
        </p:nvGrpSpPr>
        <p:grpSpPr>
          <a:xfrm>
            <a:off x="3316961" y="187469"/>
            <a:ext cx="472567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Proposed Solution</a:t>
              </a:r>
              <a:endParaRPr lang="en-US" sz="3600" b="1" dirty="0">
                <a:latin typeface="Times New Roman" panose="02020603050405020304" pitchFamily="18" charset="0"/>
                <a:cs typeface="Times New Roman" panose="02020603050405020304" pitchFamily="18" charset="0"/>
              </a:endParaRPr>
            </a:p>
          </p:txBody>
        </p:sp>
      </p:grpSp>
      <p:pic>
        <p:nvPicPr>
          <p:cNvPr id="7170" name="Picture 2" descr="How to Improve Credit Scoring with Mobile Data and Machine Learning -  Intelli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580" y="1584248"/>
            <a:ext cx="8529528" cy="498478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development.asia/sites/default/files/explainer/figure-02_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7588" y="1593924"/>
            <a:ext cx="10027502" cy="486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26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p:cTn id="7" dur="1000" fill="hold"/>
                                        <p:tgtEl>
                                          <p:spTgt spid="7172"/>
                                        </p:tgtEl>
                                        <p:attrNameLst>
                                          <p:attrName>ppt_w</p:attrName>
                                        </p:attrNameLst>
                                      </p:cBhvr>
                                      <p:tavLst>
                                        <p:tav tm="0">
                                          <p:val>
                                            <p:fltVal val="0"/>
                                          </p:val>
                                        </p:tav>
                                        <p:tav tm="100000">
                                          <p:val>
                                            <p:strVal val="#ppt_w"/>
                                          </p:val>
                                        </p:tav>
                                      </p:tavLst>
                                    </p:anim>
                                    <p:anim calcmode="lin" valueType="num">
                                      <p:cBhvr>
                                        <p:cTn id="8" dur="1000" fill="hold"/>
                                        <p:tgtEl>
                                          <p:spTgt spid="7172"/>
                                        </p:tgtEl>
                                        <p:attrNameLst>
                                          <p:attrName>ppt_h</p:attrName>
                                        </p:attrNameLst>
                                      </p:cBhvr>
                                      <p:tavLst>
                                        <p:tav tm="0">
                                          <p:val>
                                            <p:fltVal val="0"/>
                                          </p:val>
                                        </p:tav>
                                        <p:tav tm="100000">
                                          <p:val>
                                            <p:strVal val="#ppt_h"/>
                                          </p:val>
                                        </p:tav>
                                      </p:tavLst>
                                    </p:anim>
                                    <p:anim calcmode="lin" valueType="num">
                                      <p:cBhvr>
                                        <p:cTn id="9" dur="1000" fill="hold"/>
                                        <p:tgtEl>
                                          <p:spTgt spid="7172"/>
                                        </p:tgtEl>
                                        <p:attrNameLst>
                                          <p:attrName>style.rotation</p:attrName>
                                        </p:attrNameLst>
                                      </p:cBhvr>
                                      <p:tavLst>
                                        <p:tav tm="0">
                                          <p:val>
                                            <p:fltVal val="90"/>
                                          </p:val>
                                        </p:tav>
                                        <p:tav tm="100000">
                                          <p:val>
                                            <p:fltVal val="0"/>
                                          </p:val>
                                        </p:tav>
                                      </p:tavLst>
                                    </p:anim>
                                    <p:animEffect transition="in" filter="fade">
                                      <p:cBhvr>
                                        <p:cTn id="10" dur="1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30289" y="1951654"/>
            <a:ext cx="8134350" cy="4467225"/>
          </a:xfrm>
          <a:prstGeom prst="rect">
            <a:avLst/>
          </a:prstGeom>
        </p:spPr>
      </p:pic>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921492"/>
            <a:ext cx="11646988" cy="926814"/>
          </a:xfrm>
          <a:solidFill>
            <a:schemeClr val="bg1"/>
          </a:solidFill>
        </p:spPr>
        <p:txBody>
          <a:bodyPr>
            <a:normAutofit/>
          </a:bodyPr>
          <a:lstStyle/>
          <a:p>
            <a:pPr algn="l">
              <a:lnSpc>
                <a:spcPct val="150000"/>
              </a:lnSpc>
            </a:pPr>
            <a:r>
              <a:rPr lang="en-US" sz="2800" dirty="0" smtClean="0">
                <a:latin typeface="Times New Roman" panose="02020603050405020304" pitchFamily="18" charset="0"/>
                <a:cs typeface="Times New Roman" panose="02020603050405020304" pitchFamily="18" charset="0"/>
              </a:rPr>
              <a:t>* Volume of Applications Received Monthly</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677650" y="6093705"/>
            <a:ext cx="286616" cy="365125"/>
          </a:xfrm>
        </p:spPr>
        <p:txBody>
          <a:bodyPr/>
          <a:lstStyle/>
          <a:p>
            <a:fld id="{1A791804-FCC1-42DE-84BE-371365D4A817}" type="slidenum">
              <a:rPr lang="en-US" sz="1800" b="1" smtClean="0">
                <a:solidFill>
                  <a:schemeClr val="tx1"/>
                </a:solidFill>
              </a:rPr>
              <a:t>9</a:t>
            </a:fld>
            <a:endParaRPr lang="en-US" sz="1800" b="1" dirty="0">
              <a:solidFill>
                <a:schemeClr val="tx1"/>
              </a:solidFill>
            </a:endParaRPr>
          </a:p>
        </p:txBody>
      </p:sp>
      <p:grpSp>
        <p:nvGrpSpPr>
          <p:cNvPr id="5" name="Group 4"/>
          <p:cNvGrpSpPr/>
          <p:nvPr/>
        </p:nvGrpSpPr>
        <p:grpSpPr>
          <a:xfrm>
            <a:off x="3904564" y="187469"/>
            <a:ext cx="3550467"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Data Analysis</a:t>
              </a:r>
              <a:endParaRPr lang="en-US" sz="3600" b="1" dirty="0">
                <a:latin typeface="Times New Roman" panose="02020603050405020304" pitchFamily="18" charset="0"/>
                <a:cs typeface="Times New Roman" panose="02020603050405020304" pitchFamily="18" charset="0"/>
              </a:endParaRPr>
            </a:p>
          </p:txBody>
        </p:sp>
      </p:grpSp>
      <p:sp>
        <p:nvSpPr>
          <p:cNvPr id="10" name="Title 1"/>
          <p:cNvSpPr txBox="1">
            <a:spLocks/>
          </p:cNvSpPr>
          <p:nvPr/>
        </p:nvSpPr>
        <p:spPr>
          <a:xfrm>
            <a:off x="317278" y="1017981"/>
            <a:ext cx="11646988" cy="793043"/>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800" dirty="0" smtClean="0">
                <a:latin typeface="Times New Roman" panose="02020603050405020304" pitchFamily="18" charset="0"/>
                <a:cs typeface="Times New Roman" panose="02020603050405020304" pitchFamily="18" charset="0"/>
              </a:rPr>
              <a:t>* Volume of Applications Accepted and Rejected</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1887756" y="1914373"/>
            <a:ext cx="8241139" cy="4544457"/>
          </a:xfrm>
          <a:prstGeom prst="rect">
            <a:avLst/>
          </a:prstGeom>
        </p:spPr>
      </p:pic>
      <p:sp>
        <p:nvSpPr>
          <p:cNvPr id="12" name="Content Placeholder 2">
            <a:extLst>
              <a:ext uri="{FF2B5EF4-FFF2-40B4-BE49-F238E27FC236}">
                <a16:creationId xmlns="" xmlns:a16="http://schemas.microsoft.com/office/drawing/2014/main" id="{750A0D06-2342-8B40-941A-10FA113ABCF3}"/>
              </a:ext>
            </a:extLst>
          </p:cNvPr>
          <p:cNvSpPr txBox="1">
            <a:spLocks/>
          </p:cNvSpPr>
          <p:nvPr/>
        </p:nvSpPr>
        <p:spPr>
          <a:xfrm>
            <a:off x="7350588" y="1844643"/>
            <a:ext cx="4470370" cy="13737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00"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900"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900"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5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12720">
              <a:lnSpc>
                <a:spcPct val="150000"/>
              </a:lnSpc>
              <a:buFont typeface="Arial" panose="020B0604020202020204" pitchFamily="34" charset="0"/>
              <a:buNone/>
              <a:defRPr/>
            </a:pPr>
            <a:r>
              <a:rPr lang="en-US" sz="2000" dirty="0" smtClean="0">
                <a:solidFill>
                  <a:srgbClr val="0075C9"/>
                </a:solidFill>
                <a:ea typeface="+mn-lt"/>
                <a:cs typeface="+mn-lt"/>
              </a:rPr>
              <a:t>Now this is alarming, because up to 52% of the applications are denied, but Company consume resources!!!!</a:t>
            </a:r>
            <a:endParaRPr lang="en-US" sz="1800" dirty="0">
              <a:solidFill>
                <a:srgbClr val="0075C9"/>
              </a:solidFill>
            </a:endParaRPr>
          </a:p>
        </p:txBody>
      </p:sp>
    </p:spTree>
    <p:extLst>
      <p:ext uri="{BB962C8B-B14F-4D97-AF65-F5344CB8AC3E}">
        <p14:creationId xmlns:p14="http://schemas.microsoft.com/office/powerpoint/2010/main" val="143151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3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 calcmode="lin" valueType="num">
                                      <p:cBhvr>
                                        <p:cTn id="9" dur="1000" fill="hold"/>
                                        <p:tgtEl>
                                          <p:spTgt spid="7"/>
                                        </p:tgtEl>
                                        <p:attrNameLst>
                                          <p:attrName>ppt_w</p:attrName>
                                        </p:attrNameLst>
                                      </p:cBhvr>
                                      <p:tavLst>
                                        <p:tav tm="0">
                                          <p:val>
                                            <p:fltVal val="0"/>
                                          </p:val>
                                        </p:tav>
                                        <p:tav tm="100000">
                                          <p:val>
                                            <p:strVal val="#ppt_w"/>
                                          </p:val>
                                        </p:tav>
                                      </p:tavLst>
                                    </p:anim>
                                    <p:anim calcmode="lin" valueType="num">
                                      <p:cBhvr>
                                        <p:cTn id="10" dur="1000" fill="hold"/>
                                        <p:tgtEl>
                                          <p:spTgt spid="7"/>
                                        </p:tgtEl>
                                        <p:attrNameLst>
                                          <p:attrName>ppt_h</p:attrName>
                                        </p:attrNameLst>
                                      </p:cBhvr>
                                      <p:tavLst>
                                        <p:tav tm="0">
                                          <p:val>
                                            <p:fltVal val="0"/>
                                          </p:val>
                                        </p:tav>
                                        <p:tav tm="100000">
                                          <p:val>
                                            <p:strVal val="#ppt_h"/>
                                          </p:val>
                                        </p:tav>
                                      </p:tavLst>
                                    </p:anim>
                                    <p:anim calcmode="lin" valueType="num">
                                      <p:cBhvr>
                                        <p:cTn id="11" dur="1000" fill="hold"/>
                                        <p:tgtEl>
                                          <p:spTgt spid="7"/>
                                        </p:tgtEl>
                                        <p:attrNameLst>
                                          <p:attrName>style.rotation</p:attrName>
                                        </p:attrNameLst>
                                      </p:cBhvr>
                                      <p:tavLst>
                                        <p:tav tm="0">
                                          <p:val>
                                            <p:fltVal val="90"/>
                                          </p:val>
                                        </p:tav>
                                        <p:tav tm="100000">
                                          <p:val>
                                            <p:fltVal val="0"/>
                                          </p:val>
                                        </p:tav>
                                      </p:tavLst>
                                    </p:anim>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10368</TotalTime>
  <Words>6732</Words>
  <Application>Microsoft Office PowerPoint</Application>
  <PresentationFormat>Widescreen</PresentationFormat>
  <Paragraphs>648</Paragraphs>
  <Slides>57</Slides>
  <Notes>57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Times New Roman</vt:lpstr>
      <vt:lpstr>Wingdings</vt:lpstr>
      <vt:lpstr>Office Theme</vt:lpstr>
      <vt:lpstr>Financial Business Use Cases Predicting the future isn’t magic, it’s artificial intelligence</vt:lpstr>
      <vt:lpstr>With the enhancement in the banking sector lots of people are applying for bank loans but there are certain concerns from banks’ perspective </vt:lpstr>
      <vt:lpstr>These are valid concerns of banks, and they are trying their level best to address such issues by using traditional credit scoring, which is worthiness points issued by a set list of providers, consider as gold standard for assessing a person or company’s credit worthiness. (FICO Scoring is an Example)</vt:lpstr>
      <vt:lpstr>Okay, so the problem already fixed by Banking Sector, but using Credit Score (or other scoring techniques), which are mostly ruled based systems.</vt:lpstr>
      <vt:lpstr>.</vt:lpstr>
      <vt:lpstr>The company finance of America offer loans to home owners who want to do repairs in their home Home owner will apply for a loan to the company finance of America Finance of America have approved contractors The contractor will come see the problem and let you know it cost let say 25,000 dollars Upon mutual Agreement, home owner apply for a loan to finance of America From here the loan approval system process started, which involve many checks such as home owner credit history, monthly installments, Interest rate, requested Amount etc.</vt:lpstr>
      <vt:lpstr>Customers Needs Loan Quickly, but verifying customers can take time (Application to Accept/ Reject take 14 days on Average)</vt:lpstr>
      <vt:lpstr>* Use your data wisely to make efficient Decisions using all perspectives </vt:lpstr>
      <vt:lpstr>* Volume of Applications Received Monthly</vt:lpstr>
      <vt:lpstr>.</vt:lpstr>
      <vt:lpstr>.</vt:lpstr>
      <vt:lpstr>.</vt:lpstr>
      <vt:lpstr>.</vt:lpstr>
      <vt:lpstr>.</vt:lpstr>
      <vt:lpstr>.</vt:lpstr>
      <vt:lpstr>.</vt:lpstr>
      <vt:lpstr>.</vt:lpstr>
      <vt:lpstr>.</vt:lpstr>
      <vt:lpstr>PowerPoint Presentation</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 Once applicant submitted loan application, company takes some times to process application in order to give final decision - That duration of processing vary from case to case, some applications takes small amount of time (good score), some may take up to 3 months. On average an application processing takes up to 14 days as per data. </vt:lpstr>
      <vt:lpstr>Model successfully learned the pattern and can predict the loan approval duration up to acceptable accuracy (you can see in the image). </vt:lpstr>
      <vt:lpstr>What factors affect the loan approval duration?</vt:lpstr>
      <vt:lpstr>- As a company, we are interested in finding how much loan (Optimal Value) should be given to applicant based on his own attributes, so that he pay back without going into defaulter stage. </vt:lpstr>
      <vt:lpstr>* We have developed a perfect model (machine learning model) which predict how much loan amount should be awarded to applicants (to avoid loan defaults)</vt:lpstr>
      <vt:lpstr>.</vt:lpstr>
      <vt:lpstr>- As a company, we are also interested in finding how many applications may received next time frame (may be next day/ week/ month/ 6 months). Using this information company will make necessary arrangements. </vt:lpstr>
      <vt:lpstr>Dataset Creation</vt:lpstr>
      <vt:lpstr>.</vt:lpstr>
      <vt:lpstr>- As a company, we are also interested in finding how many applications might be accepted next time frame (may be next day/ week/ month/ 6 months). Using this information company will make necessary arrangements. </vt:lpstr>
      <vt:lpstr>* Dataset created in same as Use Case 7 (We only take approved applicants)</vt:lpstr>
      <vt:lpstr>- As a company, we are also interested in finding how much is needed for next time frame for accepted applicants. Using this information company will make necessary arrangements. </vt:lpstr>
      <vt:lpstr>.</vt:lpstr>
      <vt:lpstr>.</vt:lpstr>
      <vt:lpstr>.</vt:lpstr>
      <vt:lpstr>.</vt:lpstr>
      <vt:lpstr>.</vt:lpstr>
      <vt:lpstr>.</vt:lpstr>
      <vt:lpstr>Machine Learning State of the Art Algorithms are successfully used to predict whether given loan application will be approved or rejected, and how much loan should be funded, in how many days application will be accepted or rejected, number of loan applications next month, approved applications forecasting, loans funds required next month and Outlier/ Anomalous contractors. We have achieved results up to 99% accuracy. System can be very effective in term of saving company resources (time plus money), hence increase customer satisfaction in term of quick service (customers will have quick feedback about their loan applications)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Qasim Ali</dc:creator>
  <cp:lastModifiedBy>Rafi Ullah</cp:lastModifiedBy>
  <cp:revision>1604</cp:revision>
  <dcterms:created xsi:type="dcterms:W3CDTF">2019-08-05T07:16:53Z</dcterms:created>
  <dcterms:modified xsi:type="dcterms:W3CDTF">2022-04-26T19:56:34Z</dcterms:modified>
</cp:coreProperties>
</file>